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90" r:id="rId5"/>
    <p:sldId id="291" r:id="rId6"/>
    <p:sldId id="286" r:id="rId7"/>
    <p:sldId id="281" r:id="rId8"/>
    <p:sldId id="280" r:id="rId9"/>
    <p:sldId id="294" r:id="rId10"/>
    <p:sldId id="292" r:id="rId11"/>
    <p:sldId id="269" r:id="rId12"/>
    <p:sldId id="261" r:id="rId13"/>
    <p:sldId id="263" r:id="rId14"/>
    <p:sldId id="262" r:id="rId15"/>
    <p:sldId id="288" r:id="rId16"/>
    <p:sldId id="289" r:id="rId17"/>
    <p:sldId id="275" r:id="rId18"/>
    <p:sldId id="283" r:id="rId19"/>
    <p:sldId id="266" r:id="rId20"/>
    <p:sldId id="284" r:id="rId21"/>
    <p:sldId id="267" r:id="rId22"/>
    <p:sldId id="264" r:id="rId23"/>
    <p:sldId id="285" r:id="rId24"/>
    <p:sldId id="271" r:id="rId25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 Parkinson" userId="efe98abd-cb7a-4fbb-8c4c-b008c49c9ac6" providerId="ADAL" clId="{FFD1470F-5D84-4036-AC1F-209A1BE6A69D}"/>
    <pc:docChg chg="modSld">
      <pc:chgData name="Steph Parkinson" userId="efe98abd-cb7a-4fbb-8c4c-b008c49c9ac6" providerId="ADAL" clId="{FFD1470F-5D84-4036-AC1F-209A1BE6A69D}" dt="2025-09-16T12:02:30.655" v="15" actId="20577"/>
      <pc:docMkLst>
        <pc:docMk/>
      </pc:docMkLst>
      <pc:sldChg chg="modSp modAnim">
        <pc:chgData name="Steph Parkinson" userId="efe98abd-cb7a-4fbb-8c4c-b008c49c9ac6" providerId="ADAL" clId="{FFD1470F-5D84-4036-AC1F-209A1BE6A69D}" dt="2025-09-16T12:02:30.655" v="15" actId="20577"/>
        <pc:sldMkLst>
          <pc:docMk/>
          <pc:sldMk cId="676444646" sldId="286"/>
        </pc:sldMkLst>
        <pc:spChg chg="mod">
          <ac:chgData name="Steph Parkinson" userId="efe98abd-cb7a-4fbb-8c4c-b008c49c9ac6" providerId="ADAL" clId="{FFD1470F-5D84-4036-AC1F-209A1BE6A69D}" dt="2025-09-16T12:02:30.655" v="15" actId="20577"/>
          <ac:spMkLst>
            <pc:docMk/>
            <pc:sldMk cId="676444646" sldId="286"/>
            <ac:spMk id="1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9FC77-A844-4DAA-B2BD-C9446CE9E218}" type="datetimeFigureOut">
              <a:rPr lang="en-US" smtClean="0"/>
              <a:pPr/>
              <a:t>9/16/2025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57422" y="1071546"/>
            <a:ext cx="45005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itchFamily="66" charset="0"/>
              </a:rPr>
              <a:t>Welcome to</a:t>
            </a:r>
          </a:p>
          <a:p>
            <a:pPr algn="ctr"/>
            <a:r>
              <a:rPr lang="en-GB" sz="6600" dirty="0">
                <a:latin typeface="Comic Sans MS" pitchFamily="66" charset="0"/>
              </a:rPr>
              <a:t>Year One</a:t>
            </a:r>
            <a:endParaRPr lang="en-GB" sz="60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49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39552" y="370590"/>
            <a:ext cx="8064896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Class Library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On Fridays the children will be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able to choose a book from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 class library.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This is for them to enjoy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either by themselves or share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with you.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If your child wants to change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their book, they will need to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bring it into school on Friday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however they can keep them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for longer if they choose. </a:t>
            </a:r>
          </a:p>
        </p:txBody>
      </p:sp>
      <p:pic>
        <p:nvPicPr>
          <p:cNvPr id="2050" name="Picture 2" descr="Image result for reading book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282" y="5988192"/>
            <a:ext cx="916485" cy="80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425578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135596" y="735955"/>
            <a:ext cx="687280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5400" dirty="0">
                <a:latin typeface="Comic Sans MS" pitchFamily="66" charset="0"/>
              </a:rPr>
              <a:t>Home/school Diary</a:t>
            </a:r>
            <a:endParaRPr lang="en-GB" sz="6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Please sign the diary when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 you have heard your child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read. </a:t>
            </a:r>
          </a:p>
          <a:p>
            <a:pPr algn="ctr"/>
            <a:endParaRPr lang="en-GB" sz="32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It can also be used to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communicate messages.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If you write a message,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ask your child to tell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 teacher as we don’t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check them daily. </a:t>
            </a: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5400" dirty="0">
                <a:latin typeface="Comic Sans MS" pitchFamily="66" charset="0"/>
              </a:rPr>
              <a:t>Home/school Diary</a:t>
            </a:r>
            <a:endParaRPr lang="en-GB" sz="6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The smiley faces are for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 your child to complete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daily to reflect their day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in school.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  <p:pic>
        <p:nvPicPr>
          <p:cNvPr id="3074" name="Picture 2" descr="Image result for smiley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47497"/>
            <a:ext cx="672009" cy="67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Homework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591793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800" dirty="0">
                <a:latin typeface="Comic Sans MS" pitchFamily="66" charset="0"/>
              </a:rPr>
              <a:t>Once homework is issued, it will be set fortnightly. Homework will start in the Spring Term.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Please ready daily with your child and record this in the home school diary. </a:t>
            </a: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P.E.</a:t>
            </a:r>
          </a:p>
          <a:p>
            <a:pPr algn="ctr"/>
            <a:r>
              <a:rPr lang="en-GB" sz="3600" dirty="0">
                <a:latin typeface="Comic Sans MS" pitchFamily="66" charset="0"/>
              </a:rPr>
              <a:t>Wednesday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ensure your child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has appropriate kit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and correctly fitting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plimsolls or trainers,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all clearly named.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Long hair tied back and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earrings taped or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removed that day.</a:t>
            </a: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260648"/>
            <a:ext cx="571504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Clothing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make sure your child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has a coat everyday as we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will be learning outside in all weathers</a:t>
            </a:r>
            <a:r>
              <a:rPr lang="en-GB" sz="2400" dirty="0">
                <a:latin typeface="Comic Sans MS" pitchFamily="66" charset="0"/>
              </a:rPr>
              <a:t>.</a:t>
            </a:r>
          </a:p>
          <a:p>
            <a:pPr algn="ctr"/>
            <a:r>
              <a:rPr lang="en-GB" sz="2800" u="sng" dirty="0">
                <a:latin typeface="Comic Sans MS" pitchFamily="66" charset="0"/>
              </a:rPr>
              <a:t>A tracksuit is essential for </a:t>
            </a:r>
          </a:p>
          <a:p>
            <a:pPr algn="ctr"/>
            <a:r>
              <a:rPr lang="en-GB" sz="2800" u="sng" dirty="0">
                <a:latin typeface="Comic Sans MS" pitchFamily="66" charset="0"/>
              </a:rPr>
              <a:t>PE in cooler weather </a:t>
            </a:r>
            <a:r>
              <a:rPr lang="en-GB" sz="2800" dirty="0">
                <a:latin typeface="Comic Sans MS" pitchFamily="66" charset="0"/>
              </a:rPr>
              <a:t>as your child will be outside.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make sure all clothing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is clearly named. Please check regularly that it is still clearly visible and hasn’t washed off. This helps us return lost items. </a:t>
            </a:r>
          </a:p>
        </p:txBody>
      </p:sp>
    </p:spTree>
    <p:extLst>
      <p:ext uri="{BB962C8B-B14F-4D97-AF65-F5344CB8AC3E}">
        <p14:creationId xmlns:p14="http://schemas.microsoft.com/office/powerpoint/2010/main" val="424829366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6329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Book bags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We have very limited space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for storing book bags. One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key ring per bag. Please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avoid attaching large key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rings to the book bags as it makes it difficult for the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book bags to fit in the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drawers. </a:t>
            </a:r>
          </a:p>
        </p:txBody>
      </p:sp>
    </p:spTree>
    <p:extLst>
      <p:ext uri="{BB962C8B-B14F-4D97-AF65-F5344CB8AC3E}">
        <p14:creationId xmlns:p14="http://schemas.microsoft.com/office/powerpoint/2010/main" val="695375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5783"/>
            <a:ext cx="5715040" cy="747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>
              <a:latin typeface="Comic Sans MS" pitchFamily="66" charset="0"/>
            </a:endParaRPr>
          </a:p>
          <a:p>
            <a:pPr algn="ctr"/>
            <a:r>
              <a:rPr lang="en-GB" sz="4400" dirty="0">
                <a:latin typeface="Comic Sans MS" pitchFamily="66" charset="0"/>
              </a:rPr>
              <a:t>Medical</a:t>
            </a:r>
            <a:endParaRPr lang="en-GB" sz="3600" dirty="0">
              <a:latin typeface="Comic Sans MS" pitchFamily="66" charset="0"/>
            </a:endParaRPr>
          </a:p>
          <a:p>
            <a:pPr algn="ctr"/>
            <a:endParaRPr lang="en-GB" sz="1050" dirty="0">
              <a:latin typeface="Comic Sans MS" pitchFamily="66" charset="0"/>
            </a:endParaRPr>
          </a:p>
          <a:p>
            <a:pPr algn="ctr"/>
            <a:r>
              <a:rPr lang="en-GB" sz="3300" dirty="0">
                <a:latin typeface="Comic Sans MS" pitchFamily="66" charset="0"/>
              </a:rPr>
              <a:t>Please inform the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school if there are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any medical changes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we might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need to know about.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Also please ensure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we have spare,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in-date </a:t>
            </a:r>
            <a:r>
              <a:rPr lang="en-GB" sz="3300" dirty="0" err="1">
                <a:latin typeface="Comic Sans MS" pitchFamily="66" charset="0"/>
              </a:rPr>
              <a:t>epipens</a:t>
            </a:r>
            <a:r>
              <a:rPr lang="en-GB" sz="3300" dirty="0">
                <a:latin typeface="Comic Sans MS" pitchFamily="66" charset="0"/>
              </a:rPr>
              <a:t>/inhalers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at school.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44601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332656"/>
            <a:ext cx="571504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>
              <a:latin typeface="Comic Sans MS" pitchFamily="66" charset="0"/>
            </a:endParaRPr>
          </a:p>
          <a:p>
            <a:pPr algn="ctr"/>
            <a:r>
              <a:rPr lang="en-GB" sz="4400" dirty="0">
                <a:latin typeface="Comic Sans MS" pitchFamily="66" charset="0"/>
              </a:rPr>
              <a:t>End of the Day</a:t>
            </a:r>
            <a:endParaRPr lang="en-GB" sz="3600" dirty="0">
              <a:latin typeface="Comic Sans MS" pitchFamily="66" charset="0"/>
            </a:endParaRPr>
          </a:p>
          <a:p>
            <a:pPr algn="ctr"/>
            <a:endParaRPr lang="en-GB" sz="14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Children will continue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to be collected from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 classroom.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If you are running late,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do let the office know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if you have asked someone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else to collect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your child.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896295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332656"/>
            <a:ext cx="571504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>
              <a:latin typeface="Comic Sans MS" pitchFamily="66" charset="0"/>
            </a:endParaRPr>
          </a:p>
          <a:p>
            <a:pPr algn="ctr"/>
            <a:r>
              <a:rPr lang="en-GB" sz="4400" dirty="0">
                <a:latin typeface="Comic Sans MS" pitchFamily="66" charset="0"/>
              </a:rPr>
              <a:t>Contact Details</a:t>
            </a:r>
            <a:endParaRPr lang="en-GB" sz="3600" dirty="0">
              <a:latin typeface="Comic Sans MS" pitchFamily="66" charset="0"/>
            </a:endParaRPr>
          </a:p>
          <a:p>
            <a:pPr algn="ctr"/>
            <a:endParaRPr lang="en-GB" sz="3600" dirty="0">
              <a:latin typeface="Comic Sans MS" pitchFamily="66" charset="0"/>
            </a:endParaRPr>
          </a:p>
          <a:p>
            <a:pPr algn="ctr"/>
            <a:r>
              <a:rPr lang="en-GB" sz="3600" dirty="0">
                <a:latin typeface="Comic Sans MS" pitchFamily="66" charset="0"/>
              </a:rPr>
              <a:t>Please inform the </a:t>
            </a:r>
          </a:p>
          <a:p>
            <a:pPr algn="ctr"/>
            <a:r>
              <a:rPr lang="en-GB" sz="3600" dirty="0">
                <a:latin typeface="Comic Sans MS" pitchFamily="66" charset="0"/>
              </a:rPr>
              <a:t>school if your </a:t>
            </a:r>
          </a:p>
          <a:p>
            <a:pPr algn="ctr"/>
            <a:r>
              <a:rPr lang="en-GB" sz="3600" dirty="0">
                <a:latin typeface="Comic Sans MS" pitchFamily="66" charset="0"/>
              </a:rPr>
              <a:t>contact details </a:t>
            </a:r>
          </a:p>
          <a:p>
            <a:pPr algn="ctr"/>
            <a:r>
              <a:rPr lang="en-GB" sz="3600" dirty="0">
                <a:latin typeface="Comic Sans MS" pitchFamily="66" charset="0"/>
              </a:rPr>
              <a:t>change.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688096" y="260648"/>
            <a:ext cx="5715040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latin typeface="Comic Sans MS" pitchFamily="66" charset="0"/>
              </a:rPr>
              <a:t> </a:t>
            </a:r>
            <a:r>
              <a:rPr lang="en-GB" sz="4000" dirty="0">
                <a:latin typeface="Comic Sans MS" pitchFamily="66" charset="0"/>
              </a:rPr>
              <a:t>Independence</a:t>
            </a:r>
            <a:endParaRPr lang="en-GB" sz="4400" dirty="0">
              <a:latin typeface="Comic Sans MS" pitchFamily="66" charset="0"/>
            </a:endParaRP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r>
              <a:rPr lang="en-US" sz="2800" dirty="0">
                <a:latin typeface="Comic Sans MS" pitchFamily="66" charset="0"/>
              </a:rPr>
              <a:t>Children entering the classroom independently. </a:t>
            </a:r>
            <a:r>
              <a:rPr lang="en-US" sz="2800" dirty="0" err="1">
                <a:latin typeface="Comic Sans MS" pitchFamily="66" charset="0"/>
              </a:rPr>
              <a:t>Organising</a:t>
            </a:r>
            <a:r>
              <a:rPr lang="en-US" sz="2800" dirty="0">
                <a:latin typeface="Comic Sans MS" pitchFamily="66" charset="0"/>
              </a:rPr>
              <a:t> themselves. </a:t>
            </a:r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4000" dirty="0">
                <a:latin typeface="Comic Sans MS" pitchFamily="66" charset="0"/>
              </a:rPr>
              <a:t>Collection from </a:t>
            </a:r>
          </a:p>
          <a:p>
            <a:pPr algn="ctr"/>
            <a:r>
              <a:rPr lang="en-GB" sz="4000" dirty="0">
                <a:latin typeface="Comic Sans MS" pitchFamily="66" charset="0"/>
              </a:rPr>
              <a:t>school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let the school know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of any changes to the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collection of your child in advance.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123728" y="260648"/>
            <a:ext cx="4813136" cy="93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4400" dirty="0">
                <a:latin typeface="Comic Sans MS" pitchFamily="66" charset="0"/>
              </a:rPr>
              <a:t>Communication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Please look out for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our school newsletter via </a:t>
            </a:r>
            <a:r>
              <a:rPr lang="en-GB" sz="2800" dirty="0" err="1">
                <a:latin typeface="Comic Sans MS" pitchFamily="66" charset="0"/>
              </a:rPr>
              <a:t>Parentmail</a:t>
            </a:r>
            <a:r>
              <a:rPr lang="en-GB" sz="2800" dirty="0">
                <a:latin typeface="Comic Sans MS" pitchFamily="66" charset="0"/>
              </a:rPr>
              <a:t> and our weekly parent communication sheet online.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Do check your child’s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book bag and the school website for additional letters and information. Please respond promptly when necessary.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4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59083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123728" y="260648"/>
            <a:ext cx="4813136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Water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We do offer water at break time and upon request. Children may now bring their own named water bottle into school. Please DO NOT send juice or squash, water only please.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4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Holidays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Year 1 is a very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 busy year. We will regularly assess the children’s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progress throughout the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year.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Unless there are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exceptional circumstances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do not take your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child out of school during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 term time.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32859"/>
            <a:ext cx="571504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We promise to look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after your child and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we will make time for them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to ask questions.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They can talk to us about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any worries they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may have.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If you have a concern it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is always best to discuss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this as soon as possible so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that we can deal with things promptly.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761983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237440" y="377547"/>
            <a:ext cx="4669120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Finally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do not hesitate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to speak to any of us if you have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any queries.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You can leave a phone message with the office or email the school office. We will always respond as soon as possible.</a:t>
            </a:r>
          </a:p>
          <a:p>
            <a:pPr algn="ctr"/>
            <a:r>
              <a:rPr lang="en-GB" sz="5400" dirty="0">
                <a:latin typeface="Comic Sans MS" pitchFamily="66" charset="0"/>
              </a:rPr>
              <a:t>Thank you!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260443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57422" y="1071546"/>
            <a:ext cx="4500594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Curriculum information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r>
              <a:rPr lang="en-US" sz="28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‘What we are learning’  sheet. 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r>
              <a:rPr lang="en-US" sz="2800" dirty="0">
                <a:latin typeface="Comic Sans MS" pitchFamily="66" charset="0"/>
              </a:rPr>
              <a:t>Uploaded weekly onto the website. </a:t>
            </a:r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b="1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2400" b="1" dirty="0">
              <a:latin typeface="Comic Sans MS" panose="030F0702030302020204" pitchFamily="66" charset="0"/>
            </a:endParaRPr>
          </a:p>
          <a:p>
            <a:pPr algn="ctr"/>
            <a:endParaRPr lang="en-GB" sz="6000" b="1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4000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69526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57422" y="1071546"/>
            <a:ext cx="450059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Comic Sans MS" panose="030F0702030302020204" pitchFamily="66" charset="0"/>
              </a:rPr>
              <a:t>Phonics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Supersonic phonic  friends. School wide approach. </a:t>
            </a:r>
          </a:p>
          <a:p>
            <a:pPr algn="ctr"/>
            <a:endParaRPr lang="en-US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We are now consolidating Basics 4.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>
                <a:latin typeface="Comic Sans MS" panose="030F0702030302020204" pitchFamily="66" charset="0"/>
              </a:rPr>
              <a:t>Phonics Flash Cards</a:t>
            </a:r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4000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451523"/>
      </p:ext>
    </p:extLst>
  </p:cSld>
  <p:clrMapOvr>
    <a:masterClrMapping/>
  </p:clrMapOvr>
  <p:transition spd="slow" advClick="0" advTm="10000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itchFamily="66" charset="0"/>
              </a:rPr>
              <a:t>Values and expectations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r>
              <a:rPr lang="en-US" sz="2400" dirty="0">
                <a:latin typeface="Comic Sans MS" pitchFamily="66" charset="0"/>
              </a:rPr>
              <a:t>Look at the back of the diary. 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Share regularly at home.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Recognition board</a:t>
            </a:r>
          </a:p>
          <a:p>
            <a:pPr algn="ctr"/>
            <a:endParaRPr lang="en-US" sz="2400" dirty="0">
              <a:latin typeface="Comic Sans MS" pitchFamily="66" charset="0"/>
            </a:endParaRPr>
          </a:p>
          <a:p>
            <a:pPr algn="ctr"/>
            <a:r>
              <a:rPr lang="en-US" sz="2400" dirty="0">
                <a:latin typeface="Comic Sans MS" pitchFamily="66" charset="0"/>
              </a:rPr>
              <a:t>PSHE and over arching theme 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each week linked to values and expectations. </a:t>
            </a:r>
          </a:p>
          <a:p>
            <a:pPr algn="ctr"/>
            <a:endParaRPr lang="en-US" sz="2400" dirty="0">
              <a:latin typeface="Comic Sans MS" pitchFamily="66" charset="0"/>
            </a:endParaRPr>
          </a:p>
          <a:p>
            <a:pPr algn="ctr"/>
            <a:r>
              <a:rPr lang="en-US" sz="2400" dirty="0">
                <a:latin typeface="Comic Sans MS" pitchFamily="66" charset="0"/>
              </a:rPr>
              <a:t>MOVE time (Friday)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M</a:t>
            </a:r>
            <a:r>
              <a:rPr lang="en-US" sz="2400" dirty="0">
                <a:latin typeface="Comic Sans MS" pitchFamily="66" charset="0"/>
              </a:rPr>
              <a:t>astering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en-US" sz="2400" dirty="0">
                <a:latin typeface="Comic Sans MS" pitchFamily="66" charset="0"/>
              </a:rPr>
              <a:t>ur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en-US" sz="2400" dirty="0">
                <a:latin typeface="Comic Sans MS" pitchFamily="66" charset="0"/>
              </a:rPr>
              <a:t>alues and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en-US" sz="2400" dirty="0">
                <a:latin typeface="Comic Sans MS" pitchFamily="66" charset="0"/>
              </a:rPr>
              <a:t>xpectations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endParaRPr lang="en-GB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02874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200140" y="842550"/>
            <a:ext cx="674372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Rewards</a:t>
            </a:r>
            <a:endParaRPr lang="en-GB" sz="54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We have a range of rewards: 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itchFamily="66" charset="0"/>
              </a:rPr>
              <a:t>Stickers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itchFamily="66" charset="0"/>
              </a:rPr>
              <a:t>Stars from Mrs Parkinson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2800" dirty="0">
              <a:latin typeface="Comic Sans MS" pitchFamily="66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itchFamily="66" charset="0"/>
              </a:rPr>
              <a:t>Over and Above certificates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itchFamily="66" charset="0"/>
              </a:rPr>
              <a:t>Recognition Board</a:t>
            </a:r>
          </a:p>
          <a:p>
            <a:pPr algn="ctr"/>
            <a:endParaRPr lang="en-GB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44464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316" y="527984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922794"/>
            <a:ext cx="571504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Transition</a:t>
            </a:r>
            <a:endParaRPr lang="en-GB" sz="5400" dirty="0">
              <a:latin typeface="Comic Sans MS" pitchFamily="66" charset="0"/>
            </a:endParaRPr>
          </a:p>
          <a:p>
            <a:pPr algn="ctr"/>
            <a:r>
              <a:rPr lang="en-GB" sz="3300" dirty="0">
                <a:latin typeface="Comic Sans MS" pitchFamily="66" charset="0"/>
              </a:rPr>
              <a:t>In these early weeks,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we will be focusing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on settling activities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that encourage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self-esteem and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confidence, as well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as helping the children to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develop positive relationships with their peers.</a:t>
            </a:r>
          </a:p>
        </p:txBody>
      </p:sp>
    </p:spTree>
    <p:extLst>
      <p:ext uri="{BB962C8B-B14F-4D97-AF65-F5344CB8AC3E}">
        <p14:creationId xmlns:p14="http://schemas.microsoft.com/office/powerpoint/2010/main" val="180500092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39552" y="543691"/>
            <a:ext cx="806489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Book Changing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Books will be changed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once a week if they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have been read.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Your child will be told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which day their books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will be changed and this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is written on the front of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their reading diary.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Please make sure your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child has their books in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school everyday. </a:t>
            </a:r>
          </a:p>
        </p:txBody>
      </p:sp>
      <p:pic>
        <p:nvPicPr>
          <p:cNvPr id="2050" name="Picture 2" descr="Image result for reading book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66252"/>
            <a:ext cx="916485" cy="80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70621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979712" y="543691"/>
            <a:ext cx="496855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Pocket Rockets</a:t>
            </a:r>
          </a:p>
          <a:p>
            <a:pPr algn="ctr"/>
            <a:endParaRPr lang="en-GB" sz="2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These are fold out books that will give your child another exposure to another type of text.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These will include the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sounds of basics 4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that the children will have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learnt the week before.</a:t>
            </a:r>
          </a:p>
        </p:txBody>
      </p:sp>
      <p:pic>
        <p:nvPicPr>
          <p:cNvPr id="2050" name="Picture 2" descr="Image result for reading book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924550"/>
            <a:ext cx="916485" cy="80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5269004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877</Words>
  <Application>Microsoft Office PowerPoint</Application>
  <PresentationFormat>On-screen Show (4:3)</PresentationFormat>
  <Paragraphs>225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Comic Sans MS</vt:lpstr>
      <vt:lpstr>Jokerman</vt:lpstr>
      <vt:lpstr>Office Theme</vt:lpstr>
      <vt:lpstr>PowerPoint Presentation</vt:lpstr>
      <vt:lpstr>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Buckinghamshire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hbeattie</dc:creator>
  <cp:lastModifiedBy>Steph Parkinson</cp:lastModifiedBy>
  <cp:revision>81</cp:revision>
  <dcterms:created xsi:type="dcterms:W3CDTF">2011-09-16T20:16:34Z</dcterms:created>
  <dcterms:modified xsi:type="dcterms:W3CDTF">2025-09-16T12:03:18Z</dcterms:modified>
</cp:coreProperties>
</file>