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8" r:id="rId4"/>
    <p:sldId id="270" r:id="rId5"/>
    <p:sldId id="258" r:id="rId6"/>
    <p:sldId id="286" r:id="rId7"/>
    <p:sldId id="281" r:id="rId8"/>
    <p:sldId id="280" r:id="rId9"/>
    <p:sldId id="269" r:id="rId10"/>
    <p:sldId id="261" r:id="rId11"/>
    <p:sldId id="282" r:id="rId12"/>
    <p:sldId id="304" r:id="rId13"/>
    <p:sldId id="263" r:id="rId14"/>
    <p:sldId id="289" r:id="rId15"/>
    <p:sldId id="290" r:id="rId16"/>
    <p:sldId id="273" r:id="rId17"/>
    <p:sldId id="262" r:id="rId18"/>
    <p:sldId id="275" r:id="rId19"/>
    <p:sldId id="283" r:id="rId20"/>
    <p:sldId id="266" r:id="rId21"/>
    <p:sldId id="284" r:id="rId22"/>
    <p:sldId id="274" r:id="rId23"/>
    <p:sldId id="267" r:id="rId24"/>
    <p:sldId id="264" r:id="rId25"/>
    <p:sldId id="285" r:id="rId26"/>
    <p:sldId id="291" r:id="rId27"/>
    <p:sldId id="271" r:id="rId28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FC77-A844-4DAA-B2BD-C9446CE9E218}" type="datetimeFigureOut">
              <a:rPr lang="en-US" smtClean="0"/>
              <a:pPr/>
              <a:t>9/3/2024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0568-6D2C-4625-BA02-F8D6068052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itchFamily="66" charset="0"/>
              </a:rPr>
              <a:t>Welcome to the </a:t>
            </a:r>
          </a:p>
          <a:p>
            <a:pPr algn="ctr"/>
            <a:r>
              <a:rPr lang="en-GB" sz="6000" dirty="0">
                <a:latin typeface="Comic Sans MS" pitchFamily="66" charset="0"/>
              </a:rPr>
              <a:t>Herons</a:t>
            </a:r>
          </a:p>
          <a:p>
            <a:pPr algn="ctr"/>
            <a:r>
              <a:rPr lang="en-GB" sz="6000" dirty="0">
                <a:latin typeface="Comic Sans MS" pitchFamily="66" charset="0"/>
              </a:rPr>
              <a:t>Class</a:t>
            </a:r>
          </a:p>
          <a:p>
            <a:pPr algn="ctr"/>
            <a:r>
              <a:rPr lang="en-US" sz="6000" dirty="0">
                <a:latin typeface="Comic Sans MS" pitchFamily="66" charset="0"/>
              </a:rPr>
              <a:t>2024-2025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88640"/>
            <a:ext cx="57150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Home/school Diary</a:t>
            </a:r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The smiley faces are for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your child to complete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daily to reflect their day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school.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each week, we will also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sign them weekly on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Thursdays in Herons.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pic>
        <p:nvPicPr>
          <p:cNvPr id="3074" name="Picture 2" descr="Image result for smile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5185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0"/>
            <a:ext cx="580984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3600" dirty="0">
                <a:latin typeface="Comic Sans MS" pitchFamily="66" charset="0"/>
              </a:rPr>
              <a:t>High Frequency and Common Exception Words.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Your child will have been given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(in their book bag) a list of words.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They will be familiar with some of these words from their work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in Year 1.</a:t>
            </a:r>
          </a:p>
          <a:p>
            <a:pPr algn="ctr"/>
            <a:endParaRPr lang="en-GB" sz="1100" dirty="0">
              <a:latin typeface="Comic Sans MS" pitchFamily="66" charset="0"/>
            </a:endParaRPr>
          </a:p>
          <a:p>
            <a:pPr algn="ctr"/>
            <a:r>
              <a:rPr lang="en-GB" sz="2400" dirty="0">
                <a:latin typeface="Comic Sans MS" pitchFamily="66" charset="0"/>
              </a:rPr>
              <a:t> Please can your child practise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reading these words with your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support. When your child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becomes confident with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reading these words, they can 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then move on to practise spelling</a:t>
            </a:r>
          </a:p>
          <a:p>
            <a:pPr algn="ctr"/>
            <a:r>
              <a:rPr lang="en-GB" sz="2400" dirty="0">
                <a:latin typeface="Comic Sans MS" pitchFamily="66" charset="0"/>
              </a:rPr>
              <a:t> them.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7490"/>
      </p:ext>
    </p:ext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661184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Library Book Club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Later on this half term, your child will have the opportunity to take a library book home of their choosing. This will happen on a Friday.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Please can they also return their book on a Friday so that they may be issued with a new one. </a:t>
            </a:r>
          </a:p>
        </p:txBody>
      </p:sp>
    </p:spTree>
    <p:extLst>
      <p:ext uri="{BB962C8B-B14F-4D97-AF65-F5344CB8AC3E}">
        <p14:creationId xmlns:p14="http://schemas.microsoft.com/office/powerpoint/2010/main" val="1841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1733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Once homework is issued, it will be set fortnightly.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This is a necessary part of your child’s learning as it enables them the opportunity to apply skills taught in a creative, open ended way linked to their personal interests. </a:t>
            </a: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6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By supporting you child with their homework you are providing them with valuable guidance that will help them to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Complete a piece of work they can be proud of. We are always available to answer any questions  you may have.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58858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Homework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ask that any written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work is recorded in </a:t>
            </a:r>
            <a:r>
              <a:rPr lang="en-GB" sz="2800" b="1" dirty="0">
                <a:latin typeface="Comic Sans MS" pitchFamily="66" charset="0"/>
              </a:rPr>
              <a:t>pencil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as they would do in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Homework should be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presented with care and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handed in on time.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957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39752" y="620688"/>
            <a:ext cx="44416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Spellings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Once spellings have been issued, they will be set on a Friday. They will then be tested the following Friday.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Further information will be given in due course.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2641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P.E.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Thursday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ensure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has appropriate kit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and correctly fitting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plimsolls or trainers,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all clearly named.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Long hair tied back and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earrings taped or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removed that day.</a:t>
            </a:r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783"/>
            <a:ext cx="5715040" cy="747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Medical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1050" dirty="0">
              <a:latin typeface="Comic Sans MS" pitchFamily="66" charset="0"/>
            </a:endParaRPr>
          </a:p>
          <a:p>
            <a:pPr algn="ctr"/>
            <a:r>
              <a:rPr lang="en-GB" sz="33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school if there are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any medical changes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might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need to know about.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Also please ensure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have spare,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in-date </a:t>
            </a:r>
            <a:r>
              <a:rPr lang="en-GB" sz="3300" dirty="0" err="1">
                <a:latin typeface="Comic Sans MS" pitchFamily="66" charset="0"/>
              </a:rPr>
              <a:t>epipens</a:t>
            </a:r>
            <a:r>
              <a:rPr lang="en-GB" sz="3300" dirty="0">
                <a:latin typeface="Comic Sans MS" pitchFamily="66" charset="0"/>
              </a:rPr>
              <a:t>/inhalers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at school.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6012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-31314"/>
            <a:ext cx="571504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End of the Day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Children will continue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be collected from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 classroom.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If you are running late,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do let the office know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also if you have asked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someone else to collect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your child.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Also a polite reminder to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avoid parking on the school campus.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6295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98066" y="437945"/>
            <a:ext cx="41764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We are:</a:t>
            </a:r>
          </a:p>
          <a:p>
            <a:pPr algn="ctr"/>
            <a:endParaRPr lang="en-GB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Mrs Bowman</a:t>
            </a:r>
          </a:p>
          <a:p>
            <a:pPr algn="ctr"/>
            <a:r>
              <a:rPr lang="en-GB" sz="4400" dirty="0">
                <a:latin typeface="Comic Sans MS" pitchFamily="66" charset="0"/>
              </a:rPr>
              <a:t>Mrs Shrimpton</a:t>
            </a:r>
          </a:p>
          <a:p>
            <a:pPr algn="ctr"/>
            <a:r>
              <a:rPr lang="en-GB" sz="4400" dirty="0">
                <a:latin typeface="Comic Sans MS" pitchFamily="66" charset="0"/>
              </a:rPr>
              <a:t>Mrs Wilton</a:t>
            </a:r>
          </a:p>
          <a:p>
            <a:pPr algn="ctr"/>
            <a:r>
              <a:rPr lang="en-GB" sz="4400" dirty="0">
                <a:latin typeface="Comic Sans MS" pitchFamily="66" charset="0"/>
              </a:rPr>
              <a:t>Mrs Walker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2" y="3991549"/>
            <a:ext cx="1653094" cy="217375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/>
          <a:stretch/>
        </p:blipFill>
        <p:spPr>
          <a:xfrm>
            <a:off x="245239" y="347309"/>
            <a:ext cx="1773304" cy="217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615" y="237833"/>
            <a:ext cx="2023653" cy="2283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58650-C6E0-455F-A6AA-8B42E0D8A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531" y="3886200"/>
            <a:ext cx="2058737" cy="20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9089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4400" dirty="0">
                <a:latin typeface="Comic Sans MS" pitchFamily="66" charset="0"/>
              </a:rPr>
              <a:t>Contact Details</a:t>
            </a:r>
            <a:endParaRPr lang="en-GB" sz="3600" dirty="0">
              <a:latin typeface="Comic Sans MS" pitchFamily="66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Please inform the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school if your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contact details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change.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400" dirty="0">
                <a:latin typeface="Comic Sans MS" pitchFamily="66" charset="0"/>
              </a:rPr>
              <a:t>Communication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look out for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our school newsletter via </a:t>
            </a:r>
            <a:r>
              <a:rPr lang="en-GB" sz="2800" dirty="0" err="1">
                <a:latin typeface="Comic Sans MS" pitchFamily="66" charset="0"/>
              </a:rPr>
              <a:t>parentmail</a:t>
            </a:r>
            <a:r>
              <a:rPr lang="en-GB" sz="2800" dirty="0">
                <a:latin typeface="Comic Sans MS" pitchFamily="66" charset="0"/>
              </a:rPr>
              <a:t>/website and our weekly ‘What We Are Learning’ sheet online.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Do check your child’s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book bag and the school website for additional letters and information. Please respond promptly when necessary.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90832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" y="-28455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476672"/>
            <a:ext cx="41290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Jumpers, Cardigans &amp; PE kit!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Please ensure ALL jumpers, cardigans &amp; PE kit are named.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Image result for school jump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4454"/>
            <a:ext cx="1466880" cy="16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66412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23728" y="260648"/>
            <a:ext cx="481313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Water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encourage all children to come to school with a named water bottle (no juice).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do offer water with snack before break and upon request.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4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404664"/>
            <a:ext cx="57150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Holidays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 2 is a very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busy year. It is the final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 of Key Stage 1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we assess the children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regularly throughout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year. With a particular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focus in May.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Unless there are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exceptional circumstances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do not take your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child out of school during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term time.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8680"/>
            <a:ext cx="5715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We </a:t>
            </a:r>
            <a:r>
              <a:rPr lang="en-GB" sz="2800" dirty="0" err="1">
                <a:latin typeface="Comic Sans MS" pitchFamily="66" charset="0"/>
              </a:rPr>
              <a:t>we</a:t>
            </a:r>
            <a:r>
              <a:rPr lang="en-GB" sz="2800" dirty="0">
                <a:latin typeface="Comic Sans MS" pitchFamily="66" charset="0"/>
              </a:rPr>
              <a:t> will always make time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for your children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ask questions should they need to.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They can talk to us about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any worries they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may have.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61983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0320" y="-21513"/>
            <a:ext cx="466912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do not hesitate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to speak to any of us if you have any queries. 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Mrs Spencer is available to speak to any parents concerning any pastoral issues you may have.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You can leave a phone message with the office or email the school office.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 Mrs Bowman or Mrs Shrimpton will respond as soon as possible.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00468"/>
      </p:ext>
    </p:extLst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37440" y="14321"/>
            <a:ext cx="466912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latin typeface="Comic Sans MS" pitchFamily="66" charset="0"/>
            </a:endParaRPr>
          </a:p>
          <a:p>
            <a:pPr algn="ctr"/>
            <a:r>
              <a:rPr lang="en-GB" sz="2800" b="1" dirty="0">
                <a:latin typeface="Comic Sans MS" pitchFamily="66" charset="0"/>
              </a:rPr>
              <a:t>Friends Of John Hampden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 err="1">
                <a:latin typeface="Comic Sans MS" pitchFamily="66" charset="0"/>
              </a:rPr>
              <a:t>FoJH</a:t>
            </a:r>
            <a:r>
              <a:rPr lang="en-GB" sz="2800" dirty="0">
                <a:latin typeface="Comic Sans MS" pitchFamily="66" charset="0"/>
              </a:rPr>
              <a:t> do an amazing job planning events to raise additional funds for our school.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They would really value new members to join their team.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enquire via the school office for further information.</a:t>
            </a:r>
          </a:p>
          <a:p>
            <a:pPr algn="ctr"/>
            <a:r>
              <a:rPr lang="en-GB" sz="2800" b="1" dirty="0">
                <a:latin typeface="Comic Sans MS" pitchFamily="66" charset="0"/>
              </a:rPr>
              <a:t>Thank you!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60443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88096" y="260648"/>
            <a:ext cx="571504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 </a:t>
            </a:r>
            <a:r>
              <a:rPr lang="en-GB" sz="4000" dirty="0">
                <a:latin typeface="Comic Sans MS" pitchFamily="66" charset="0"/>
              </a:rPr>
              <a:t>Independence</a:t>
            </a:r>
            <a:endParaRPr lang="en-GB" sz="44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is lovely to see so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many children entering the classroom independently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in the mornings and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they have settled really well.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itchFamily="66" charset="0"/>
              </a:rPr>
              <a:t>Collection from </a:t>
            </a:r>
          </a:p>
          <a:p>
            <a:pPr algn="ctr"/>
            <a:r>
              <a:rPr lang="en-GB" sz="4000" dirty="0">
                <a:latin typeface="Comic Sans MS" pitchFamily="66" charset="0"/>
              </a:rPr>
              <a:t>school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Please let the school know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of any changes to the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collection of your child in advance.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1071546"/>
            <a:ext cx="45005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mic Sans MS" pitchFamily="66" charset="0"/>
              </a:rPr>
              <a:t>Topics</a:t>
            </a:r>
          </a:p>
          <a:p>
            <a:pPr algn="ctr"/>
            <a:endParaRPr lang="en-GB" sz="28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4000" dirty="0">
              <a:solidFill>
                <a:srgbClr val="00B0F0"/>
              </a:solidFill>
              <a:latin typeface="Jokerman" pitchFamily="82" charset="0"/>
            </a:endParaRPr>
          </a:p>
          <a:p>
            <a:pPr algn="ctr"/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422" y="443933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Each week we are choosing a different text based on one of our school values.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2" y="2328576"/>
            <a:ext cx="1658256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5266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1285860"/>
            <a:ext cx="5715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Activities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The children are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enjoying completing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a range of activities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both inside and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outside of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 classroom. 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Classroom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600" dirty="0">
                <a:latin typeface="Comic Sans MS" pitchFamily="66" charset="0"/>
              </a:rPr>
              <a:t>We have a range of rewards, 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including stickers –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 which they love to receive,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to encourage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children to do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 best that </a:t>
            </a:r>
          </a:p>
          <a:p>
            <a:pPr algn="ctr"/>
            <a:r>
              <a:rPr lang="en-GB" sz="3600" dirty="0">
                <a:latin typeface="Comic Sans MS" pitchFamily="66" charset="0"/>
              </a:rPr>
              <a:t>they can.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44646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332656"/>
            <a:ext cx="5715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Transition</a:t>
            </a:r>
            <a:endParaRPr lang="en-GB" sz="5400" dirty="0">
              <a:latin typeface="Comic Sans MS" pitchFamily="66" charset="0"/>
            </a:endParaRPr>
          </a:p>
          <a:p>
            <a:pPr algn="ctr"/>
            <a:r>
              <a:rPr lang="en-GB" sz="3300" dirty="0">
                <a:latin typeface="Comic Sans MS" pitchFamily="66" charset="0"/>
              </a:rPr>
              <a:t>In these early weeks,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we will be focusing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on settling activities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that encourage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self-esteem and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confidence, as well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as helping them to </a:t>
            </a:r>
          </a:p>
          <a:p>
            <a:pPr algn="ctr"/>
            <a:r>
              <a:rPr lang="en-GB" sz="3300" dirty="0">
                <a:latin typeface="Comic Sans MS" pitchFamily="66" charset="0"/>
              </a:rPr>
              <a:t>develop positive relationships with their peers.</a:t>
            </a:r>
          </a:p>
        </p:txBody>
      </p:sp>
    </p:spTree>
    <p:extLst>
      <p:ext uri="{BB962C8B-B14F-4D97-AF65-F5344CB8AC3E}">
        <p14:creationId xmlns:p14="http://schemas.microsoft.com/office/powerpoint/2010/main" val="1805000922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543691"/>
            <a:ext cx="57150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itchFamily="66" charset="0"/>
              </a:rPr>
              <a:t> </a:t>
            </a:r>
            <a:r>
              <a:rPr lang="en-GB" sz="4800" dirty="0">
                <a:latin typeface="Comic Sans MS" pitchFamily="66" charset="0"/>
              </a:rPr>
              <a:t>Book Changing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For the time being books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will be changed once 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a week.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Your child will be told on which day their books</a:t>
            </a:r>
          </a:p>
          <a:p>
            <a:pPr algn="ctr"/>
            <a:r>
              <a:rPr lang="en-GB" sz="3200" dirty="0">
                <a:latin typeface="Comic Sans MS" pitchFamily="66" charset="0"/>
              </a:rPr>
              <a:t> will be changed. </a:t>
            </a:r>
          </a:p>
        </p:txBody>
      </p:sp>
      <p:pic>
        <p:nvPicPr>
          <p:cNvPr id="2050" name="Picture 2" descr="Image result for reading book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4329"/>
            <a:ext cx="1609917" cy="141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06216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5" descr="C:\Documents and Settings\hbeattie\Local Settings\Temporary Internet Files\Content.IE5\UJS1UZ2B\MC9004394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71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57150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 </a:t>
            </a:r>
            <a:r>
              <a:rPr lang="en-GB" sz="5400" dirty="0">
                <a:latin typeface="Comic Sans MS" pitchFamily="66" charset="0"/>
              </a:rPr>
              <a:t>Home/school Diary</a:t>
            </a:r>
          </a:p>
          <a:p>
            <a:pPr algn="ctr"/>
            <a:endParaRPr lang="en-GB" sz="60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Please sign the diary when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 you have heard your child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read.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It can also be used to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communicate messages.</a:t>
            </a: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967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Jokerman</vt:lpstr>
      <vt:lpstr>Office Theme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Buckinghamshire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hbeattie</dc:creator>
  <cp:lastModifiedBy>Sarah Bowman</cp:lastModifiedBy>
  <cp:revision>70</cp:revision>
  <dcterms:created xsi:type="dcterms:W3CDTF">2011-09-16T20:16:34Z</dcterms:created>
  <dcterms:modified xsi:type="dcterms:W3CDTF">2024-09-03T09:58:52Z</dcterms:modified>
</cp:coreProperties>
</file>