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3" r:id="rId3"/>
    <p:sldId id="294" r:id="rId4"/>
    <p:sldId id="272" r:id="rId5"/>
    <p:sldId id="268" r:id="rId6"/>
    <p:sldId id="270" r:id="rId7"/>
    <p:sldId id="299" r:id="rId8"/>
    <p:sldId id="295" r:id="rId9"/>
    <p:sldId id="258" r:id="rId10"/>
    <p:sldId id="286" r:id="rId11"/>
    <p:sldId id="297" r:id="rId12"/>
    <p:sldId id="281" r:id="rId13"/>
    <p:sldId id="280" r:id="rId14"/>
    <p:sldId id="269" r:id="rId15"/>
    <p:sldId id="282" r:id="rId16"/>
    <p:sldId id="292" r:id="rId17"/>
    <p:sldId id="263" r:id="rId18"/>
    <p:sldId id="287" r:id="rId19"/>
    <p:sldId id="288" r:id="rId20"/>
    <p:sldId id="262" r:id="rId21"/>
    <p:sldId id="275" r:id="rId22"/>
    <p:sldId id="291" r:id="rId23"/>
    <p:sldId id="283" r:id="rId24"/>
    <p:sldId id="266" r:id="rId25"/>
    <p:sldId id="284" r:id="rId26"/>
    <p:sldId id="274" r:id="rId27"/>
    <p:sldId id="267" r:id="rId28"/>
    <p:sldId id="264" r:id="rId29"/>
    <p:sldId id="285" r:id="rId30"/>
    <p:sldId id="289" r:id="rId31"/>
    <p:sldId id="290" r:id="rId32"/>
    <p:sldId id="298" r:id="rId33"/>
    <p:sldId id="271" r:id="rId34"/>
  </p:sldIdLst>
  <p:sldSz cx="9144000" cy="6858000" type="screen4x3"/>
  <p:notesSz cx="6797675" cy="98567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9/8/2026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9FC77-A844-4DAA-B2BD-C9446CE9E218}" type="datetimeFigureOut">
              <a:rPr lang="en-US" smtClean="0"/>
              <a:pPr/>
              <a:t>9/8/2026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m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john-hampden.eschools.co.uk/web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357422" y="1071546"/>
            <a:ext cx="450059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>
                <a:latin typeface="Sassoon Infant Rg" panose="02000503030000020003" pitchFamily="50" charset="0"/>
              </a:rPr>
              <a:t>Welcome to the </a:t>
            </a:r>
          </a:p>
          <a:p>
            <a:pPr algn="ctr"/>
            <a:r>
              <a:rPr lang="en-GB" sz="6000" dirty="0" err="1">
                <a:latin typeface="Sassoon Infant Rg" panose="02000503030000020003" pitchFamily="50" charset="0"/>
              </a:rPr>
              <a:t>Firecrests</a:t>
            </a:r>
            <a:endParaRPr lang="en-GB" sz="6000" dirty="0">
              <a:latin typeface="Sassoon Infant Rg" panose="02000503030000020003" pitchFamily="50" charset="0"/>
            </a:endParaRPr>
          </a:p>
          <a:p>
            <a:pPr algn="ctr"/>
            <a:r>
              <a:rPr lang="en-GB" sz="6000" dirty="0">
                <a:latin typeface="Sassoon Infant Rg" panose="02000503030000020003" pitchFamily="50" charset="0"/>
              </a:rPr>
              <a:t>Class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37" y="14321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575830" y="855002"/>
            <a:ext cx="4176464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u="sng" dirty="0">
                <a:latin typeface="Sassoon Infant Rg" panose="02000503030000020003" pitchFamily="50" charset="0"/>
              </a:rPr>
              <a:t>The class Teachers are:</a:t>
            </a:r>
          </a:p>
          <a:p>
            <a:pPr algn="ctr"/>
            <a:endParaRPr lang="en-GB" sz="4000" dirty="0">
              <a:latin typeface="Sassoon Infant Rg" panose="02000503030000020003" pitchFamily="50" charset="0"/>
            </a:endParaRPr>
          </a:p>
          <a:p>
            <a:r>
              <a:rPr lang="en-GB" sz="3200" dirty="0">
                <a:latin typeface="Sassoon Infant Rg" panose="02000503030000020003" pitchFamily="50" charset="0"/>
              </a:rPr>
              <a:t>Mrs Nelson</a:t>
            </a:r>
          </a:p>
          <a:p>
            <a:r>
              <a:rPr lang="en-GB" sz="3200" dirty="0">
                <a:latin typeface="Sassoon Infant Rg" panose="02000503030000020003" pitchFamily="50" charset="0"/>
              </a:rPr>
              <a:t>(Mon, Tues,</a:t>
            </a:r>
          </a:p>
          <a:p>
            <a:r>
              <a:rPr lang="en-GB" sz="3200" dirty="0">
                <a:latin typeface="Sassoon Infant Rg" panose="02000503030000020003" pitchFamily="50" charset="0"/>
              </a:rPr>
              <a:t> Weds am)</a:t>
            </a:r>
          </a:p>
          <a:p>
            <a:endParaRPr lang="en-GB" sz="3200" dirty="0">
              <a:latin typeface="Sassoon Infant Rg" panose="02000503030000020003" pitchFamily="50" charset="0"/>
            </a:endParaRPr>
          </a:p>
          <a:p>
            <a:r>
              <a:rPr lang="en-GB" sz="3200" dirty="0">
                <a:latin typeface="Sassoon Infant Rg" panose="02000503030000020003" pitchFamily="50" charset="0"/>
              </a:rPr>
              <a:t>Mrs Mannering</a:t>
            </a:r>
          </a:p>
          <a:p>
            <a:r>
              <a:rPr lang="en-GB" sz="3200" dirty="0">
                <a:latin typeface="Sassoon Infant Rg" panose="02000503030000020003" pitchFamily="50" charset="0"/>
              </a:rPr>
              <a:t>(Weds pm, </a:t>
            </a:r>
          </a:p>
          <a:p>
            <a:r>
              <a:rPr lang="en-GB" sz="3200" dirty="0">
                <a:latin typeface="Sassoon Infant Rg" panose="02000503030000020003" pitchFamily="50" charset="0"/>
              </a:rPr>
              <a:t>Thurs, Fri)</a:t>
            </a: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474" y="2044632"/>
            <a:ext cx="1403528" cy="1277569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646" y="4073135"/>
            <a:ext cx="1383134" cy="1365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556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37" y="14321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555776" y="692696"/>
            <a:ext cx="4052945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u="sng" dirty="0">
                <a:latin typeface="Sassoon Infant Rg" panose="02000503030000020003" pitchFamily="50" charset="0"/>
              </a:rPr>
              <a:t>The Teaching Assistants are:</a:t>
            </a:r>
          </a:p>
          <a:p>
            <a:pPr algn="ctr"/>
            <a:r>
              <a:rPr lang="en-GB" sz="3200" dirty="0">
                <a:latin typeface="Sassoon Infant Rg" panose="02000503030000020003" pitchFamily="50" charset="0"/>
              </a:rPr>
              <a:t>Mrs King (Mon, Tues, Weds am)</a:t>
            </a:r>
          </a:p>
          <a:p>
            <a:pPr algn="ctr"/>
            <a:endParaRPr lang="en-GB" sz="3200" dirty="0">
              <a:latin typeface="Sassoon Infant Rg" panose="02000503030000020003" pitchFamily="50" charset="0"/>
            </a:endParaRPr>
          </a:p>
          <a:p>
            <a:pPr algn="ctr"/>
            <a:endParaRPr lang="en-GB" sz="3200" dirty="0">
              <a:latin typeface="Sassoon Infant Rg" panose="02000503030000020003" pitchFamily="50" charset="0"/>
            </a:endParaRPr>
          </a:p>
          <a:p>
            <a:pPr algn="ctr"/>
            <a:endParaRPr lang="en-US" sz="3200" dirty="0">
              <a:latin typeface="Sassoon Infant Rg" panose="02000503030000020003" pitchFamily="50" charset="0"/>
            </a:endParaRPr>
          </a:p>
          <a:p>
            <a:pPr algn="ctr"/>
            <a:r>
              <a:rPr lang="en-US" sz="3200" dirty="0" err="1">
                <a:latin typeface="Sassoon Infant Rg" panose="02000503030000020003" pitchFamily="50" charset="0"/>
              </a:rPr>
              <a:t>Mrs</a:t>
            </a:r>
            <a:r>
              <a:rPr lang="en-US" sz="3200" dirty="0">
                <a:latin typeface="Sassoon Infant Rg" panose="02000503030000020003" pitchFamily="50" charset="0"/>
              </a:rPr>
              <a:t> Gooch (Weds pm, Thurs, Fri)</a:t>
            </a:r>
          </a:p>
          <a:p>
            <a:pPr algn="ctr"/>
            <a:endParaRPr lang="en-GB" sz="4000" dirty="0">
              <a:latin typeface="Sassoon Infant Rg" panose="02000503030000020003" pitchFamily="5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7839" y="2623381"/>
            <a:ext cx="1128321" cy="11429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7839" y="5147813"/>
            <a:ext cx="1221660" cy="122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73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955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555776" y="692696"/>
            <a:ext cx="3618449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u="sng" dirty="0">
                <a:latin typeface="Sassoon Infant Rg" panose="02000503030000020003" pitchFamily="50" charset="0"/>
              </a:rPr>
              <a:t>MDMS</a:t>
            </a:r>
          </a:p>
          <a:p>
            <a:pPr algn="ctr"/>
            <a:r>
              <a:rPr lang="en-US" sz="3200" dirty="0" err="1">
                <a:latin typeface="Sassoon Infant Rg" panose="02000503030000020003" pitchFamily="50" charset="0"/>
              </a:rPr>
              <a:t>Mrs</a:t>
            </a:r>
            <a:r>
              <a:rPr lang="en-US" sz="3200" dirty="0">
                <a:latin typeface="Sassoon Infant Rg" panose="02000503030000020003" pitchFamily="50" charset="0"/>
              </a:rPr>
              <a:t> Proctor</a:t>
            </a:r>
          </a:p>
          <a:p>
            <a:pPr algn="ctr"/>
            <a:r>
              <a:rPr lang="en-US" sz="3200" dirty="0">
                <a:latin typeface="Sassoon Infant Rg" panose="02000503030000020003" pitchFamily="50" charset="0"/>
              </a:rPr>
              <a:t>(Mon, Tues, Weds)</a:t>
            </a:r>
          </a:p>
          <a:p>
            <a:pPr algn="ctr"/>
            <a:endParaRPr lang="en-GB" sz="4000" u="sng" dirty="0">
              <a:latin typeface="Sassoon Infant Rg" panose="02000503030000020003" pitchFamily="50" charset="0"/>
            </a:endParaRPr>
          </a:p>
          <a:p>
            <a:pPr algn="ctr"/>
            <a:endParaRPr lang="en-US" sz="4000" dirty="0">
              <a:latin typeface="Sassoon Infant Rg" panose="02000503030000020003" pitchFamily="50" charset="0"/>
            </a:endParaRPr>
          </a:p>
          <a:p>
            <a:pPr algn="ctr"/>
            <a:endParaRPr lang="en-US" sz="4000" dirty="0">
              <a:latin typeface="Sassoon Infant Rg" panose="02000503030000020003" pitchFamily="50" charset="0"/>
            </a:endParaRPr>
          </a:p>
          <a:p>
            <a:pPr algn="ctr"/>
            <a:r>
              <a:rPr lang="en-US" sz="3200" dirty="0" err="1">
                <a:latin typeface="Sassoon Infant Rg" panose="02000503030000020003" pitchFamily="50" charset="0"/>
              </a:rPr>
              <a:t>Mrs</a:t>
            </a:r>
            <a:r>
              <a:rPr lang="en-US" sz="3200" dirty="0">
                <a:latin typeface="Sassoon Infant Rg" panose="02000503030000020003" pitchFamily="50" charset="0"/>
              </a:rPr>
              <a:t> Quigley</a:t>
            </a:r>
          </a:p>
          <a:p>
            <a:pPr algn="ctr"/>
            <a:r>
              <a:rPr lang="en-US" sz="3200" dirty="0">
                <a:latin typeface="Sassoon Infant Rg" panose="02000503030000020003" pitchFamily="50" charset="0"/>
              </a:rPr>
              <a:t>(Thurs, Fri)</a:t>
            </a:r>
          </a:p>
          <a:p>
            <a:pPr algn="ctr"/>
            <a:endParaRPr lang="en-GB" sz="4000" dirty="0">
              <a:latin typeface="Sassoon Infant Rg" panose="02000503030000020003" pitchFamily="5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6779" y="5191709"/>
            <a:ext cx="1130440" cy="11941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2374" y="2445870"/>
            <a:ext cx="1448148" cy="137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833904" y="692696"/>
            <a:ext cx="5476192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u="sng" dirty="0">
                <a:latin typeface="Comic Sans MS" pitchFamily="66" charset="0"/>
              </a:rPr>
              <a:t> </a:t>
            </a:r>
            <a:r>
              <a:rPr lang="en-GB" sz="3600" u="sng" dirty="0">
                <a:latin typeface="Sassoon Infant Rg" panose="02000503030000020003" pitchFamily="50" charset="0"/>
              </a:rPr>
              <a:t>Independence</a:t>
            </a:r>
            <a:endParaRPr lang="en-GB" sz="4000" u="sng" dirty="0">
              <a:latin typeface="Sassoon Infant Rg" panose="02000503030000020003" pitchFamily="50" charset="0"/>
            </a:endParaRP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It is lovely to see so </a:t>
            </a: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many children entering the</a:t>
            </a: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 classroom independently </a:t>
            </a: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in the mornings and </a:t>
            </a: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they have settled really well</a:t>
            </a:r>
            <a:r>
              <a:rPr lang="en-GB" sz="2800" dirty="0">
                <a:latin typeface="Sassoon Infant Rg" panose="02000503030000020003" pitchFamily="50" charset="0"/>
              </a:rPr>
              <a:t>.</a:t>
            </a:r>
          </a:p>
          <a:p>
            <a:pPr algn="ctr"/>
            <a:endParaRPr lang="en-GB" sz="2400" dirty="0">
              <a:latin typeface="Sassoon Infant Rg" panose="02000503030000020003" pitchFamily="50" charset="0"/>
            </a:endParaRPr>
          </a:p>
          <a:p>
            <a:pPr algn="ctr"/>
            <a:r>
              <a:rPr lang="en-GB" sz="3200" u="sng" dirty="0">
                <a:latin typeface="Sassoon Infant Rg" panose="02000503030000020003" pitchFamily="50" charset="0"/>
              </a:rPr>
              <a:t>Collection from </a:t>
            </a:r>
          </a:p>
          <a:p>
            <a:pPr algn="ctr"/>
            <a:r>
              <a:rPr lang="en-GB" sz="3200" u="sng" dirty="0">
                <a:latin typeface="Sassoon Infant Rg" panose="02000503030000020003" pitchFamily="50" charset="0"/>
              </a:rPr>
              <a:t>school</a:t>
            </a:r>
          </a:p>
          <a:p>
            <a:pPr algn="ctr"/>
            <a:r>
              <a:rPr lang="en-GB" sz="2000" dirty="0">
                <a:latin typeface="Sassoon Infant Rg" panose="02000503030000020003" pitchFamily="50" charset="0"/>
              </a:rPr>
              <a:t>Please let the school know </a:t>
            </a:r>
          </a:p>
          <a:p>
            <a:pPr algn="ctr"/>
            <a:r>
              <a:rPr lang="en-GB" sz="2000" dirty="0">
                <a:latin typeface="Sassoon Infant Rg" panose="02000503030000020003" pitchFamily="50" charset="0"/>
              </a:rPr>
              <a:t>of any changes to the </a:t>
            </a:r>
          </a:p>
          <a:p>
            <a:pPr algn="ctr"/>
            <a:r>
              <a:rPr lang="en-GB" sz="2000" dirty="0">
                <a:latin typeface="Sassoon Infant Rg" panose="02000503030000020003" pitchFamily="50" charset="0"/>
              </a:rPr>
              <a:t>collection of your child in advance</a:t>
            </a:r>
            <a:r>
              <a:rPr lang="en-GB" sz="2800" dirty="0">
                <a:latin typeface="Sassoon Infant Rg" panose="02000503030000020003" pitchFamily="50" charset="0"/>
              </a:rPr>
              <a:t>.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357422" y="757167"/>
            <a:ext cx="4500594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>
                <a:latin typeface="Sassoon Infant Rg" panose="02000503030000020003" pitchFamily="50" charset="0"/>
              </a:rPr>
              <a:t>Topics</a:t>
            </a:r>
          </a:p>
          <a:p>
            <a:pPr algn="ctr"/>
            <a:endParaRPr lang="en-GB" sz="2800" b="1" dirty="0">
              <a:solidFill>
                <a:srgbClr val="00B0F0"/>
              </a:solidFill>
              <a:latin typeface="Sassoon Infant Rg" panose="02000503030000020003" pitchFamily="50" charset="0"/>
            </a:endParaRPr>
          </a:p>
          <a:p>
            <a:pPr algn="ctr"/>
            <a:endParaRPr lang="en-GB" sz="2400" b="1" dirty="0">
              <a:latin typeface="Sassoon Infant Rg" panose="02000503030000020003" pitchFamily="50" charset="0"/>
            </a:endParaRPr>
          </a:p>
          <a:p>
            <a:pPr algn="ctr"/>
            <a:endParaRPr lang="en-GB" sz="6000" b="1" dirty="0">
              <a:solidFill>
                <a:srgbClr val="00B0F0"/>
              </a:solidFill>
              <a:latin typeface="Sassoon Infant Rg" panose="02000503030000020003" pitchFamily="50" charset="0"/>
            </a:endParaRPr>
          </a:p>
          <a:p>
            <a:pPr algn="ctr"/>
            <a:endParaRPr lang="en-GB" sz="4000" dirty="0">
              <a:solidFill>
                <a:srgbClr val="00B0F0"/>
              </a:solidFill>
              <a:latin typeface="Sassoon Infant Rg" panose="02000503030000020003" pitchFamily="50" charset="0"/>
            </a:endParaRPr>
          </a:p>
          <a:p>
            <a:pPr algn="ctr"/>
            <a:endParaRPr lang="en-GB" sz="3600" dirty="0"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57422" y="4439334"/>
            <a:ext cx="4572000" cy="166199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This term we are choosing a different text each week based on one of our school values.</a:t>
            </a:r>
          </a:p>
          <a:p>
            <a:pPr algn="ctr"/>
            <a:endParaRPr lang="en-GB" dirty="0">
              <a:latin typeface="Sassoon Infant Rg" panose="02000503030000020003" pitchFamily="50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5330" y="1893050"/>
            <a:ext cx="1656184" cy="220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695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357422" y="757167"/>
            <a:ext cx="4500594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Sassoon Infant Rg" panose="02000503030000020003" pitchFamily="50" charset="0"/>
              </a:rPr>
              <a:t>Values</a:t>
            </a:r>
            <a:endParaRPr lang="en-GB" sz="6600" dirty="0">
              <a:latin typeface="Sassoon Infant Rg" panose="02000503030000020003" pitchFamily="50" charset="0"/>
            </a:endParaRPr>
          </a:p>
          <a:p>
            <a:pPr algn="ctr"/>
            <a:endParaRPr lang="en-GB" sz="2800" b="1" dirty="0">
              <a:solidFill>
                <a:srgbClr val="00B0F0"/>
              </a:solidFill>
              <a:latin typeface="Sassoon Infant Rg" panose="02000503030000020003" pitchFamily="50" charset="0"/>
            </a:endParaRPr>
          </a:p>
          <a:p>
            <a:pPr algn="ctr"/>
            <a:endParaRPr lang="en-GB" sz="2400" b="1" dirty="0">
              <a:latin typeface="Sassoon Infant Rg" panose="02000503030000020003" pitchFamily="50" charset="0"/>
            </a:endParaRPr>
          </a:p>
          <a:p>
            <a:pPr algn="ctr"/>
            <a:endParaRPr lang="en-GB" sz="6000" b="1" dirty="0">
              <a:solidFill>
                <a:srgbClr val="00B0F0"/>
              </a:solidFill>
              <a:latin typeface="Sassoon Infant Rg" panose="02000503030000020003" pitchFamily="50" charset="0"/>
            </a:endParaRPr>
          </a:p>
          <a:p>
            <a:pPr algn="ctr"/>
            <a:endParaRPr lang="en-GB" sz="4000" dirty="0">
              <a:solidFill>
                <a:srgbClr val="00B0F0"/>
              </a:solidFill>
              <a:latin typeface="Sassoon Infant Rg" panose="02000503030000020003" pitchFamily="50" charset="0"/>
            </a:endParaRPr>
          </a:p>
          <a:p>
            <a:pPr algn="ctr"/>
            <a:endParaRPr lang="en-GB" sz="3600" dirty="0"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57422" y="4439334"/>
            <a:ext cx="4572000" cy="20928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2800" dirty="0" smtClean="0">
                <a:latin typeface="Sassoon Infant Rg" panose="02000503030000020003" pitchFamily="50" charset="0"/>
              </a:rPr>
              <a:t>This half term look out for some fun tasks to do at home with your child to prepare them for our class discussion.</a:t>
            </a:r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endParaRPr lang="en-GB" dirty="0">
              <a:latin typeface="Sassoon Infant Rg" panose="02000503030000020003" pitchFamily="50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5330" y="1893050"/>
            <a:ext cx="1656184" cy="220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420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357422" y="757167"/>
            <a:ext cx="4500594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latin typeface="Sassoon Infant Rg" panose="02000503030000020003" pitchFamily="50" charset="0"/>
              </a:rPr>
              <a:t>Website</a:t>
            </a:r>
          </a:p>
          <a:p>
            <a:pPr algn="ctr"/>
            <a:endParaRPr lang="en-GB" sz="2800" b="1" dirty="0">
              <a:solidFill>
                <a:srgbClr val="00B0F0"/>
              </a:solidFill>
              <a:latin typeface="Sassoon Infant Rg" panose="02000503030000020003" pitchFamily="50" charset="0"/>
            </a:endParaRPr>
          </a:p>
          <a:p>
            <a:pPr algn="ctr"/>
            <a:endParaRPr lang="en-GB" sz="2400" b="1" dirty="0">
              <a:latin typeface="Sassoon Infant Rg" panose="02000503030000020003" pitchFamily="50" charset="0"/>
            </a:endParaRPr>
          </a:p>
          <a:p>
            <a:pPr algn="ctr"/>
            <a:endParaRPr lang="en-GB" sz="6000" b="1" dirty="0">
              <a:solidFill>
                <a:srgbClr val="00B0F0"/>
              </a:solidFill>
              <a:latin typeface="Sassoon Infant Rg" panose="02000503030000020003" pitchFamily="50" charset="0"/>
            </a:endParaRPr>
          </a:p>
          <a:p>
            <a:pPr algn="ctr"/>
            <a:endParaRPr lang="en-GB" sz="4000" dirty="0">
              <a:solidFill>
                <a:srgbClr val="00B0F0"/>
              </a:solidFill>
              <a:latin typeface="Sassoon Infant Rg" panose="02000503030000020003" pitchFamily="50" charset="0"/>
            </a:endParaRPr>
          </a:p>
          <a:p>
            <a:pPr algn="ctr"/>
            <a:endParaRPr lang="en-GB" sz="3600" dirty="0"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57422" y="4439334"/>
            <a:ext cx="4572000" cy="166199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800" dirty="0">
                <a:latin typeface="Sassoon Infant Rg" panose="02000503030000020003" pitchFamily="50" charset="0"/>
              </a:rPr>
              <a:t>What we are learning will be on our class page on the website.</a:t>
            </a:r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endParaRPr lang="en-GB" dirty="0">
              <a:latin typeface="Sassoon Infant Rg" panose="02000503030000020003" pitchFamily="50" charset="0"/>
            </a:endParaRPr>
          </a:p>
        </p:txBody>
      </p:sp>
      <p:pic>
        <p:nvPicPr>
          <p:cNvPr id="6" name="Picture 5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1805" y="1929114"/>
            <a:ext cx="4249058" cy="187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101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3063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555776" y="476672"/>
            <a:ext cx="432048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u="sng" dirty="0" smtClean="0">
                <a:latin typeface="Sassoon Infant Rg" panose="02000503030000020003" pitchFamily="50" charset="0"/>
              </a:rPr>
              <a:t>Upcoming </a:t>
            </a:r>
            <a:r>
              <a:rPr lang="en-GB" sz="3600" u="sng" dirty="0">
                <a:latin typeface="Sassoon Infant Rg" panose="02000503030000020003" pitchFamily="50" charset="0"/>
              </a:rPr>
              <a:t>fun</a:t>
            </a:r>
          </a:p>
          <a:p>
            <a:pPr algn="ctr"/>
            <a:r>
              <a:rPr lang="en-GB" sz="3600" u="sng" dirty="0">
                <a:latin typeface="Sassoon Infant Rg" panose="02000503030000020003" pitchFamily="50" charset="0"/>
              </a:rPr>
              <a:t> in Year 2!</a:t>
            </a:r>
            <a:endParaRPr lang="en-GB" sz="4000" u="sng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We have a range of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exciting topics, trips and special days planned throughout the year.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We will provide more information about these shortly and will ensure the costs are spread evenly throughout the year through voluntary contributions.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411760" y="620688"/>
            <a:ext cx="432048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u="sng" dirty="0">
                <a:latin typeface="Sassoon Infant Rg" panose="02000503030000020003" pitchFamily="50" charset="0"/>
              </a:rPr>
              <a:t>Classroom Rewards</a:t>
            </a:r>
            <a:endParaRPr lang="en-GB" sz="4400" u="sng" dirty="0">
              <a:latin typeface="Sassoon Infant Rg" panose="02000503030000020003" pitchFamily="50" charset="0"/>
            </a:endParaRPr>
          </a:p>
          <a:p>
            <a:pPr algn="ctr"/>
            <a:endParaRPr lang="en-GB" sz="2400" dirty="0">
              <a:latin typeface="Sassoon Infant Rg" panose="02000503030000020003" pitchFamily="50" charset="0"/>
            </a:endParaRP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We have a range of rewards,  </a:t>
            </a: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Including the recognition board, stickers, gems </a:t>
            </a:r>
          </a:p>
          <a:p>
            <a:pPr algn="ctr"/>
            <a:r>
              <a:rPr lang="en-US" sz="2400" dirty="0">
                <a:latin typeface="Sassoon Infant Rg" panose="02000503030000020003" pitchFamily="50" charset="0"/>
              </a:rPr>
              <a:t>for their table jars and the Head Teacher’s award.</a:t>
            </a:r>
          </a:p>
          <a:p>
            <a:pPr algn="ctr"/>
            <a:endParaRPr lang="en-GB" sz="2400" dirty="0">
              <a:latin typeface="Sassoon Infant Rg" panose="02000503030000020003" pitchFamily="50" charset="0"/>
            </a:endParaRP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These encourage children </a:t>
            </a: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to do the best that they can. </a:t>
            </a:r>
          </a:p>
          <a:p>
            <a:pPr algn="ctr"/>
            <a:endParaRPr lang="en-GB" sz="2400" dirty="0">
              <a:latin typeface="Sassoon Infant Rg" panose="02000503030000020003" pitchFamily="50" charset="0"/>
            </a:endParaRP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Every week a child is selected for an Over and Above award based on our school values.</a:t>
            </a:r>
            <a:endParaRPr lang="en-GB" dirty="0">
              <a:latin typeface="Sassoon Infant Rg" panose="0200050303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4446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4C9ECB0-ACE7-80F9-9A2F-4DF362C83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723" y="1003359"/>
            <a:ext cx="3393755" cy="48441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25F406-1F5C-F948-040F-CE9792EE8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172" y="1003359"/>
            <a:ext cx="3372320" cy="488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69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3063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411760" y="260648"/>
            <a:ext cx="432048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latin typeface="Comic Sans MS" pitchFamily="66" charset="0"/>
              </a:rPr>
              <a:t> </a:t>
            </a:r>
            <a:r>
              <a:rPr lang="en-GB" sz="4400" u="sng" dirty="0">
                <a:latin typeface="Sassoon Infant Rg" panose="02000503030000020003" pitchFamily="50" charset="0"/>
              </a:rPr>
              <a:t>Transition</a:t>
            </a:r>
            <a:endParaRPr lang="en-GB" sz="4800" u="sng" dirty="0">
              <a:latin typeface="Sassoon Infant Rg" panose="02000503030000020003" pitchFamily="50" charset="0"/>
            </a:endParaRP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In these early weeks,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we will be focusing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on settling activities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that encourage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self-esteem and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confidence, as well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as helping them to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develop positive relationships with their peers.</a:t>
            </a:r>
          </a:p>
        </p:txBody>
      </p:sp>
    </p:spTree>
    <p:extLst>
      <p:ext uri="{BB962C8B-B14F-4D97-AF65-F5344CB8AC3E}">
        <p14:creationId xmlns:p14="http://schemas.microsoft.com/office/powerpoint/2010/main" val="1805000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482390" y="339874"/>
            <a:ext cx="422567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latin typeface="Comic Sans MS" pitchFamily="66" charset="0"/>
              </a:rPr>
              <a:t> </a:t>
            </a:r>
            <a:r>
              <a:rPr lang="en-GB" sz="4800" u="sng" dirty="0">
                <a:latin typeface="Sassoon Infant Rg" panose="02000503030000020003" pitchFamily="50" charset="0"/>
              </a:rPr>
              <a:t>Book Changing</a:t>
            </a: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Books are changed once a week. We will hear your child read on this day.</a:t>
            </a:r>
          </a:p>
          <a:p>
            <a:pPr algn="ctr"/>
            <a:endParaRPr lang="en-GB" sz="2400" dirty="0">
              <a:latin typeface="Sassoon Infant Rg" panose="02000503030000020003" pitchFamily="50" charset="0"/>
            </a:endParaRP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In </a:t>
            </a:r>
            <a:r>
              <a:rPr lang="en-GB" sz="2400" dirty="0" err="1">
                <a:latin typeface="Sassoon Infant Rg" panose="02000503030000020003" pitchFamily="50" charset="0"/>
              </a:rPr>
              <a:t>Firecrests</a:t>
            </a:r>
            <a:r>
              <a:rPr lang="en-GB" sz="2400" dirty="0">
                <a:latin typeface="Sassoon Infant Rg" panose="02000503030000020003" pitchFamily="50" charset="0"/>
              </a:rPr>
              <a:t>, this will alternate on a two week basis so each teacher regularly reads to your child.</a:t>
            </a:r>
          </a:p>
          <a:p>
            <a:pPr algn="ctr"/>
            <a:endParaRPr lang="en-GB" sz="2400" dirty="0">
              <a:latin typeface="Sassoon Infant Rg" panose="02000503030000020003" pitchFamily="50" charset="0"/>
            </a:endParaRP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Children will also participate in a Guided Reading group with a TA once a week</a:t>
            </a:r>
          </a:p>
        </p:txBody>
      </p:sp>
    </p:spTree>
    <p:extLst>
      <p:ext uri="{BB962C8B-B14F-4D97-AF65-F5344CB8AC3E}">
        <p14:creationId xmlns:p14="http://schemas.microsoft.com/office/powerpoint/2010/main" val="28327062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4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387156" y="332656"/>
            <a:ext cx="4369688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latin typeface="Comic Sans MS" pitchFamily="66" charset="0"/>
              </a:rPr>
              <a:t> </a:t>
            </a:r>
            <a:r>
              <a:rPr lang="en-GB" sz="4000" u="sng" dirty="0">
                <a:latin typeface="Sassoon Infant Rg" panose="02000503030000020003" pitchFamily="50" charset="0"/>
              </a:rPr>
              <a:t>Home/school Diary</a:t>
            </a:r>
            <a:endParaRPr lang="en-GB" sz="4400" u="sng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Please sign the diary when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 you have heard your child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read their books. This should be signed every week and we will also sign it. </a:t>
            </a:r>
          </a:p>
          <a:p>
            <a:pPr algn="ctr"/>
            <a:endParaRPr lang="en-GB" sz="32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It can also be used to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communicate messages.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There is a new design this year which </a:t>
            </a:r>
            <a:r>
              <a:rPr lang="en-GB" sz="2800" dirty="0" smtClean="0">
                <a:latin typeface="Sassoon Infant Rg" panose="02000503030000020003" pitchFamily="50" charset="0"/>
              </a:rPr>
              <a:t>will </a:t>
            </a:r>
            <a:r>
              <a:rPr lang="en-GB" sz="2800" dirty="0">
                <a:latin typeface="Sassoon Infant Rg" panose="02000503030000020003" pitchFamily="50" charset="0"/>
              </a:rPr>
              <a:t>last all year. Please look after it!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3063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359858" y="336245"/>
            <a:ext cx="4513704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u="sng" dirty="0">
                <a:latin typeface="Comic Sans MS" pitchFamily="66" charset="0"/>
              </a:rPr>
              <a:t> </a:t>
            </a:r>
            <a:r>
              <a:rPr lang="en-GB" sz="3600" u="sng" dirty="0">
                <a:latin typeface="Sassoon Infant Rg" panose="02000503030000020003" pitchFamily="50" charset="0"/>
              </a:rPr>
              <a:t>High Frequency Words &amp; Tricky Words</a:t>
            </a:r>
            <a:endParaRPr lang="en-GB" sz="4000" u="sng" dirty="0">
              <a:latin typeface="Sassoon Infant Rg" panose="02000503030000020003" pitchFamily="50" charset="0"/>
            </a:endParaRP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On Friday your child will be given, in their book bag, a list of High Frequency  and Tricky Words.</a:t>
            </a: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They will be familiar with many of these words from year 1. Please can your child practise reading these words at home, with your support.</a:t>
            </a:r>
          </a:p>
          <a:p>
            <a:pPr algn="ctr"/>
            <a:endParaRPr lang="en-GB" sz="2400" dirty="0">
              <a:latin typeface="Sassoon Infant Rg" panose="02000503030000020003" pitchFamily="50" charset="0"/>
            </a:endParaRP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When your child becomes confident reading the words, they can then practise spelling them.</a:t>
            </a:r>
          </a:p>
          <a:p>
            <a:pPr algn="ctr"/>
            <a:endParaRPr lang="en-GB" sz="32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0674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852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245033" y="-387424"/>
            <a:ext cx="458571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latin typeface="Comic Sans MS" pitchFamily="66" charset="0"/>
              </a:rPr>
              <a:t> </a:t>
            </a:r>
          </a:p>
          <a:p>
            <a:pPr algn="ctr"/>
            <a:r>
              <a:rPr lang="en-GB" sz="3600" b="1" u="sng" dirty="0">
                <a:latin typeface="Sassoon Infant Rg" panose="02000503030000020003" pitchFamily="50" charset="0"/>
              </a:rPr>
              <a:t>Library Book Club</a:t>
            </a:r>
          </a:p>
          <a:p>
            <a:pPr algn="ctr"/>
            <a:endParaRPr lang="en-GB" sz="4000" dirty="0">
              <a:latin typeface="Sassoon Infant Rg" panose="02000503030000020003" pitchFamily="50" charset="0"/>
            </a:endParaRPr>
          </a:p>
          <a:p>
            <a:pPr algn="ctr"/>
            <a:r>
              <a:rPr lang="en-US" sz="3200" dirty="0">
                <a:latin typeface="Sassoon Infant Rg" panose="02000503030000020003" pitchFamily="50" charset="0"/>
              </a:rPr>
              <a:t>On a Friday afternoon, the children will take a book home to read. They need to bring it back the next Friday. Children will share feedback and recommend books and swap them.</a:t>
            </a:r>
            <a:endParaRPr lang="en-GB" sz="3200" dirty="0">
              <a:latin typeface="Sassoon Infant Rg" panose="0200050303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8633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619672" y="157930"/>
            <a:ext cx="571504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latin typeface="Comic Sans MS" pitchFamily="66" charset="0"/>
              </a:rPr>
              <a:t> </a:t>
            </a:r>
            <a:r>
              <a:rPr lang="en-GB" sz="4800" b="1" u="sng" dirty="0">
                <a:latin typeface="Sassoon Infant Rg" panose="02000503030000020003" pitchFamily="50" charset="0"/>
              </a:rPr>
              <a:t>Homework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0" y="1237595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Once homework is issued, it will be set fortnightly.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This is a necessary part of your child’s learning as it enables them the opportunity to apply skills taught in a creative, open ended way, linked to their personal interests.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-13063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699284" y="332656"/>
            <a:ext cx="396044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>
                <a:latin typeface="Comic Sans MS" pitchFamily="66" charset="0"/>
              </a:rPr>
              <a:t> </a:t>
            </a:r>
            <a:r>
              <a:rPr lang="en-GB" sz="4800" u="sng" dirty="0">
                <a:latin typeface="Sassoon Infant Rg" panose="02000503030000020003" pitchFamily="50" charset="0"/>
              </a:rPr>
              <a:t>Homework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By supporting your child with their homework, you are providing them with valuable guidance that will help them to complete a piece of work that they can be proud of. 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We are always available to answer any questions you may have.</a:t>
            </a:r>
          </a:p>
        </p:txBody>
      </p:sp>
    </p:spTree>
    <p:extLst>
      <p:ext uri="{BB962C8B-B14F-4D97-AF65-F5344CB8AC3E}">
        <p14:creationId xmlns:p14="http://schemas.microsoft.com/office/powerpoint/2010/main" val="2506844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678616" y="326244"/>
            <a:ext cx="4081656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latin typeface="Comic Sans MS" pitchFamily="66" charset="0"/>
              </a:rPr>
              <a:t> </a:t>
            </a:r>
            <a:r>
              <a:rPr lang="en-GB" sz="6000" dirty="0">
                <a:latin typeface="Sassoon Infant Rg" panose="02000503030000020003" pitchFamily="50" charset="0"/>
              </a:rPr>
              <a:t>Homework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We ask that any written work is recorded in </a:t>
            </a:r>
            <a:r>
              <a:rPr lang="en-GB" sz="2800" dirty="0">
                <a:solidFill>
                  <a:srgbClr val="FF0000"/>
                </a:solidFill>
                <a:latin typeface="Sassoon Infant Rg" panose="02000503030000020003" pitchFamily="50" charset="0"/>
              </a:rPr>
              <a:t>pencil</a:t>
            </a:r>
            <a:r>
              <a:rPr lang="en-GB" sz="2800" dirty="0">
                <a:latin typeface="Sassoon Infant Rg" panose="02000503030000020003" pitchFamily="50" charset="0"/>
              </a:rPr>
              <a:t> as they would do in school.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Homework should be presented with care and handed in on time.</a:t>
            </a:r>
          </a:p>
        </p:txBody>
      </p:sp>
    </p:spTree>
    <p:extLst>
      <p:ext uri="{BB962C8B-B14F-4D97-AF65-F5344CB8AC3E}">
        <p14:creationId xmlns:p14="http://schemas.microsoft.com/office/powerpoint/2010/main" val="34974430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387156" y="607516"/>
            <a:ext cx="436968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u="sng" dirty="0">
                <a:latin typeface="Comic Sans MS" pitchFamily="66" charset="0"/>
              </a:rPr>
              <a:t> </a:t>
            </a:r>
            <a:r>
              <a:rPr lang="en-GB" sz="6000" u="sng" dirty="0">
                <a:latin typeface="Sassoon Infant Rg" panose="02000503030000020003" pitchFamily="50" charset="0"/>
              </a:rPr>
              <a:t>P.E.</a:t>
            </a:r>
          </a:p>
          <a:p>
            <a:pPr algn="ctr"/>
            <a:r>
              <a:rPr lang="en-GB" sz="3600" dirty="0">
                <a:latin typeface="Sassoon Infant Rg" panose="02000503030000020003" pitchFamily="50" charset="0"/>
              </a:rPr>
              <a:t>Friday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Please come to school in PE kit on this day. 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Long hair should be tied back and earrings taped or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removed that day.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321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714480" y="5783"/>
            <a:ext cx="5715040" cy="7471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4400" dirty="0">
              <a:latin typeface="Comic Sans MS" pitchFamily="66" charset="0"/>
            </a:endParaRPr>
          </a:p>
          <a:p>
            <a:pPr algn="ctr"/>
            <a:r>
              <a:rPr lang="en-GB" sz="4400" u="sng" dirty="0">
                <a:latin typeface="Sassoon Infant Rg" panose="02000503030000020003" pitchFamily="50" charset="0"/>
              </a:rPr>
              <a:t>Medical</a:t>
            </a:r>
            <a:endParaRPr lang="en-GB" sz="3600" u="sng" dirty="0">
              <a:latin typeface="Sassoon Infant Rg" panose="02000503030000020003" pitchFamily="50" charset="0"/>
            </a:endParaRPr>
          </a:p>
          <a:p>
            <a:pPr algn="ctr"/>
            <a:endParaRPr lang="en-GB" sz="1050" dirty="0">
              <a:latin typeface="Sassoon Infant Rg" panose="02000503030000020003" pitchFamily="50" charset="0"/>
            </a:endParaRP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Please inform the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school if there are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any medical changes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we might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need to know about.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Also please ensure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we have spare,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in-date </a:t>
            </a:r>
            <a:r>
              <a:rPr lang="en-GB" sz="3300" dirty="0" err="1">
                <a:latin typeface="Sassoon Infant Rg" panose="02000503030000020003" pitchFamily="50" charset="0"/>
              </a:rPr>
              <a:t>epipens</a:t>
            </a:r>
            <a:r>
              <a:rPr lang="en-GB" sz="3300" dirty="0">
                <a:latin typeface="Sassoon Infant Rg" panose="02000503030000020003" pitchFamily="50" charset="0"/>
              </a:rPr>
              <a:t>/inhalers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at school.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4460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3063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771800" y="260648"/>
            <a:ext cx="3816424" cy="800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u="sng" dirty="0">
                <a:latin typeface="Comic Sans MS" pitchFamily="66" charset="0"/>
              </a:rPr>
              <a:t> </a:t>
            </a:r>
            <a:r>
              <a:rPr lang="en-GB" sz="4800" u="sng" dirty="0">
                <a:latin typeface="Sassoon Infant Rg" panose="02000503030000020003" pitchFamily="50" charset="0"/>
              </a:rPr>
              <a:t>Allergies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US" sz="2800" dirty="0">
                <a:latin typeface="Sassoon Infant Rg" panose="02000503030000020003" pitchFamily="50" charset="0"/>
              </a:rPr>
              <a:t>Please can we remind parents that there should be no nuts, no sesame or chocolate in lunchboxes.</a:t>
            </a:r>
          </a:p>
          <a:p>
            <a:pPr algn="ctr"/>
            <a:r>
              <a:rPr lang="en-US" sz="2800" dirty="0">
                <a:latin typeface="Sassoon Infant Rg" panose="02000503030000020003" pitchFamily="50" charset="0"/>
              </a:rPr>
              <a:t>We have children in our school that have nut and sesame allergies and will require an </a:t>
            </a:r>
            <a:r>
              <a:rPr lang="en-US" sz="2800" dirty="0" err="1">
                <a:latin typeface="Sassoon Infant Rg" panose="02000503030000020003" pitchFamily="50" charset="0"/>
              </a:rPr>
              <a:t>epipen</a:t>
            </a:r>
            <a:r>
              <a:rPr lang="en-US" sz="2800" dirty="0">
                <a:latin typeface="Sassoon Infant Rg" panose="02000503030000020003" pitchFamily="50" charset="0"/>
              </a:rPr>
              <a:t>.</a:t>
            </a:r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4000" dirty="0">
              <a:latin typeface="Comic Sans MS" pitchFamily="66" charset="0"/>
            </a:endParaRPr>
          </a:p>
          <a:p>
            <a:pPr algn="ctr"/>
            <a:r>
              <a:rPr lang="en-GB" sz="2800" dirty="0">
                <a:latin typeface="Comic Sans MS" pitchFamily="66" charset="0"/>
              </a:rPr>
              <a:t> 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139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321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714480" y="332656"/>
            <a:ext cx="571504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4400" dirty="0">
              <a:latin typeface="Comic Sans MS" pitchFamily="66" charset="0"/>
            </a:endParaRPr>
          </a:p>
          <a:p>
            <a:pPr algn="ctr"/>
            <a:r>
              <a:rPr lang="en-GB" sz="4400" u="sng" dirty="0">
                <a:latin typeface="Sassoon Infant Rg" panose="02000503030000020003" pitchFamily="50" charset="0"/>
              </a:rPr>
              <a:t>End of the Day</a:t>
            </a:r>
            <a:endParaRPr lang="en-GB" sz="3600" u="sng" dirty="0">
              <a:latin typeface="Sassoon Infant Rg" panose="02000503030000020003" pitchFamily="50" charset="0"/>
            </a:endParaRPr>
          </a:p>
          <a:p>
            <a:pPr algn="ctr"/>
            <a:endParaRPr lang="en-GB" sz="14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If you are running late,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do let the office know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if you have asked someone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else to collect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your child.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8962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321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714480" y="332656"/>
            <a:ext cx="571504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4400" dirty="0">
              <a:latin typeface="Comic Sans MS" pitchFamily="66" charset="0"/>
            </a:endParaRPr>
          </a:p>
          <a:p>
            <a:pPr algn="ctr"/>
            <a:r>
              <a:rPr lang="en-GB" sz="4400" u="sng" dirty="0">
                <a:latin typeface="Sassoon Infant Rg" panose="02000503030000020003" pitchFamily="50" charset="0"/>
              </a:rPr>
              <a:t>Contact Details</a:t>
            </a:r>
            <a:endParaRPr lang="en-GB" sz="3600" u="sng" dirty="0">
              <a:latin typeface="Sassoon Infant Rg" panose="02000503030000020003" pitchFamily="50" charset="0"/>
            </a:endParaRPr>
          </a:p>
          <a:p>
            <a:pPr algn="ctr"/>
            <a:endParaRPr lang="en-GB" sz="3600" dirty="0">
              <a:latin typeface="Sassoon Infant Rg" panose="02000503030000020003" pitchFamily="50" charset="0"/>
            </a:endParaRPr>
          </a:p>
          <a:p>
            <a:pPr algn="ctr"/>
            <a:r>
              <a:rPr lang="en-GB" sz="3600" dirty="0">
                <a:latin typeface="Sassoon Infant Rg" panose="02000503030000020003" pitchFamily="50" charset="0"/>
              </a:rPr>
              <a:t>Please inform the </a:t>
            </a:r>
          </a:p>
          <a:p>
            <a:pPr algn="ctr"/>
            <a:r>
              <a:rPr lang="en-GB" sz="3600" dirty="0">
                <a:latin typeface="Sassoon Infant Rg" panose="02000503030000020003" pitchFamily="50" charset="0"/>
              </a:rPr>
              <a:t>school if your </a:t>
            </a:r>
          </a:p>
          <a:p>
            <a:pPr algn="ctr"/>
            <a:r>
              <a:rPr lang="en-GB" sz="3600" dirty="0">
                <a:latin typeface="Sassoon Infant Rg" panose="02000503030000020003" pitchFamily="50" charset="0"/>
              </a:rPr>
              <a:t>contact details </a:t>
            </a:r>
          </a:p>
          <a:p>
            <a:pPr algn="ctr"/>
            <a:r>
              <a:rPr lang="en-GB" sz="3600" dirty="0">
                <a:latin typeface="Sassoon Infant Rg" panose="02000503030000020003" pitchFamily="50" charset="0"/>
              </a:rPr>
              <a:t>change.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555776" y="260648"/>
            <a:ext cx="4381088" cy="938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latin typeface="Comic Sans MS" pitchFamily="66" charset="0"/>
              </a:rPr>
              <a:t> </a:t>
            </a:r>
            <a:r>
              <a:rPr lang="en-GB" sz="4400" u="sng" dirty="0">
                <a:latin typeface="Sassoon Infant Rg" panose="02000503030000020003" pitchFamily="50" charset="0"/>
              </a:rPr>
              <a:t>Communication</a:t>
            </a:r>
          </a:p>
          <a:p>
            <a:pPr algn="ctr"/>
            <a:endParaRPr lang="en-GB" sz="2800" dirty="0">
              <a:highlight>
                <a:srgbClr val="FFFF00"/>
              </a:highlight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Please look out for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our school newsletter and our weekly ‘What We Are Learning’ sheet via </a:t>
            </a:r>
            <a:r>
              <a:rPr lang="en-GB" sz="2800" dirty="0" err="1">
                <a:latin typeface="Sassoon Infant Rg" panose="02000503030000020003" pitchFamily="50" charset="0"/>
              </a:rPr>
              <a:t>ParentMail</a:t>
            </a:r>
            <a:r>
              <a:rPr lang="en-GB" sz="2800" dirty="0">
                <a:latin typeface="Sassoon Infant Rg" panose="02000503030000020003" pitchFamily="50" charset="0"/>
              </a:rPr>
              <a:t> / Website.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Do check your child’s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book bag and the school website for additional letters and information. Please respond promptly when necessary.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4000" dirty="0">
              <a:latin typeface="Comic Sans MS" pitchFamily="66" charset="0"/>
            </a:endParaRPr>
          </a:p>
          <a:p>
            <a:pPr algn="ctr"/>
            <a:r>
              <a:rPr lang="en-GB" sz="2800" dirty="0">
                <a:latin typeface="Comic Sans MS" pitchFamily="66" charset="0"/>
              </a:rPr>
              <a:t> 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5908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3622" y="-28455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699792" y="476672"/>
            <a:ext cx="412906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latin typeface="Comic Sans MS" pitchFamily="66" charset="0"/>
              </a:rPr>
              <a:t> </a:t>
            </a:r>
            <a:r>
              <a:rPr lang="en-GB" sz="3200" u="sng" dirty="0">
                <a:latin typeface="Sassoon Infant Rg" panose="02000503030000020003" pitchFamily="50" charset="0"/>
              </a:rPr>
              <a:t>Jumpers / Cardigans &amp; PE Kit</a:t>
            </a:r>
          </a:p>
          <a:p>
            <a:pPr algn="ctr"/>
            <a:r>
              <a:rPr lang="en-GB" sz="3600" dirty="0">
                <a:latin typeface="Sassoon Infant Rg" panose="02000503030000020003" pitchFamily="50" charset="0"/>
              </a:rPr>
              <a:t>Please ensure ALL jumpers, </a:t>
            </a:r>
            <a:r>
              <a:rPr lang="en-GB" sz="3600" dirty="0" smtClean="0">
                <a:latin typeface="Sassoon Infant Rg" panose="02000503030000020003" pitchFamily="50" charset="0"/>
              </a:rPr>
              <a:t>cardigans, coats are named.</a:t>
            </a:r>
            <a:endParaRPr lang="en-GB" dirty="0">
              <a:latin typeface="Sassoon Infant Rg" panose="02000503030000020003" pitchFamily="50" charset="0"/>
            </a:endParaRPr>
          </a:p>
        </p:txBody>
      </p:sp>
      <p:pic>
        <p:nvPicPr>
          <p:cNvPr id="1026" name="Picture 2" descr="Image result for school jumper clip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560" y="5096777"/>
            <a:ext cx="1466880" cy="1655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21664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453464" y="0"/>
            <a:ext cx="4237072" cy="9079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4800" u="sng" dirty="0">
              <a:latin typeface="Comic Sans MS" pitchFamily="66" charset="0"/>
            </a:endParaRPr>
          </a:p>
          <a:p>
            <a:pPr algn="ctr"/>
            <a:r>
              <a:rPr lang="en-GB" sz="4800" u="sng" dirty="0" smtClean="0">
                <a:latin typeface="Sassoon Infant Rg" panose="02000503030000020003" pitchFamily="50" charset="0"/>
              </a:rPr>
              <a:t>Water</a:t>
            </a:r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We encourage all children to come to school with their own named water bottle containing water, for drinking through the day.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We do offer water with snack before break time and on request.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4000" dirty="0">
              <a:latin typeface="Comic Sans MS" pitchFamily="66" charset="0"/>
            </a:endParaRPr>
          </a:p>
          <a:p>
            <a:pPr algn="ctr"/>
            <a:r>
              <a:rPr lang="en-GB" sz="2800" dirty="0">
                <a:latin typeface="Comic Sans MS" pitchFamily="66" charset="0"/>
              </a:rPr>
              <a:t> 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714480" y="237761"/>
            <a:ext cx="5715040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latin typeface="Sassoon Infant Rg" panose="02000503030000020003" pitchFamily="50" charset="0"/>
              </a:rPr>
              <a:t> </a:t>
            </a:r>
            <a:r>
              <a:rPr lang="en-GB" sz="4400" u="sng" dirty="0">
                <a:latin typeface="Sassoon Infant Rg" panose="02000503030000020003" pitchFamily="50" charset="0"/>
              </a:rPr>
              <a:t>Holidays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Year 2 is a very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 busy year. It is the final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year of Key Stage 1 and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we assess the children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regularly throughout the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Year, with a particular focus in May/June.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Unless there are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exceptional circumstances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please do not take your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child out of school during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 term time. 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555776" y="692696"/>
            <a:ext cx="430908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We will always make time for your children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to ask questions. 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They can talk to us about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any worries they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may have.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7619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321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339752" y="349594"/>
            <a:ext cx="4669120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400" dirty="0">
              <a:latin typeface="Comic Sans MS" pitchFamily="66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Please do not hesitate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to speak to any of us if you have any queries or you can leave a phone message with the office or email the school office.</a:t>
            </a:r>
          </a:p>
          <a:p>
            <a:pPr algn="ctr"/>
            <a:endParaRPr lang="en-GB" sz="14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 Mrs Nelson or Mrs Mannering will respond as soon as possible.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5876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321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237440" y="454491"/>
            <a:ext cx="466912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000" dirty="0">
              <a:latin typeface="Comic Sans MS" pitchFamily="66" charset="0"/>
            </a:endParaRPr>
          </a:p>
          <a:p>
            <a:pPr algn="ctr"/>
            <a:r>
              <a:rPr lang="en-GB" sz="2800" b="1" u="sng" dirty="0">
                <a:latin typeface="Sassoon Infant Rg" panose="02000503030000020003" pitchFamily="50" charset="0"/>
              </a:rPr>
              <a:t>Friends of John Hampden School</a:t>
            </a:r>
            <a:endParaRPr lang="en-GB" sz="2800" u="sng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FJHS do an amazing job planning events to raise additional funds for our school.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They would really value new members to join their team.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Please enquire via the school office for further information.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Thank you! 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2175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321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237440" y="454491"/>
            <a:ext cx="466912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000" dirty="0">
              <a:latin typeface="Comic Sans MS" pitchFamily="66" charset="0"/>
            </a:endParaRPr>
          </a:p>
          <a:p>
            <a:pPr algn="ctr"/>
            <a:r>
              <a:rPr lang="en-GB" sz="2800" b="1" u="sng" dirty="0">
                <a:latin typeface="Sassoon Infant Rg" panose="02000503030000020003" pitchFamily="50" charset="0"/>
              </a:rPr>
              <a:t>And Finally…</a:t>
            </a:r>
            <a:endParaRPr lang="en-GB" sz="2800" u="sng" dirty="0">
              <a:latin typeface="Sassoon Infant Rg" panose="02000503030000020003" pitchFamily="50" charset="0"/>
            </a:endParaRP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We hope to make your child’s year at John Hampden a memorable and happy one. 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Any questions?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4971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321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237440" y="377547"/>
            <a:ext cx="466912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5400" dirty="0">
              <a:latin typeface="Comic Sans MS" pitchFamily="66" charset="0"/>
            </a:endParaRPr>
          </a:p>
          <a:p>
            <a:pPr algn="ctr"/>
            <a:endParaRPr lang="en-GB" sz="5400" dirty="0">
              <a:latin typeface="Comic Sans MS" pitchFamily="66" charset="0"/>
            </a:endParaRPr>
          </a:p>
          <a:p>
            <a:pPr algn="ctr"/>
            <a:endParaRPr lang="en-GB" sz="5400" dirty="0">
              <a:latin typeface="Comic Sans MS" pitchFamily="66" charset="0"/>
            </a:endParaRPr>
          </a:p>
          <a:p>
            <a:pPr algn="ctr"/>
            <a:r>
              <a:rPr lang="en-GB" sz="5400" dirty="0">
                <a:latin typeface="Sassoon Infant Rg" panose="02000503030000020003" pitchFamily="50" charset="0"/>
              </a:rPr>
              <a:t>Thank you! 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260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1574</TotalTime>
  <Words>1096</Words>
  <Application>Microsoft Office PowerPoint</Application>
  <PresentationFormat>On-screen Show (4:3)</PresentationFormat>
  <Paragraphs>234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Comic Sans MS</vt:lpstr>
      <vt:lpstr>Sassoon Infant Rg</vt:lpstr>
      <vt:lpstr>Office Theme</vt:lpstr>
      <vt:lpstr>PowerPoint Presentation</vt:lpstr>
      <vt:lpstr>PowerPoint Presentation</vt:lpstr>
      <vt:lpstr>PowerPoint Presentation</vt:lpstr>
      <vt:lpstr>PowerPoint Presentation</vt:lpstr>
      <vt:lpstr>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Buckinghamshire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hbeattie</dc:creator>
  <cp:lastModifiedBy>Suzy Mannering</cp:lastModifiedBy>
  <cp:revision>90</cp:revision>
  <dcterms:created xsi:type="dcterms:W3CDTF">2011-09-16T20:16:34Z</dcterms:created>
  <dcterms:modified xsi:type="dcterms:W3CDTF">2026-09-08T08:10:16Z</dcterms:modified>
</cp:coreProperties>
</file>