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90" r:id="rId5"/>
    <p:sldId id="291" r:id="rId6"/>
    <p:sldId id="286" r:id="rId7"/>
    <p:sldId id="281" r:id="rId8"/>
    <p:sldId id="280" r:id="rId9"/>
    <p:sldId id="292" r:id="rId10"/>
    <p:sldId id="269" r:id="rId11"/>
    <p:sldId id="261" r:id="rId12"/>
    <p:sldId id="263" r:id="rId13"/>
    <p:sldId id="262" r:id="rId14"/>
    <p:sldId id="288" r:id="rId15"/>
    <p:sldId id="289" r:id="rId16"/>
    <p:sldId id="275" r:id="rId17"/>
    <p:sldId id="283" r:id="rId18"/>
    <p:sldId id="266" r:id="rId19"/>
    <p:sldId id="284" r:id="rId20"/>
    <p:sldId id="267" r:id="rId21"/>
    <p:sldId id="264" r:id="rId22"/>
    <p:sldId id="285" r:id="rId23"/>
    <p:sldId id="271" r:id="rId24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Welcome to</a:t>
            </a:r>
          </a:p>
          <a:p>
            <a:pPr algn="ctr"/>
            <a:r>
              <a:rPr lang="en-GB" sz="6600" dirty="0">
                <a:latin typeface="Comic Sans MS" pitchFamily="66" charset="0"/>
              </a:rPr>
              <a:t>Year One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35596" y="735955"/>
            <a:ext cx="687280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sign the diary when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 have heard your child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read. </a:t>
            </a:r>
          </a:p>
          <a:p>
            <a:pPr algn="ctr"/>
            <a:endParaRPr lang="en-GB" sz="32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It can also be used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communicate messages.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write a message,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ask your child to tell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teacher as we don’t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check them daily. 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 smiley faces are for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your child to complete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daily to reflect their 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in school.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pic>
        <p:nvPicPr>
          <p:cNvPr id="3074" name="Picture 2" descr="Image result for smiley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47497"/>
            <a:ext cx="672009" cy="67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Homework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93687" y="1653074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 smtClean="0">
                <a:latin typeface="Comic Sans MS" pitchFamily="66" charset="0"/>
              </a:rPr>
              <a:t>Please </a:t>
            </a:r>
            <a:r>
              <a:rPr lang="en-GB" sz="2800" dirty="0">
                <a:latin typeface="Comic Sans MS" pitchFamily="66" charset="0"/>
              </a:rPr>
              <a:t>ready daily with your child and record this in the home school diary</a:t>
            </a:r>
            <a:r>
              <a:rPr lang="en-GB" sz="2800" dirty="0" smtClean="0">
                <a:latin typeface="Comic Sans MS" pitchFamily="66" charset="0"/>
              </a:rPr>
              <a:t>.</a:t>
            </a: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itchFamily="66" charset="0"/>
              </a:rPr>
              <a:t>Home reading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</a:rPr>
              <a:t>Numbots</a:t>
            </a:r>
            <a:endParaRPr lang="en-GB" sz="2800" dirty="0" smtClean="0">
              <a:latin typeface="Comic Sans MS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itchFamily="66" charset="0"/>
              </a:rPr>
              <a:t>Spelling words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itchFamily="66" charset="0"/>
              </a:rPr>
              <a:t>Phonics sheet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Comic Sans MS" pitchFamily="66" charset="0"/>
              </a:rPr>
              <a:t>Poem or Pocket Rocket</a:t>
            </a:r>
            <a:r>
              <a:rPr lang="en-GB" sz="2800" dirty="0" smtClean="0">
                <a:latin typeface="Comic Sans MS" pitchFamily="66" charset="0"/>
              </a:rPr>
              <a:t> 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P.E.</a:t>
            </a:r>
          </a:p>
          <a:p>
            <a:pPr algn="ctr"/>
            <a:r>
              <a:rPr lang="en-GB" sz="3600" dirty="0" smtClean="0">
                <a:latin typeface="Comic Sans MS" pitchFamily="66" charset="0"/>
              </a:rPr>
              <a:t>Wednesday</a:t>
            </a:r>
            <a:endParaRPr lang="en-GB" sz="36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ensure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appropriate kit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and correctly fitting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plimsolls or trainers,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all clearly named.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Long hair tied back and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earrings taped 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removed that day.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260648"/>
            <a:ext cx="57150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Clothing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 coat everyday as we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learning outside in all weathers</a:t>
            </a:r>
            <a:r>
              <a:rPr lang="en-GB" sz="2400" dirty="0">
                <a:latin typeface="Comic Sans MS" pitchFamily="66" charset="0"/>
              </a:rPr>
              <a:t>.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A tracksuit is essential for 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PE in cooler weather </a:t>
            </a:r>
            <a:r>
              <a:rPr lang="en-GB" sz="2800" dirty="0">
                <a:latin typeface="Comic Sans MS" pitchFamily="66" charset="0"/>
              </a:rPr>
              <a:t>as your child will be outside.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all clothing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clearly named. Please check regularly that it is still clearly visible and hasn’t washed off. This helps us return lost items. </a:t>
            </a:r>
          </a:p>
        </p:txBody>
      </p:sp>
    </p:spTree>
    <p:extLst>
      <p:ext uri="{BB962C8B-B14F-4D97-AF65-F5344CB8AC3E}">
        <p14:creationId xmlns:p14="http://schemas.microsoft.com/office/powerpoint/2010/main" val="42482936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329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86329"/>
            <a:ext cx="571504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Book bags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We have very limited space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storing book bags. 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key ring per bag. Please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avoid attaching large key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rings to the book bags as it makes it difficult for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bags to fit in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drawers. </a:t>
            </a:r>
          </a:p>
          <a:p>
            <a:pPr algn="ctr"/>
            <a:r>
              <a:rPr lang="en-GB" sz="6000" dirty="0" smtClean="0">
                <a:latin typeface="Comic Sans MS" pitchFamily="66" charset="0"/>
              </a:rPr>
              <a:t>Toys</a:t>
            </a:r>
          </a:p>
          <a:p>
            <a:pPr algn="ctr"/>
            <a:r>
              <a:rPr lang="en-GB" sz="2800" dirty="0" smtClean="0">
                <a:latin typeface="Comic Sans MS" pitchFamily="66" charset="0"/>
              </a:rPr>
              <a:t>Please keep toys at home so </a:t>
            </a:r>
          </a:p>
          <a:p>
            <a:pPr algn="ctr"/>
            <a:r>
              <a:rPr lang="en-GB" sz="2800" dirty="0" smtClean="0">
                <a:latin typeface="Comic Sans MS" pitchFamily="66" charset="0"/>
              </a:rPr>
              <a:t>they don’t get lost or </a:t>
            </a:r>
          </a:p>
          <a:p>
            <a:pPr algn="ctr"/>
            <a:r>
              <a:rPr lang="en-GB" sz="2800" dirty="0" smtClean="0">
                <a:latin typeface="Comic Sans MS" pitchFamily="66" charset="0"/>
              </a:rPr>
              <a:t>damaged.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75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5783"/>
            <a:ext cx="5715040" cy="747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Medical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05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school if there are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any medical changes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might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need to know about.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Also please ensure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have spare,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in-date </a:t>
            </a:r>
            <a:r>
              <a:rPr lang="en-GB" sz="3300" dirty="0" err="1">
                <a:latin typeface="Comic Sans MS" pitchFamily="66" charset="0"/>
              </a:rPr>
              <a:t>epipens</a:t>
            </a:r>
            <a:r>
              <a:rPr lang="en-GB" sz="3300" dirty="0">
                <a:latin typeface="Comic Sans MS" pitchFamily="66" charset="0"/>
              </a:rPr>
              <a:t>/inhalers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at school.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4601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End of the Day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Children will continue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be collected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classroom.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are running late,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let the office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have asked someone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else to collect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896295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Contact Details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  <a:p>
            <a:pPr algn="ctr"/>
            <a:r>
              <a:rPr lang="en-GB" sz="36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school if your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contact details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change.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23728" y="260648"/>
            <a:ext cx="4813136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400" dirty="0">
                <a:latin typeface="Comic Sans MS" pitchFamily="66" charset="0"/>
              </a:rPr>
              <a:t>Communication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look out for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our school newsletter via </a:t>
            </a:r>
            <a:r>
              <a:rPr lang="en-GB" sz="2800" dirty="0" err="1">
                <a:latin typeface="Comic Sans MS" pitchFamily="66" charset="0"/>
              </a:rPr>
              <a:t>Parentmail</a:t>
            </a:r>
            <a:r>
              <a:rPr lang="en-GB" sz="2800" dirty="0">
                <a:latin typeface="Comic Sans MS" pitchFamily="66" charset="0"/>
              </a:rPr>
              <a:t> and our weekly parent communication sheet online.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check your child’s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 and the school website for additional letters and information. Please respond promptly when necessary.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59083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688096" y="260648"/>
            <a:ext cx="571504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omic Sans MS" pitchFamily="66" charset="0"/>
              </a:rPr>
              <a:t> </a:t>
            </a:r>
            <a:r>
              <a:rPr lang="en-GB" sz="4000" dirty="0">
                <a:latin typeface="Comic Sans MS" pitchFamily="66" charset="0"/>
              </a:rPr>
              <a:t>Independence</a:t>
            </a:r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US" sz="2800" dirty="0" smtClean="0">
                <a:latin typeface="Comic Sans MS" pitchFamily="66" charset="0"/>
              </a:rPr>
              <a:t>Children enter </a:t>
            </a:r>
            <a:r>
              <a:rPr lang="en-US" sz="2800" dirty="0">
                <a:latin typeface="Comic Sans MS" pitchFamily="66" charset="0"/>
              </a:rPr>
              <a:t>the classroom </a:t>
            </a:r>
            <a:r>
              <a:rPr lang="en-US" sz="2800" dirty="0" smtClean="0">
                <a:latin typeface="Comic Sans MS" pitchFamily="66" charset="0"/>
              </a:rPr>
              <a:t>independently and </a:t>
            </a:r>
            <a:r>
              <a:rPr lang="en-US" sz="2800" dirty="0" err="1" smtClean="0">
                <a:latin typeface="Comic Sans MS" pitchFamily="66" charset="0"/>
              </a:rPr>
              <a:t>organise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>
                <a:latin typeface="Comic Sans MS" pitchFamily="66" charset="0"/>
              </a:rPr>
              <a:t>themselves. </a:t>
            </a:r>
            <a:endParaRPr lang="en-US" sz="2800" dirty="0" smtClean="0">
              <a:latin typeface="Comic Sans MS" pitchFamily="66" charset="0"/>
            </a:endParaRPr>
          </a:p>
          <a:p>
            <a:pPr algn="ctr"/>
            <a:r>
              <a:rPr lang="en-US" sz="2800" dirty="0" smtClean="0">
                <a:latin typeface="Comic Sans MS" pitchFamily="66" charset="0"/>
              </a:rPr>
              <a:t>Children g</a:t>
            </a:r>
            <a:r>
              <a:rPr lang="en-US" sz="2800" dirty="0" smtClean="0">
                <a:latin typeface="Comic Sans MS" pitchFamily="66" charset="0"/>
              </a:rPr>
              <a:t>et </a:t>
            </a:r>
            <a:r>
              <a:rPr lang="en-US" sz="2800" dirty="0" smtClean="0">
                <a:latin typeface="Comic Sans MS" pitchFamily="66" charset="0"/>
              </a:rPr>
              <a:t>changed independently.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 smtClean="0">
              <a:latin typeface="Comic Sans MS" pitchFamily="66" charset="0"/>
            </a:endParaRPr>
          </a:p>
          <a:p>
            <a:pPr algn="ctr"/>
            <a:r>
              <a:rPr lang="en-GB" sz="4000" dirty="0" smtClean="0">
                <a:latin typeface="Comic Sans MS" pitchFamily="66" charset="0"/>
              </a:rPr>
              <a:t>Collection </a:t>
            </a:r>
            <a:r>
              <a:rPr lang="en-GB" sz="4000" dirty="0">
                <a:latin typeface="Comic Sans MS" pitchFamily="66" charset="0"/>
              </a:rPr>
              <a:t>from </a:t>
            </a:r>
          </a:p>
          <a:p>
            <a:pPr algn="ctr"/>
            <a:r>
              <a:rPr lang="en-GB" sz="4000" dirty="0">
                <a:latin typeface="Comic Sans MS" pitchFamily="66" charset="0"/>
              </a:rPr>
              <a:t>school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let the school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of any changes to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collection of your child in advance.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329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65432" y="836712"/>
            <a:ext cx="4813136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Water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do offer </a:t>
            </a:r>
            <a:r>
              <a:rPr lang="en-GB" sz="2800" dirty="0" smtClean="0">
                <a:latin typeface="Comic Sans MS" pitchFamily="66" charset="0"/>
              </a:rPr>
              <a:t>water. </a:t>
            </a:r>
            <a:r>
              <a:rPr lang="en-GB" sz="2800" dirty="0">
                <a:latin typeface="Comic Sans MS" pitchFamily="66" charset="0"/>
              </a:rPr>
              <a:t>Children may </a:t>
            </a:r>
            <a:r>
              <a:rPr lang="en-GB" sz="2800" dirty="0" smtClean="0">
                <a:latin typeface="Comic Sans MS" pitchFamily="66" charset="0"/>
              </a:rPr>
              <a:t>bring </a:t>
            </a:r>
            <a:r>
              <a:rPr lang="en-GB" sz="2800" dirty="0">
                <a:latin typeface="Comic Sans MS" pitchFamily="66" charset="0"/>
              </a:rPr>
              <a:t>their own named water bottle into school. Please </a:t>
            </a:r>
            <a:r>
              <a:rPr lang="en-GB" sz="2800" dirty="0" smtClean="0">
                <a:latin typeface="Comic Sans MS" pitchFamily="66" charset="0"/>
              </a:rPr>
              <a:t>ensure only water is sent to school. 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1052736"/>
            <a:ext cx="57150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Holidays</a:t>
            </a: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smtClean="0">
                <a:latin typeface="Comic Sans MS" pitchFamily="66" charset="0"/>
              </a:rPr>
              <a:t>Unless </a:t>
            </a:r>
            <a:r>
              <a:rPr lang="en-GB" sz="2800" dirty="0">
                <a:latin typeface="Comic Sans MS" pitchFamily="66" charset="0"/>
              </a:rPr>
              <a:t>there 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exceptional circumstances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take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out of school during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term time.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2859"/>
            <a:ext cx="5715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6000" dirty="0" smtClean="0">
                <a:latin typeface="Comic Sans MS" pitchFamily="66" charset="0"/>
              </a:rPr>
              <a:t>Concerns</a:t>
            </a:r>
            <a:endParaRPr lang="en-GB" sz="6000" dirty="0">
              <a:latin typeface="Comic Sans MS" pitchFamily="66" charset="0"/>
            </a:endParaRP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smtClean="0">
                <a:latin typeface="Comic Sans MS" pitchFamily="66" charset="0"/>
              </a:rPr>
              <a:t>If </a:t>
            </a:r>
            <a:r>
              <a:rPr lang="en-GB" sz="2800" dirty="0">
                <a:latin typeface="Comic Sans MS" pitchFamily="66" charset="0"/>
              </a:rPr>
              <a:t>you have a concern 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always best to discuss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this as soon as possible so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that we can deal with things promptly.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198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37440" y="377547"/>
            <a:ext cx="466912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Finally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hesitate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speak to any of us if you have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any queries.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 can leave a phone message with the office or email the school office. We will always respond as soon as possible.</a:t>
            </a:r>
          </a:p>
          <a:p>
            <a:pPr algn="ctr"/>
            <a:r>
              <a:rPr lang="en-GB" sz="5400" dirty="0">
                <a:latin typeface="Comic Sans MS" pitchFamily="66" charset="0"/>
              </a:rPr>
              <a:t>Thank you!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26044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Curriculum information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‘What we are learning’  sheet. 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Uploaded weekly onto the website. 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2400" b="1" dirty="0">
              <a:latin typeface="Comic Sans MS" panose="030F0702030302020204" pitchFamily="66" charset="0"/>
            </a:endParaRPr>
          </a:p>
          <a:p>
            <a:pPr algn="ctr"/>
            <a:endParaRPr lang="en-GB" sz="60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6952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Phonics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Supersonic phonic  friends. School wide approach. </a:t>
            </a:r>
          </a:p>
          <a:p>
            <a:pPr algn="ctr"/>
            <a:endParaRPr lang="en-US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We are now consolidating Basics 4</a:t>
            </a:r>
            <a:r>
              <a:rPr lang="en-GB" sz="2800" dirty="0" smtClean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A sheet comes home each to consolidate the week’s learning.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51523"/>
      </p:ext>
    </p:extLst>
  </p:cSld>
  <p:clrMapOvr>
    <a:masterClrMapping/>
  </p:clrMapOvr>
  <p:transition spd="slow" advClick="0" advTm="10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Values and expectations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Look at the back of the diary.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Share </a:t>
            </a:r>
            <a:r>
              <a:rPr lang="en-US" sz="2400" dirty="0" smtClean="0">
                <a:latin typeface="Comic Sans MS" pitchFamily="66" charset="0"/>
              </a:rPr>
              <a:t>the </a:t>
            </a:r>
            <a:r>
              <a:rPr lang="en-US" sz="2400" dirty="0" smtClean="0">
                <a:latin typeface="Comic Sans MS" pitchFamily="66" charset="0"/>
              </a:rPr>
              <a:t>values </a:t>
            </a:r>
            <a:r>
              <a:rPr lang="en-US" sz="2400" dirty="0" smtClean="0">
                <a:latin typeface="Comic Sans MS" pitchFamily="66" charset="0"/>
              </a:rPr>
              <a:t>regularly </a:t>
            </a:r>
            <a:r>
              <a:rPr lang="en-US" sz="2400" dirty="0">
                <a:latin typeface="Comic Sans MS" pitchFamily="66" charset="0"/>
              </a:rPr>
              <a:t>at home.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PSHE and over arching theme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each week linked to values and expectations. 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MOVE time (Friday)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US" sz="2400" dirty="0">
                <a:latin typeface="Comic Sans MS" pitchFamily="66" charset="0"/>
              </a:rPr>
              <a:t>astering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 sz="2400" dirty="0">
                <a:latin typeface="Comic Sans MS" pitchFamily="66" charset="0"/>
              </a:rPr>
              <a:t>ur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en-US" sz="2400" dirty="0">
                <a:latin typeface="Comic Sans MS" pitchFamily="66" charset="0"/>
              </a:rPr>
              <a:t>alues and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GB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02874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0140" y="842550"/>
            <a:ext cx="67437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Rewards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have a range of rewards: 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Stickers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Stars from </a:t>
            </a:r>
            <a:r>
              <a:rPr lang="en-US" sz="2800" dirty="0" err="1">
                <a:latin typeface="Comic Sans MS" pitchFamily="66" charset="0"/>
              </a:rPr>
              <a:t>Mrs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Parkinson</a:t>
            </a:r>
            <a:endParaRPr lang="en-US" sz="2800" dirty="0">
              <a:latin typeface="Comic Sans MS" pitchFamily="66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Over and Above certificates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4464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16" y="52798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922794"/>
            <a:ext cx="57150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Transition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In these early weeks,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will be focusing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on settling activities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that encourage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self-esteem and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confidence, as well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as helping the children to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develop positive relationships with their peers.</a:t>
            </a:r>
          </a:p>
        </p:txBody>
      </p:sp>
    </p:spTree>
    <p:extLst>
      <p:ext uri="{BB962C8B-B14F-4D97-AF65-F5344CB8AC3E}">
        <p14:creationId xmlns:p14="http://schemas.microsoft.com/office/powerpoint/2010/main" val="180500092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543691"/>
            <a:ext cx="806489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Book Changing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Books will be changed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once a week if they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have been read.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 will be told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which day their books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</a:t>
            </a:r>
            <a:r>
              <a:rPr lang="en-GB" sz="2800" dirty="0" smtClean="0">
                <a:latin typeface="Comic Sans MS" pitchFamily="66" charset="0"/>
              </a:rPr>
              <a:t>changed. 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has their books in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school everyday.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6625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70621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49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370590"/>
            <a:ext cx="806489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Class Library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 Fridays the children will be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able to choose a book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 library.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This is for them to enjoy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either by themselves or share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with you.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If your child wants to change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their book, they will need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bring it into school on Friday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however they can keep them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longer if they choose.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282" y="598819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425578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781</Words>
  <Application>Microsoft Office PowerPoint</Application>
  <PresentationFormat>On-screen Show (4:3)</PresentationFormat>
  <Paragraphs>214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Comic Sans MS</vt:lpstr>
      <vt:lpstr>Jokerman</vt:lpstr>
      <vt:lpstr>Office Theme</vt:lpstr>
      <vt:lpstr>PowerPoint Presentation</vt:lpstr>
      <vt:lpstr>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Buckinghamshire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hbeattie</dc:creator>
  <cp:lastModifiedBy>Clare Norman</cp:lastModifiedBy>
  <cp:revision>92</cp:revision>
  <dcterms:created xsi:type="dcterms:W3CDTF">2011-09-16T20:16:34Z</dcterms:created>
  <dcterms:modified xsi:type="dcterms:W3CDTF">2025-09-10T12:04:47Z</dcterms:modified>
</cp:coreProperties>
</file>