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70" r:id="rId4"/>
    <p:sldId id="290" r:id="rId5"/>
    <p:sldId id="291" r:id="rId6"/>
    <p:sldId id="286" r:id="rId7"/>
    <p:sldId id="281" r:id="rId8"/>
    <p:sldId id="269" r:id="rId9"/>
    <p:sldId id="280" r:id="rId10"/>
    <p:sldId id="292" r:id="rId11"/>
    <p:sldId id="263" r:id="rId12"/>
    <p:sldId id="295" r:id="rId13"/>
    <p:sldId id="296" r:id="rId14"/>
    <p:sldId id="288" r:id="rId15"/>
    <p:sldId id="267" r:id="rId16"/>
    <p:sldId id="289" r:id="rId17"/>
    <p:sldId id="275" r:id="rId18"/>
    <p:sldId id="283" r:id="rId19"/>
    <p:sldId id="266" r:id="rId20"/>
    <p:sldId id="284" r:id="rId21"/>
    <p:sldId id="294" r:id="rId22"/>
    <p:sldId id="293" r:id="rId23"/>
    <p:sldId id="264" r:id="rId24"/>
    <p:sldId id="285" r:id="rId25"/>
    <p:sldId id="271" r:id="rId26"/>
  </p:sldIdLst>
  <p:sldSz cx="9144000" cy="6858000" type="screen4x3"/>
  <p:notesSz cx="6797675" cy="9856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0A9FC77-A844-4DAA-B2BD-C9446CE9E218}" type="datetimeFigureOut">
              <a:rPr lang="en-US" smtClean="0"/>
              <a:pPr/>
              <a:t>9/16/2026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0A9FC77-A844-4DAA-B2BD-C9446CE9E218}" type="datetimeFigureOut">
              <a:rPr lang="en-US" smtClean="0"/>
              <a:pPr/>
              <a:t>9/16/2026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9FC77-A844-4DAA-B2BD-C9446CE9E218}" type="datetimeFigureOut">
              <a:rPr lang="en-US" smtClean="0"/>
              <a:pPr/>
              <a:t>9/16/2026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9FC77-A844-4DAA-B2BD-C9446CE9E218}" type="datetimeFigureOut">
              <a:rPr lang="en-US" smtClean="0"/>
              <a:pPr/>
              <a:t>9/16/2026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40568-6D2C-4625-BA02-F8D60680520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3139321"/>
          </a:xfrm>
          <a:prstGeom prst="rect">
            <a:avLst/>
          </a:prstGeom>
          <a:noFill/>
        </p:spPr>
        <p:txBody>
          <a:bodyPr wrap="square" rtlCol="0">
            <a:spAutoFit/>
          </a:bodyPr>
          <a:lstStyle/>
          <a:p>
            <a:pPr algn="ctr"/>
            <a:r>
              <a:rPr lang="en-GB" sz="6600" dirty="0">
                <a:latin typeface="Comic Sans MS" pitchFamily="66" charset="0"/>
              </a:rPr>
              <a:t>Welcome to</a:t>
            </a:r>
          </a:p>
          <a:p>
            <a:pPr algn="ctr"/>
            <a:r>
              <a:rPr lang="en-GB" sz="6600" dirty="0">
                <a:latin typeface="Comic Sans MS" pitchFamily="66" charset="0"/>
              </a:rPr>
              <a:t>Year 1</a:t>
            </a:r>
            <a:endParaRPr lang="en-GB" sz="6000" dirty="0">
              <a:latin typeface="Comic Sans MS" pitchFamily="66"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5</a:t>
            </a:r>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049928" y="332656"/>
            <a:ext cx="5044144" cy="6863417"/>
          </a:xfrm>
          <a:prstGeom prst="rect">
            <a:avLst/>
          </a:prstGeom>
          <a:noFill/>
        </p:spPr>
        <p:txBody>
          <a:bodyPr wrap="square" rtlCol="0">
            <a:spAutoFit/>
          </a:bodyPr>
          <a:lstStyle/>
          <a:p>
            <a:pPr algn="ctr"/>
            <a:r>
              <a:rPr lang="en-GB" sz="4400" dirty="0">
                <a:latin typeface="Comic Sans MS" pitchFamily="66" charset="0"/>
              </a:rPr>
              <a:t> </a:t>
            </a:r>
            <a:r>
              <a:rPr lang="en-GB" sz="3600" dirty="0">
                <a:latin typeface="Comic Sans MS" pitchFamily="66" charset="0"/>
              </a:rPr>
              <a:t>Independence</a:t>
            </a:r>
            <a:endParaRPr lang="en-GB" sz="4000" dirty="0">
              <a:latin typeface="Comic Sans MS" pitchFamily="66" charset="0"/>
            </a:endParaRPr>
          </a:p>
          <a:p>
            <a:pPr algn="ctr"/>
            <a:r>
              <a:rPr lang="en-US" sz="2400" dirty="0">
                <a:latin typeface="Comic Sans MS" pitchFamily="66" charset="0"/>
              </a:rPr>
              <a:t>Children enter the classroom independently and </a:t>
            </a:r>
            <a:r>
              <a:rPr lang="en-US" sz="2400" dirty="0" err="1">
                <a:latin typeface="Comic Sans MS" pitchFamily="66" charset="0"/>
              </a:rPr>
              <a:t>organise</a:t>
            </a:r>
            <a:r>
              <a:rPr lang="en-US" sz="2400" dirty="0">
                <a:latin typeface="Comic Sans MS" pitchFamily="66" charset="0"/>
              </a:rPr>
              <a:t> themselves. </a:t>
            </a:r>
          </a:p>
          <a:p>
            <a:pPr algn="ctr"/>
            <a:endParaRPr lang="en-GB" sz="3600" dirty="0">
              <a:latin typeface="Comic Sans MS" pitchFamily="66" charset="0"/>
            </a:endParaRPr>
          </a:p>
          <a:p>
            <a:pPr algn="ctr"/>
            <a:r>
              <a:rPr lang="en-GB" sz="3600" dirty="0">
                <a:latin typeface="Comic Sans MS" pitchFamily="66" charset="0"/>
              </a:rPr>
              <a:t>Collection from </a:t>
            </a:r>
          </a:p>
          <a:p>
            <a:pPr algn="ctr"/>
            <a:r>
              <a:rPr lang="en-GB" sz="3600" dirty="0">
                <a:latin typeface="Comic Sans MS" pitchFamily="66" charset="0"/>
              </a:rPr>
              <a:t>school</a:t>
            </a:r>
          </a:p>
          <a:p>
            <a:pPr algn="ctr"/>
            <a:r>
              <a:rPr lang="en-GB" sz="2400" dirty="0">
                <a:latin typeface="Comic Sans MS" pitchFamily="66" charset="0"/>
              </a:rPr>
              <a:t>Please let the school know </a:t>
            </a:r>
          </a:p>
          <a:p>
            <a:pPr algn="ctr"/>
            <a:r>
              <a:rPr lang="en-GB" sz="2400" dirty="0">
                <a:latin typeface="Comic Sans MS" pitchFamily="66" charset="0"/>
              </a:rPr>
              <a:t>of any changes to the </a:t>
            </a:r>
          </a:p>
          <a:p>
            <a:pPr algn="ctr"/>
            <a:r>
              <a:rPr lang="en-GB" sz="2400" dirty="0">
                <a:latin typeface="Comic Sans MS" pitchFamily="66" charset="0"/>
              </a:rPr>
              <a:t>collection of your child in advance.</a:t>
            </a:r>
          </a:p>
          <a:p>
            <a:pPr algn="ctr"/>
            <a:endParaRPr lang="en-GB" sz="2400" dirty="0">
              <a:latin typeface="Comic Sans MS" pitchFamily="66" charset="0"/>
            </a:endParaRPr>
          </a:p>
          <a:p>
            <a:pPr algn="ctr"/>
            <a:endParaRPr lang="en-GB" sz="2400" dirty="0">
              <a:latin typeface="Comic Sans MS" pitchFamily="66" charset="0"/>
            </a:endParaRPr>
          </a:p>
          <a:p>
            <a:pPr algn="ctr"/>
            <a:endParaRPr lang="en-GB" sz="2400" dirty="0">
              <a:latin typeface="Comic Sans MS" pitchFamily="66" charset="0"/>
            </a:endParaRPr>
          </a:p>
          <a:p>
            <a:pPr algn="ctr"/>
            <a:endParaRPr lang="en-GB" sz="2400" dirty="0">
              <a:latin typeface="Comic Sans MS" pitchFamily="66" charset="0"/>
            </a:endParaRPr>
          </a:p>
          <a:p>
            <a:pPr algn="ctr"/>
            <a:endParaRPr lang="en-GB" sz="2400" dirty="0">
              <a:latin typeface="Comic Sans MS" pitchFamily="66"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par>
                                <p:cTn id="17" presetID="39" presetClass="entr" presetSubtype="0" accel="10000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 calcmode="lin" valueType="num">
                                      <p:cBhvr>
                                        <p:cTn id="19"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anim calcmode="lin" valueType="num">
                                      <p:cBhvr>
                                        <p:cTn id="25"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p:cTn id="31"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1" presetID="39" presetClass="entr" presetSubtype="0" accel="100000" fill="hold" nodeType="withEffect">
                                  <p:stCondLst>
                                    <p:cond delay="0"/>
                                  </p:stCondLst>
                                  <p:childTnLst>
                                    <p:set>
                                      <p:cBhvr>
                                        <p:cTn id="42" dur="1" fill="hold">
                                          <p:stCondLst>
                                            <p:cond delay="0"/>
                                          </p:stCondLst>
                                        </p:cTn>
                                        <p:tgtEl>
                                          <p:spTgt spid="11">
                                            <p:txEl>
                                              <p:pRg st="7" end="7"/>
                                            </p:txEl>
                                          </p:spTgt>
                                        </p:tgtEl>
                                        <p:attrNameLst>
                                          <p:attrName>style.visibility</p:attrName>
                                        </p:attrNameLst>
                                      </p:cBhvr>
                                      <p:to>
                                        <p:strVal val="visible"/>
                                      </p:to>
                                    </p:set>
                                    <p:anim calcmode="lin" valueType="num">
                                      <p:cBhvr>
                                        <p:cTn id="43"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20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6863417"/>
          </a:xfrm>
          <a:prstGeom prst="rect">
            <a:avLst/>
          </a:prstGeom>
          <a:noFill/>
        </p:spPr>
        <p:txBody>
          <a:bodyPr wrap="square" rtlCol="0">
            <a:spAutoFit/>
          </a:bodyPr>
          <a:lstStyle/>
          <a:p>
            <a:pPr algn="ctr"/>
            <a:r>
              <a:rPr lang="en-US" sz="2800" dirty="0">
                <a:latin typeface="Comic Sans MS" pitchFamily="66" charset="0"/>
              </a:rPr>
              <a:t>Curriculum information</a:t>
            </a:r>
          </a:p>
          <a:p>
            <a:pPr algn="ctr"/>
            <a:endParaRPr lang="en-US" sz="2800" dirty="0">
              <a:latin typeface="Comic Sans MS" pitchFamily="66" charset="0"/>
            </a:endParaRPr>
          </a:p>
          <a:p>
            <a:pPr algn="ctr"/>
            <a:endParaRPr lang="en-US" sz="2800" dirty="0">
              <a:latin typeface="Comic Sans MS" pitchFamily="66" charset="0"/>
            </a:endParaRPr>
          </a:p>
          <a:p>
            <a:pPr algn="ctr"/>
            <a:r>
              <a:rPr lang="en-US" sz="2800" dirty="0">
                <a:latin typeface="Comic Sans MS" pitchFamily="66" charset="0"/>
              </a:rPr>
              <a:t> </a:t>
            </a:r>
          </a:p>
          <a:p>
            <a:pPr algn="ctr"/>
            <a:r>
              <a:rPr lang="en-US" sz="2800" dirty="0">
                <a:latin typeface="Comic Sans MS" pitchFamily="66" charset="0"/>
              </a:rPr>
              <a:t>‘What we are learning’  sheet. </a:t>
            </a:r>
          </a:p>
          <a:p>
            <a:pPr algn="ctr"/>
            <a:endParaRPr lang="en-US" sz="2800" dirty="0">
              <a:latin typeface="Comic Sans MS" pitchFamily="66" charset="0"/>
            </a:endParaRPr>
          </a:p>
          <a:p>
            <a:pPr algn="ctr"/>
            <a:r>
              <a:rPr lang="en-US" sz="2800" dirty="0">
                <a:latin typeface="Comic Sans MS" pitchFamily="66" charset="0"/>
              </a:rPr>
              <a:t>Uploaded weekly onto the website. </a:t>
            </a:r>
            <a:endParaRPr lang="en-GB" sz="2800" dirty="0">
              <a:latin typeface="Comic Sans MS" pitchFamily="66" charset="0"/>
            </a:endParaRPr>
          </a:p>
          <a:p>
            <a:pPr algn="ctr"/>
            <a:endParaRPr lang="en-GB" sz="2800" b="1" dirty="0">
              <a:solidFill>
                <a:srgbClr val="00B0F0"/>
              </a:solidFill>
              <a:latin typeface="Jokerman" pitchFamily="82" charset="0"/>
            </a:endParaRPr>
          </a:p>
          <a:p>
            <a:pPr algn="ctr"/>
            <a:endParaRPr lang="en-GB" sz="2400" b="1" dirty="0">
              <a:latin typeface="Comic Sans MS" panose="030F0702030302020204" pitchFamily="66" charset="0"/>
            </a:endParaRPr>
          </a:p>
          <a:p>
            <a:pPr algn="ctr"/>
            <a:endParaRPr lang="en-GB" sz="6000" b="1" dirty="0">
              <a:solidFill>
                <a:srgbClr val="00B0F0"/>
              </a:solidFill>
              <a:latin typeface="Jokerman" pitchFamily="82" charset="0"/>
            </a:endParaRPr>
          </a:p>
          <a:p>
            <a:pPr algn="ctr"/>
            <a:endParaRPr lang="en-GB" sz="4000" dirty="0">
              <a:solidFill>
                <a:srgbClr val="00B0F0"/>
              </a:solidFill>
              <a:latin typeface="Jokerman" pitchFamily="82"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405869526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2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2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2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2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2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2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2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 calcmode="lin" valueType="num">
                                      <p:cBhvr>
                                        <p:cTn id="28" dur="2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29" dur="2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0" dur="2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21703" y="548680"/>
            <a:ext cx="4500594" cy="7201972"/>
          </a:xfrm>
          <a:prstGeom prst="rect">
            <a:avLst/>
          </a:prstGeom>
          <a:noFill/>
        </p:spPr>
        <p:txBody>
          <a:bodyPr wrap="square" rtlCol="0">
            <a:spAutoFit/>
          </a:bodyPr>
          <a:lstStyle/>
          <a:p>
            <a:pPr algn="ctr"/>
            <a:r>
              <a:rPr lang="en-US" sz="6000" dirty="0">
                <a:latin typeface="Comic Sans MS" panose="030F0702030302020204" pitchFamily="66" charset="0"/>
              </a:rPr>
              <a:t>Phonics</a:t>
            </a:r>
          </a:p>
          <a:p>
            <a:pPr algn="ctr"/>
            <a:endParaRPr lang="en-US" dirty="0">
              <a:latin typeface="Comic Sans MS" panose="030F0702030302020204" pitchFamily="66" charset="0"/>
            </a:endParaRPr>
          </a:p>
          <a:p>
            <a:pPr algn="ctr"/>
            <a:r>
              <a:rPr lang="en-US" sz="2800" dirty="0">
                <a:latin typeface="Comic Sans MS" panose="030F0702030302020204" pitchFamily="66" charset="0"/>
              </a:rPr>
              <a:t>‘Supersonic Phonic  Friends’</a:t>
            </a:r>
          </a:p>
          <a:p>
            <a:pPr algn="ctr"/>
            <a:endParaRPr lang="en-US" sz="2800" dirty="0">
              <a:latin typeface="Comic Sans MS" panose="030F0702030302020204" pitchFamily="66" charset="0"/>
            </a:endParaRPr>
          </a:p>
          <a:p>
            <a:pPr algn="ctr"/>
            <a:r>
              <a:rPr lang="en-US" sz="2800" dirty="0">
                <a:latin typeface="Comic Sans MS" panose="030F0702030302020204" pitchFamily="66" charset="0"/>
              </a:rPr>
              <a:t>School wide approach. </a:t>
            </a:r>
          </a:p>
          <a:p>
            <a:pPr algn="ctr"/>
            <a:endParaRPr lang="en-US" sz="2800" dirty="0">
              <a:latin typeface="Comic Sans MS" panose="030F0702030302020204" pitchFamily="66" charset="0"/>
            </a:endParaRPr>
          </a:p>
          <a:p>
            <a:pPr algn="ctr"/>
            <a:r>
              <a:rPr lang="en-GB" sz="2800" dirty="0">
                <a:latin typeface="Comic Sans MS" panose="030F0702030302020204" pitchFamily="66" charset="0"/>
              </a:rPr>
              <a:t>We are now consolidating Basics 4.</a:t>
            </a:r>
          </a:p>
          <a:p>
            <a:pPr algn="ctr"/>
            <a:endParaRPr lang="en-GB" sz="2800" dirty="0">
              <a:latin typeface="Comic Sans MS" panose="030F0702030302020204" pitchFamily="66" charset="0"/>
            </a:endParaRPr>
          </a:p>
          <a:p>
            <a:pPr algn="ctr"/>
            <a:r>
              <a:rPr lang="en-GB" sz="2800" dirty="0">
                <a:latin typeface="Comic Sans MS" panose="030F0702030302020204" pitchFamily="66" charset="0"/>
              </a:rPr>
              <a:t>A sheet comes home each to consolidate the week’s learning.</a:t>
            </a:r>
          </a:p>
          <a:p>
            <a:pPr algn="ctr"/>
            <a:endParaRPr lang="en-GB" sz="4000" dirty="0">
              <a:solidFill>
                <a:srgbClr val="00B0F0"/>
              </a:solidFill>
              <a:latin typeface="Jokerman" pitchFamily="82"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1143451523"/>
      </p:ext>
    </p:extLst>
  </p:cSld>
  <p:clrMapOvr>
    <a:masterClrMapping/>
  </p:clrMapOvr>
  <p:transition spd="slow" advClick="0" advTm="10000">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6740307"/>
          </a:xfrm>
          <a:prstGeom prst="rect">
            <a:avLst/>
          </a:prstGeom>
          <a:noFill/>
        </p:spPr>
        <p:txBody>
          <a:bodyPr wrap="square" rtlCol="0">
            <a:spAutoFit/>
          </a:bodyPr>
          <a:lstStyle/>
          <a:p>
            <a:pPr algn="ctr"/>
            <a:r>
              <a:rPr lang="en-GB" sz="2800" dirty="0">
                <a:latin typeface="Comic Sans MS" pitchFamily="66" charset="0"/>
              </a:rPr>
              <a:t>Values and expectations</a:t>
            </a:r>
          </a:p>
          <a:p>
            <a:pPr algn="ctr"/>
            <a:endParaRPr lang="en-US" sz="2800" dirty="0">
              <a:latin typeface="Comic Sans MS" pitchFamily="66" charset="0"/>
            </a:endParaRPr>
          </a:p>
          <a:p>
            <a:pPr algn="ctr"/>
            <a:r>
              <a:rPr lang="en-US" sz="2400">
                <a:latin typeface="Comic Sans MS" pitchFamily="66" charset="0"/>
              </a:rPr>
              <a:t> </a:t>
            </a:r>
            <a:endParaRPr lang="en-US" sz="2400" dirty="0">
              <a:latin typeface="Comic Sans MS" pitchFamily="66" charset="0"/>
            </a:endParaRPr>
          </a:p>
          <a:p>
            <a:pPr algn="ctr"/>
            <a:r>
              <a:rPr lang="en-US" sz="2400" dirty="0">
                <a:latin typeface="Comic Sans MS" pitchFamily="66" charset="0"/>
              </a:rPr>
              <a:t>Share the values regularly at home.</a:t>
            </a:r>
          </a:p>
          <a:p>
            <a:pPr algn="ctr"/>
            <a:r>
              <a:rPr lang="en-US" sz="2400" dirty="0">
                <a:latin typeface="Comic Sans MS" pitchFamily="66" charset="0"/>
              </a:rPr>
              <a:t> </a:t>
            </a:r>
          </a:p>
          <a:p>
            <a:pPr algn="ctr"/>
            <a:r>
              <a:rPr lang="en-US" sz="2400" dirty="0">
                <a:latin typeface="Comic Sans MS" pitchFamily="66" charset="0"/>
              </a:rPr>
              <a:t>Recognition board</a:t>
            </a:r>
          </a:p>
          <a:p>
            <a:pPr algn="ctr"/>
            <a:endParaRPr lang="en-US" sz="2400" dirty="0">
              <a:latin typeface="Comic Sans MS" pitchFamily="66" charset="0"/>
            </a:endParaRPr>
          </a:p>
          <a:p>
            <a:pPr algn="ctr"/>
            <a:r>
              <a:rPr lang="en-US" sz="2400" dirty="0">
                <a:latin typeface="Comic Sans MS" pitchFamily="66" charset="0"/>
              </a:rPr>
              <a:t>PSHE and over arching theme </a:t>
            </a:r>
          </a:p>
          <a:p>
            <a:pPr algn="ctr"/>
            <a:r>
              <a:rPr lang="en-US" sz="2400" dirty="0">
                <a:latin typeface="Comic Sans MS" pitchFamily="66" charset="0"/>
              </a:rPr>
              <a:t>each week linked to values and expectations. </a:t>
            </a:r>
          </a:p>
          <a:p>
            <a:pPr algn="ctr"/>
            <a:endParaRPr lang="en-US" sz="2400" dirty="0">
              <a:latin typeface="Comic Sans MS" pitchFamily="66" charset="0"/>
            </a:endParaRPr>
          </a:p>
          <a:p>
            <a:pPr algn="ctr"/>
            <a:r>
              <a:rPr lang="en-US" sz="2400" dirty="0">
                <a:latin typeface="Comic Sans MS" pitchFamily="66" charset="0"/>
              </a:rPr>
              <a:t>MOVE time (Friday)</a:t>
            </a:r>
          </a:p>
          <a:p>
            <a:pPr algn="ctr"/>
            <a:r>
              <a:rPr lang="en-US" sz="2400" dirty="0">
                <a:solidFill>
                  <a:srgbClr val="FF0000"/>
                </a:solidFill>
                <a:latin typeface="Comic Sans MS" pitchFamily="66" charset="0"/>
              </a:rPr>
              <a:t>M</a:t>
            </a:r>
            <a:r>
              <a:rPr lang="en-US" sz="2400" dirty="0">
                <a:latin typeface="Comic Sans MS" pitchFamily="66" charset="0"/>
              </a:rPr>
              <a:t>astering </a:t>
            </a:r>
            <a:r>
              <a:rPr lang="en-US" sz="2400" dirty="0">
                <a:solidFill>
                  <a:srgbClr val="FF0000"/>
                </a:solidFill>
                <a:latin typeface="Comic Sans MS" pitchFamily="66" charset="0"/>
              </a:rPr>
              <a:t>O</a:t>
            </a:r>
            <a:r>
              <a:rPr lang="en-US" sz="2400" dirty="0">
                <a:latin typeface="Comic Sans MS" pitchFamily="66" charset="0"/>
              </a:rPr>
              <a:t>ur </a:t>
            </a:r>
            <a:r>
              <a:rPr lang="en-US" sz="2400" dirty="0">
                <a:solidFill>
                  <a:srgbClr val="FF0000"/>
                </a:solidFill>
                <a:latin typeface="Comic Sans MS" pitchFamily="66" charset="0"/>
              </a:rPr>
              <a:t>V</a:t>
            </a:r>
            <a:r>
              <a:rPr lang="en-US" sz="2400" dirty="0">
                <a:latin typeface="Comic Sans MS" pitchFamily="66" charset="0"/>
              </a:rPr>
              <a:t>alues and </a:t>
            </a:r>
            <a:r>
              <a:rPr lang="en-US" sz="2400" dirty="0">
                <a:solidFill>
                  <a:srgbClr val="FF0000"/>
                </a:solidFill>
                <a:latin typeface="Comic Sans MS" pitchFamily="66" charset="0"/>
              </a:rPr>
              <a:t>E</a:t>
            </a:r>
            <a:r>
              <a:rPr lang="en-US" sz="2400" dirty="0">
                <a:latin typeface="Comic Sans MS" pitchFamily="66" charset="0"/>
              </a:rPr>
              <a:t>xpectations</a:t>
            </a:r>
          </a:p>
          <a:p>
            <a:pPr algn="ctr"/>
            <a:endParaRPr lang="en-US" sz="2800" dirty="0">
              <a:latin typeface="Comic Sans MS" pitchFamily="66" charset="0"/>
            </a:endParaRPr>
          </a:p>
          <a:p>
            <a:pPr algn="ctr"/>
            <a:endParaRPr lang="en-US" sz="2800" dirty="0">
              <a:latin typeface="Comic Sans MS" pitchFamily="66" charset="0"/>
            </a:endParaRPr>
          </a:p>
          <a:p>
            <a:pPr algn="ctr"/>
            <a:endParaRPr lang="en-GB" sz="3200" dirty="0">
              <a:latin typeface="Comic Sans MS" pitchFamily="66" charset="0"/>
            </a:endParaRPr>
          </a:p>
        </p:txBody>
      </p:sp>
    </p:spTree>
    <p:extLst>
      <p:ext uri="{BB962C8B-B14F-4D97-AF65-F5344CB8AC3E}">
        <p14:creationId xmlns:p14="http://schemas.microsoft.com/office/powerpoint/2010/main" val="61402874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11">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11">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11">
                                            <p:txEl>
                                              <p:pRg st="0" end="0"/>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p:cTn id="13"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 calcmode="lin" valueType="num">
                                      <p:cBhvr>
                                        <p:cTn id="19"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anim calcmode="lin" valueType="num">
                                      <p:cBhvr>
                                        <p:cTn id="25"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p:cTn id="31"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11">
                                            <p:txEl>
                                              <p:pRg st="7" end="7"/>
                                            </p:txEl>
                                          </p:spTgt>
                                        </p:tgtEl>
                                        <p:attrNameLst>
                                          <p:attrName>style.visibility</p:attrName>
                                        </p:attrNameLst>
                                      </p:cBhvr>
                                      <p:to>
                                        <p:strVal val="visible"/>
                                      </p:to>
                                    </p:set>
                                    <p:anim calcmode="lin" valueType="num">
                                      <p:cBhvr>
                                        <p:cTn id="37"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1" presetID="39" presetClass="entr" presetSubtype="0" accel="100000" fill="hold" nodeType="withEffect">
                                  <p:stCondLst>
                                    <p:cond delay="0"/>
                                  </p:stCondLst>
                                  <p:childTnLst>
                                    <p:set>
                                      <p:cBhvr>
                                        <p:cTn id="42" dur="1" fill="hold">
                                          <p:stCondLst>
                                            <p:cond delay="0"/>
                                          </p:stCondLst>
                                        </p:cTn>
                                        <p:tgtEl>
                                          <p:spTgt spid="11">
                                            <p:txEl>
                                              <p:pRg st="8" end="8"/>
                                            </p:txEl>
                                          </p:spTgt>
                                        </p:tgtEl>
                                        <p:attrNameLst>
                                          <p:attrName>style.visibility</p:attrName>
                                        </p:attrNameLst>
                                      </p:cBhvr>
                                      <p:to>
                                        <p:strVal val="visible"/>
                                      </p:to>
                                    </p:set>
                                    <p:anim calcmode="lin" valueType="num">
                                      <p:cBhvr>
                                        <p:cTn id="43"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2000" fill="hold"/>
                                        <p:tgtEl>
                                          <p:spTgt spid="11">
                                            <p:txEl>
                                              <p:pRg st="8" end="8"/>
                                            </p:txEl>
                                          </p:spTgt>
                                        </p:tgtEl>
                                        <p:attrNameLst>
                                          <p:attrName>ppt_y</p:attrName>
                                        </p:attrNameLst>
                                      </p:cBhvr>
                                      <p:tavLst>
                                        <p:tav tm="0">
                                          <p:val>
                                            <p:strVal val="#ppt_y"/>
                                          </p:val>
                                        </p:tav>
                                        <p:tav tm="100000">
                                          <p:val>
                                            <p:strVal val="#ppt_y"/>
                                          </p:val>
                                        </p:tav>
                                      </p:tavLst>
                                    </p:anim>
                                  </p:childTnLst>
                                </p:cTn>
                              </p:par>
                              <p:par>
                                <p:cTn id="47" presetID="39" presetClass="entr" presetSubtype="0" accel="100000" fill="hold" nodeType="withEffect">
                                  <p:stCondLst>
                                    <p:cond delay="0"/>
                                  </p:stCondLst>
                                  <p:childTnLst>
                                    <p:set>
                                      <p:cBhvr>
                                        <p:cTn id="48" dur="1" fill="hold">
                                          <p:stCondLst>
                                            <p:cond delay="0"/>
                                          </p:stCondLst>
                                        </p:cTn>
                                        <p:tgtEl>
                                          <p:spTgt spid="11">
                                            <p:txEl>
                                              <p:pRg st="10" end="10"/>
                                            </p:txEl>
                                          </p:spTgt>
                                        </p:tgtEl>
                                        <p:attrNameLst>
                                          <p:attrName>style.visibility</p:attrName>
                                        </p:attrNameLst>
                                      </p:cBhvr>
                                      <p:to>
                                        <p:strVal val="visible"/>
                                      </p:to>
                                    </p:set>
                                    <p:anim calcmode="lin" valueType="num">
                                      <p:cBhvr>
                                        <p:cTn id="49" dur="2000" fill="hold"/>
                                        <p:tgtEl>
                                          <p:spTgt spid="11">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0" dur="2000" fill="hold"/>
                                        <p:tgtEl>
                                          <p:spTgt spid="11">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1" dur="2000" fill="hold"/>
                                        <p:tgtEl>
                                          <p:spTgt spid="11">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2" dur="2000" fill="hold"/>
                                        <p:tgtEl>
                                          <p:spTgt spid="11">
                                            <p:txEl>
                                              <p:pRg st="10" end="10"/>
                                            </p:txEl>
                                          </p:spTgt>
                                        </p:tgtEl>
                                        <p:attrNameLst>
                                          <p:attrName>ppt_y</p:attrName>
                                        </p:attrNameLst>
                                      </p:cBhvr>
                                      <p:tavLst>
                                        <p:tav tm="0">
                                          <p:val>
                                            <p:strVal val="#ppt_y"/>
                                          </p:val>
                                        </p:tav>
                                        <p:tav tm="100000">
                                          <p:val>
                                            <p:strVal val="#ppt_y"/>
                                          </p:val>
                                        </p:tav>
                                      </p:tavLst>
                                    </p:anim>
                                  </p:childTnLst>
                                </p:cTn>
                              </p:par>
                              <p:par>
                                <p:cTn id="53" presetID="39" presetClass="entr" presetSubtype="0" accel="100000" fill="hold" nodeType="withEffect">
                                  <p:stCondLst>
                                    <p:cond delay="0"/>
                                  </p:stCondLst>
                                  <p:childTnLst>
                                    <p:set>
                                      <p:cBhvr>
                                        <p:cTn id="54" dur="1" fill="hold">
                                          <p:stCondLst>
                                            <p:cond delay="0"/>
                                          </p:stCondLst>
                                        </p:cTn>
                                        <p:tgtEl>
                                          <p:spTgt spid="11">
                                            <p:txEl>
                                              <p:pRg st="11" end="11"/>
                                            </p:txEl>
                                          </p:spTgt>
                                        </p:tgtEl>
                                        <p:attrNameLst>
                                          <p:attrName>style.visibility</p:attrName>
                                        </p:attrNameLst>
                                      </p:cBhvr>
                                      <p:to>
                                        <p:strVal val="visible"/>
                                      </p:to>
                                    </p:set>
                                    <p:anim calcmode="lin" valueType="num">
                                      <p:cBhvr>
                                        <p:cTn id="55" dur="2000" fill="hold"/>
                                        <p:tgtEl>
                                          <p:spTgt spid="11">
                                            <p:txEl>
                                              <p:pRg st="1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2000" fill="hold"/>
                                        <p:tgtEl>
                                          <p:spTgt spid="11">
                                            <p:txEl>
                                              <p:pRg st="1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2000" fill="hold"/>
                                        <p:tgtEl>
                                          <p:spTgt spid="11">
                                            <p:txEl>
                                              <p:pRg st="1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2000" fill="hold"/>
                                        <p:tgtEl>
                                          <p:spTgt spid="1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212656" y="1124158"/>
            <a:ext cx="6743720" cy="3600986"/>
          </a:xfrm>
          <a:prstGeom prst="rect">
            <a:avLst/>
          </a:prstGeom>
          <a:noFill/>
        </p:spPr>
        <p:txBody>
          <a:bodyPr wrap="square" rtlCol="0">
            <a:spAutoFit/>
          </a:bodyPr>
          <a:lstStyle/>
          <a:p>
            <a:pPr algn="ctr"/>
            <a:r>
              <a:rPr lang="en-GB" sz="4800" dirty="0">
                <a:latin typeface="Comic Sans MS" pitchFamily="66" charset="0"/>
              </a:rPr>
              <a:t> </a:t>
            </a:r>
            <a:r>
              <a:rPr lang="en-GB" sz="4400" dirty="0">
                <a:latin typeface="Comic Sans MS" pitchFamily="66" charset="0"/>
              </a:rPr>
              <a:t>Rewards</a:t>
            </a:r>
            <a:endParaRPr lang="en-GB" sz="4800" dirty="0">
              <a:latin typeface="Comic Sans MS" pitchFamily="66" charset="0"/>
            </a:endParaRPr>
          </a:p>
          <a:p>
            <a:pPr algn="ctr"/>
            <a:r>
              <a:rPr lang="en-GB" sz="2400" dirty="0">
                <a:latin typeface="Comic Sans MS" pitchFamily="66" charset="0"/>
              </a:rPr>
              <a:t>We have a range of rewards:  </a:t>
            </a:r>
          </a:p>
          <a:p>
            <a:pPr marL="1371600" lvl="2" indent="-457200">
              <a:buFont typeface="Arial" panose="020B0604020202020204" pitchFamily="34" charset="0"/>
              <a:buChar char="•"/>
            </a:pPr>
            <a:r>
              <a:rPr lang="en-GB" sz="2400" dirty="0">
                <a:latin typeface="Comic Sans MS" pitchFamily="66" charset="0"/>
              </a:rPr>
              <a:t>Stickers</a:t>
            </a:r>
          </a:p>
          <a:p>
            <a:pPr marL="1371600" lvl="2" indent="-457200">
              <a:buFont typeface="Arial" panose="020B0604020202020204" pitchFamily="34" charset="0"/>
              <a:buChar char="•"/>
            </a:pPr>
            <a:r>
              <a:rPr lang="en-US" sz="2400" dirty="0">
                <a:latin typeface="Comic Sans MS" pitchFamily="66" charset="0"/>
              </a:rPr>
              <a:t>Stars from </a:t>
            </a:r>
            <a:r>
              <a:rPr lang="en-US" sz="2400" dirty="0" err="1">
                <a:latin typeface="Comic Sans MS" pitchFamily="66" charset="0"/>
              </a:rPr>
              <a:t>Mrs</a:t>
            </a:r>
            <a:r>
              <a:rPr lang="en-US" sz="2400" dirty="0">
                <a:latin typeface="Comic Sans MS" pitchFamily="66" charset="0"/>
              </a:rPr>
              <a:t> Parkinson</a:t>
            </a:r>
          </a:p>
          <a:p>
            <a:pPr marL="1371600" lvl="2" indent="-457200">
              <a:buFont typeface="Arial" panose="020B0604020202020204" pitchFamily="34" charset="0"/>
              <a:buChar char="•"/>
            </a:pPr>
            <a:r>
              <a:rPr lang="en-US" sz="2400" dirty="0">
                <a:latin typeface="Comic Sans MS" pitchFamily="66" charset="0"/>
              </a:rPr>
              <a:t>Over and Above certificates</a:t>
            </a:r>
          </a:p>
          <a:p>
            <a:pPr marL="1371600" lvl="2" indent="-457200">
              <a:buFont typeface="Arial" panose="020B0604020202020204" pitchFamily="34" charset="0"/>
              <a:buChar char="•"/>
            </a:pPr>
            <a:r>
              <a:rPr lang="en-US" sz="2400" dirty="0">
                <a:latin typeface="Comic Sans MS" pitchFamily="66" charset="0"/>
              </a:rPr>
              <a:t>Recognition Board</a:t>
            </a:r>
          </a:p>
          <a:p>
            <a:pPr marL="1371600" lvl="2" indent="-457200">
              <a:buFont typeface="Arial" panose="020B0604020202020204" pitchFamily="34" charset="0"/>
              <a:buChar char="•"/>
            </a:pPr>
            <a:r>
              <a:rPr lang="en-US" sz="2400" dirty="0">
                <a:latin typeface="Comic Sans MS" pitchFamily="66" charset="0"/>
              </a:rPr>
              <a:t>Whole class reward chart</a:t>
            </a:r>
          </a:p>
          <a:p>
            <a:pPr algn="ctr"/>
            <a:endParaRPr lang="en-GB" sz="3200" dirty="0">
              <a:latin typeface="Comic Sans MS" pitchFamily="66" charset="0"/>
            </a:endParaRPr>
          </a:p>
        </p:txBody>
      </p:sp>
    </p:spTree>
    <p:extLst>
      <p:ext uri="{BB962C8B-B14F-4D97-AF65-F5344CB8AC3E}">
        <p14:creationId xmlns:p14="http://schemas.microsoft.com/office/powerpoint/2010/main" val="67644464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p:cTn id="1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 calcmode="lin" valueType="num">
                                      <p:cBhvr>
                                        <p:cTn id="22"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1">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 calcmode="lin" valueType="num">
                                      <p:cBhvr>
                                        <p:cTn id="27"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1">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36512" y="-27384"/>
            <a:ext cx="9144000" cy="6871063"/>
          </a:xfrm>
          <a:prstGeom prst="rect">
            <a:avLst/>
          </a:prstGeom>
          <a:noFill/>
        </p:spPr>
      </p:pic>
      <p:sp>
        <p:nvSpPr>
          <p:cNvPr id="11" name="TextBox 10"/>
          <p:cNvSpPr txBox="1"/>
          <p:nvPr/>
        </p:nvSpPr>
        <p:spPr>
          <a:xfrm>
            <a:off x="1714480" y="332656"/>
            <a:ext cx="5715040" cy="600164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Transition</a:t>
            </a:r>
            <a:endParaRPr lang="en-GB" sz="5400" dirty="0">
              <a:latin typeface="Comic Sans MS" pitchFamily="66" charset="0"/>
            </a:endParaRPr>
          </a:p>
          <a:p>
            <a:pPr algn="ctr"/>
            <a:r>
              <a:rPr lang="en-GB" sz="3300" dirty="0">
                <a:latin typeface="Comic Sans MS" pitchFamily="66" charset="0"/>
              </a:rPr>
              <a:t>In these early weeks, </a:t>
            </a:r>
          </a:p>
          <a:p>
            <a:pPr algn="ctr"/>
            <a:r>
              <a:rPr lang="en-GB" sz="3300" dirty="0">
                <a:latin typeface="Comic Sans MS" pitchFamily="66" charset="0"/>
              </a:rPr>
              <a:t>we will be focusing </a:t>
            </a:r>
          </a:p>
          <a:p>
            <a:pPr algn="ctr"/>
            <a:r>
              <a:rPr lang="en-GB" sz="3300" dirty="0">
                <a:latin typeface="Comic Sans MS" pitchFamily="66" charset="0"/>
              </a:rPr>
              <a:t>on settling activities </a:t>
            </a:r>
          </a:p>
          <a:p>
            <a:pPr algn="ctr"/>
            <a:r>
              <a:rPr lang="en-GB" sz="3300" dirty="0">
                <a:latin typeface="Comic Sans MS" pitchFamily="66" charset="0"/>
              </a:rPr>
              <a:t>that encourage </a:t>
            </a:r>
          </a:p>
          <a:p>
            <a:pPr algn="ctr"/>
            <a:r>
              <a:rPr lang="en-GB" sz="3300" dirty="0">
                <a:latin typeface="Comic Sans MS" pitchFamily="66" charset="0"/>
              </a:rPr>
              <a:t>self-esteem and </a:t>
            </a:r>
          </a:p>
          <a:p>
            <a:pPr algn="ctr"/>
            <a:r>
              <a:rPr lang="en-GB" sz="3300" dirty="0">
                <a:latin typeface="Comic Sans MS" pitchFamily="66" charset="0"/>
              </a:rPr>
              <a:t>confidence, as well </a:t>
            </a:r>
          </a:p>
          <a:p>
            <a:pPr algn="ctr"/>
            <a:r>
              <a:rPr lang="en-GB" sz="3300" dirty="0">
                <a:latin typeface="Comic Sans MS" pitchFamily="66" charset="0"/>
              </a:rPr>
              <a:t>as helping the children to </a:t>
            </a:r>
          </a:p>
          <a:p>
            <a:pPr algn="ctr"/>
            <a:r>
              <a:rPr lang="en-GB" sz="3300" dirty="0">
                <a:latin typeface="Comic Sans MS" pitchFamily="66" charset="0"/>
              </a:rPr>
              <a:t>develop positive relationships with their peers.</a:t>
            </a:r>
          </a:p>
        </p:txBody>
      </p:sp>
    </p:spTree>
    <p:extLst>
      <p:ext uri="{BB962C8B-B14F-4D97-AF65-F5344CB8AC3E}">
        <p14:creationId xmlns:p14="http://schemas.microsoft.com/office/powerpoint/2010/main" val="180500092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p:cTn id="1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 calcmode="lin" valueType="num">
                                      <p:cBhvr>
                                        <p:cTn id="22"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1">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 calcmode="lin" valueType="num">
                                      <p:cBhvr>
                                        <p:cTn id="27"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1">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11">
                                            <p:txEl>
                                              <p:pRg st="6" end="6"/>
                                            </p:txEl>
                                          </p:spTgt>
                                        </p:tgtEl>
                                      </p:cBhvr>
                                    </p:animEffect>
                                  </p:childTnLst>
                                </p:cTn>
                              </p:par>
                              <p:par>
                                <p:cTn id="40" presetID="29" presetClass="entr" presetSubtype="0" fill="hold" nodeType="with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par>
                                <p:cTn id="45" presetID="29" presetClass="entr" presetSubtype="0" fill="hold" nodeType="with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 calcmode="lin" valueType="num">
                                      <p:cBhvr>
                                        <p:cTn id="47"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48"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9" dur="1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24"/>
            <a:ext cx="9144000" cy="6871063"/>
          </a:xfrm>
          <a:prstGeom prst="rect">
            <a:avLst/>
          </a:prstGeom>
          <a:noFill/>
        </p:spPr>
      </p:pic>
      <p:sp>
        <p:nvSpPr>
          <p:cNvPr id="11" name="TextBox 10"/>
          <p:cNvSpPr txBox="1"/>
          <p:nvPr/>
        </p:nvSpPr>
        <p:spPr>
          <a:xfrm>
            <a:off x="1135596" y="260648"/>
            <a:ext cx="6872808" cy="6217087"/>
          </a:xfrm>
          <a:prstGeom prst="rect">
            <a:avLst/>
          </a:prstGeom>
          <a:noFill/>
        </p:spPr>
        <p:txBody>
          <a:bodyPr wrap="square" rtlCol="0">
            <a:spAutoFit/>
          </a:bodyPr>
          <a:lstStyle/>
          <a:p>
            <a:pPr algn="ctr"/>
            <a:r>
              <a:rPr lang="en-GB" sz="6000" dirty="0">
                <a:latin typeface="Comic Sans MS" pitchFamily="66" charset="0"/>
              </a:rPr>
              <a:t> </a:t>
            </a:r>
            <a:r>
              <a:rPr lang="en-GB" sz="5400" dirty="0">
                <a:latin typeface="Comic Sans MS" pitchFamily="66" charset="0"/>
              </a:rPr>
              <a:t>Home/school</a:t>
            </a:r>
          </a:p>
          <a:p>
            <a:pPr algn="ctr"/>
            <a:r>
              <a:rPr lang="en-GB" sz="5400" dirty="0">
                <a:latin typeface="Comic Sans MS" pitchFamily="66" charset="0"/>
              </a:rPr>
              <a:t>Diary</a:t>
            </a:r>
            <a:endParaRPr lang="en-GB" sz="6000" dirty="0">
              <a:latin typeface="Comic Sans MS" pitchFamily="66" charset="0"/>
            </a:endParaRPr>
          </a:p>
          <a:p>
            <a:pPr algn="ctr"/>
            <a:r>
              <a:rPr lang="en-GB" sz="2800" dirty="0">
                <a:latin typeface="Comic Sans MS" pitchFamily="66" charset="0"/>
              </a:rPr>
              <a:t>Please sign the diary when</a:t>
            </a:r>
          </a:p>
          <a:p>
            <a:pPr algn="ctr"/>
            <a:r>
              <a:rPr lang="en-GB" sz="2800" dirty="0">
                <a:latin typeface="Comic Sans MS" pitchFamily="66" charset="0"/>
              </a:rPr>
              <a:t> you have heard your child </a:t>
            </a:r>
          </a:p>
          <a:p>
            <a:pPr algn="ctr"/>
            <a:r>
              <a:rPr lang="en-US" sz="2800" dirty="0">
                <a:latin typeface="Comic Sans MS" pitchFamily="66" charset="0"/>
              </a:rPr>
              <a:t>read. </a:t>
            </a:r>
          </a:p>
          <a:p>
            <a:pPr algn="ctr"/>
            <a:endParaRPr lang="en-GB" sz="3200" dirty="0">
              <a:latin typeface="Comic Sans MS" pitchFamily="66" charset="0"/>
            </a:endParaRPr>
          </a:p>
          <a:p>
            <a:pPr algn="ctr"/>
            <a:r>
              <a:rPr lang="en-GB" sz="2800" dirty="0">
                <a:latin typeface="Comic Sans MS" pitchFamily="66" charset="0"/>
              </a:rPr>
              <a:t>It can also be used to </a:t>
            </a:r>
          </a:p>
          <a:p>
            <a:pPr algn="ctr"/>
            <a:r>
              <a:rPr lang="en-GB" sz="2800" dirty="0">
                <a:latin typeface="Comic Sans MS" pitchFamily="66" charset="0"/>
              </a:rPr>
              <a:t>communicate messages. </a:t>
            </a:r>
          </a:p>
          <a:p>
            <a:pPr algn="ctr"/>
            <a:r>
              <a:rPr lang="en-GB" sz="2800" dirty="0">
                <a:latin typeface="Comic Sans MS" pitchFamily="66" charset="0"/>
              </a:rPr>
              <a:t>If you write a message, </a:t>
            </a:r>
          </a:p>
          <a:p>
            <a:pPr algn="ctr"/>
            <a:r>
              <a:rPr lang="en-GB" sz="2800" dirty="0">
                <a:latin typeface="Comic Sans MS" pitchFamily="66" charset="0"/>
              </a:rPr>
              <a:t>please ask your child to tell </a:t>
            </a:r>
          </a:p>
          <a:p>
            <a:pPr algn="ctr"/>
            <a:r>
              <a:rPr lang="en-GB" sz="2800" dirty="0">
                <a:latin typeface="Comic Sans MS" pitchFamily="66" charset="0"/>
              </a:rPr>
              <a:t>the teacher as we don’t </a:t>
            </a:r>
          </a:p>
          <a:p>
            <a:pPr algn="ctr"/>
            <a:r>
              <a:rPr lang="en-GB" sz="2800" dirty="0">
                <a:latin typeface="Comic Sans MS" pitchFamily="66" charset="0"/>
              </a:rPr>
              <a:t>check them daily. </a:t>
            </a: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par>
                          <p:cTn id="17" fill="hold">
                            <p:stCondLst>
                              <p:cond delay="1000"/>
                            </p:stCondLst>
                            <p:childTnLst>
                              <p:par>
                                <p:cTn id="18" presetID="39" presetClass="entr" presetSubtype="0" accel="100000" fill="hold" nodeType="after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 calcmode="lin" valueType="num">
                                      <p:cBhvr>
                                        <p:cTn id="20"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1"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2"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3"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4" presetID="39" presetClass="entr" presetSubtype="0" accel="100000" fill="hold" nodeType="withEffect">
                                  <p:stCondLst>
                                    <p:cond delay="0"/>
                                  </p:stCondLst>
                                  <p:childTnLst>
                                    <p:set>
                                      <p:cBhvr>
                                        <p:cTn id="25" dur="1" fill="hold">
                                          <p:stCondLst>
                                            <p:cond delay="0"/>
                                          </p:stCondLst>
                                        </p:cTn>
                                        <p:tgtEl>
                                          <p:spTgt spid="11">
                                            <p:txEl>
                                              <p:pRg st="3" end="3"/>
                                            </p:txEl>
                                          </p:spTgt>
                                        </p:tgtEl>
                                        <p:attrNameLst>
                                          <p:attrName>style.visibility</p:attrName>
                                        </p:attrNameLst>
                                      </p:cBhvr>
                                      <p:to>
                                        <p:strVal val="visible"/>
                                      </p:to>
                                    </p:set>
                                    <p:anim calcmode="lin" valueType="num">
                                      <p:cBhvr>
                                        <p:cTn id="26"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2000" fill="hold"/>
                                        <p:tgtEl>
                                          <p:spTgt spid="11">
                                            <p:txEl>
                                              <p:pRg st="3" end="3"/>
                                            </p:txEl>
                                          </p:spTgt>
                                        </p:tgtEl>
                                        <p:attrNameLst>
                                          <p:attrName>ppt_y</p:attrName>
                                        </p:attrNameLst>
                                      </p:cBhvr>
                                      <p:tavLst>
                                        <p:tav tm="0">
                                          <p:val>
                                            <p:strVal val="#ppt_y"/>
                                          </p:val>
                                        </p:tav>
                                        <p:tav tm="100000">
                                          <p:val>
                                            <p:strVal val="#ppt_y"/>
                                          </p:val>
                                        </p:tav>
                                      </p:tavLst>
                                    </p:anim>
                                  </p:childTnLst>
                                </p:cTn>
                              </p:par>
                              <p:par>
                                <p:cTn id="30" presetID="39" presetClass="entr" presetSubtype="0" accel="100000" fill="hold" nodeType="withEffect">
                                  <p:stCondLst>
                                    <p:cond delay="0"/>
                                  </p:stCondLst>
                                  <p:childTnLst>
                                    <p:set>
                                      <p:cBhvr>
                                        <p:cTn id="31" dur="1" fill="hold">
                                          <p:stCondLst>
                                            <p:cond delay="0"/>
                                          </p:stCondLst>
                                        </p:cTn>
                                        <p:tgtEl>
                                          <p:spTgt spid="11">
                                            <p:txEl>
                                              <p:pRg st="4" end="4"/>
                                            </p:txEl>
                                          </p:spTgt>
                                        </p:tgtEl>
                                        <p:attrNameLst>
                                          <p:attrName>style.visibility</p:attrName>
                                        </p:attrNameLst>
                                      </p:cBhvr>
                                      <p:to>
                                        <p:strVal val="visible"/>
                                      </p:to>
                                    </p:set>
                                    <p:anim calcmode="lin" valueType="num">
                                      <p:cBhvr>
                                        <p:cTn id="32"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3"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4"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5" dur="2000" fill="hold"/>
                                        <p:tgtEl>
                                          <p:spTgt spid="11">
                                            <p:txEl>
                                              <p:pRg st="4" end="4"/>
                                            </p:txEl>
                                          </p:spTgt>
                                        </p:tgtEl>
                                        <p:attrNameLst>
                                          <p:attrName>ppt_y</p:attrName>
                                        </p:attrNameLst>
                                      </p:cBhvr>
                                      <p:tavLst>
                                        <p:tav tm="0">
                                          <p:val>
                                            <p:strVal val="#ppt_y"/>
                                          </p:val>
                                        </p:tav>
                                        <p:tav tm="100000">
                                          <p:val>
                                            <p:strVal val="#ppt_y"/>
                                          </p:val>
                                        </p:tav>
                                      </p:tavLst>
                                    </p:anim>
                                  </p:childTnLst>
                                </p:cTn>
                              </p:par>
                              <p:par>
                                <p:cTn id="36" presetID="39" presetClass="entr" presetSubtype="0" accel="100000" fill="hold" nodeType="withEffect">
                                  <p:stCondLst>
                                    <p:cond delay="0"/>
                                  </p:stCondLst>
                                  <p:childTnLst>
                                    <p:set>
                                      <p:cBhvr>
                                        <p:cTn id="37" dur="1" fill="hold">
                                          <p:stCondLst>
                                            <p:cond delay="0"/>
                                          </p:stCondLst>
                                        </p:cTn>
                                        <p:tgtEl>
                                          <p:spTgt spid="11">
                                            <p:txEl>
                                              <p:pRg st="6" end="6"/>
                                            </p:txEl>
                                          </p:spTgt>
                                        </p:tgtEl>
                                        <p:attrNameLst>
                                          <p:attrName>style.visibility</p:attrName>
                                        </p:attrNameLst>
                                      </p:cBhvr>
                                      <p:to>
                                        <p:strVal val="visible"/>
                                      </p:to>
                                    </p:set>
                                    <p:anim calcmode="lin" valueType="num">
                                      <p:cBhvr>
                                        <p:cTn id="38"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2" presetID="39" presetClass="entr" presetSubtype="0" accel="100000" fill="hold" nodeType="withEffect">
                                  <p:stCondLst>
                                    <p:cond delay="0"/>
                                  </p:stCondLst>
                                  <p:childTnLst>
                                    <p:set>
                                      <p:cBhvr>
                                        <p:cTn id="43" dur="1" fill="hold">
                                          <p:stCondLst>
                                            <p:cond delay="0"/>
                                          </p:stCondLst>
                                        </p:cTn>
                                        <p:tgtEl>
                                          <p:spTgt spid="11">
                                            <p:txEl>
                                              <p:pRg st="7" end="7"/>
                                            </p:txEl>
                                          </p:spTgt>
                                        </p:tgtEl>
                                        <p:attrNameLst>
                                          <p:attrName>style.visibility</p:attrName>
                                        </p:attrNameLst>
                                      </p:cBhvr>
                                      <p:to>
                                        <p:strVal val="visible"/>
                                      </p:to>
                                    </p:set>
                                    <p:anim calcmode="lin" valueType="num">
                                      <p:cBhvr>
                                        <p:cTn id="44"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5"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6"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7"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8" presetID="39" presetClass="entr" presetSubtype="0" accel="100000" fill="hold" nodeType="withEffect">
                                  <p:stCondLst>
                                    <p:cond delay="0"/>
                                  </p:stCondLst>
                                  <p:childTnLst>
                                    <p:set>
                                      <p:cBhvr>
                                        <p:cTn id="49" dur="1" fill="hold">
                                          <p:stCondLst>
                                            <p:cond delay="0"/>
                                          </p:stCondLst>
                                        </p:cTn>
                                        <p:tgtEl>
                                          <p:spTgt spid="11">
                                            <p:txEl>
                                              <p:pRg st="8" end="8"/>
                                            </p:txEl>
                                          </p:spTgt>
                                        </p:tgtEl>
                                        <p:attrNameLst>
                                          <p:attrName>style.visibility</p:attrName>
                                        </p:attrNameLst>
                                      </p:cBhvr>
                                      <p:to>
                                        <p:strVal val="visible"/>
                                      </p:to>
                                    </p:set>
                                    <p:anim calcmode="lin" valueType="num">
                                      <p:cBhvr>
                                        <p:cTn id="50"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1"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2"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53" dur="2000" fill="hold"/>
                                        <p:tgtEl>
                                          <p:spTgt spid="11">
                                            <p:txEl>
                                              <p:pRg st="8" end="8"/>
                                            </p:txEl>
                                          </p:spTgt>
                                        </p:tgtEl>
                                        <p:attrNameLst>
                                          <p:attrName>ppt_y</p:attrName>
                                        </p:attrNameLst>
                                      </p:cBhvr>
                                      <p:tavLst>
                                        <p:tav tm="0">
                                          <p:val>
                                            <p:strVal val="#ppt_y"/>
                                          </p:val>
                                        </p:tav>
                                        <p:tav tm="100000">
                                          <p:val>
                                            <p:strVal val="#ppt_y"/>
                                          </p:val>
                                        </p:tav>
                                      </p:tavLst>
                                    </p:anim>
                                  </p:childTnLst>
                                </p:cTn>
                              </p:par>
                              <p:par>
                                <p:cTn id="54" presetID="39" presetClass="entr" presetSubtype="0" accel="100000" fill="hold" nodeType="with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2000" fill="hold"/>
                                        <p:tgtEl>
                                          <p:spTgt spid="11">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7" dur="2000" fill="hold"/>
                                        <p:tgtEl>
                                          <p:spTgt spid="11">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8" dur="2000" fill="hold"/>
                                        <p:tgtEl>
                                          <p:spTgt spid="11">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59" dur="2000" fill="hold"/>
                                        <p:tgtEl>
                                          <p:spTgt spid="11">
                                            <p:txEl>
                                              <p:pRg st="9" end="9"/>
                                            </p:txEl>
                                          </p:spTgt>
                                        </p:tgtEl>
                                        <p:attrNameLst>
                                          <p:attrName>ppt_y</p:attrName>
                                        </p:attrNameLst>
                                      </p:cBhvr>
                                      <p:tavLst>
                                        <p:tav tm="0">
                                          <p:val>
                                            <p:strVal val="#ppt_y"/>
                                          </p:val>
                                        </p:tav>
                                        <p:tav tm="100000">
                                          <p:val>
                                            <p:strVal val="#ppt_y"/>
                                          </p:val>
                                        </p:tav>
                                      </p:tavLst>
                                    </p:anim>
                                  </p:childTnLst>
                                </p:cTn>
                              </p:par>
                              <p:par>
                                <p:cTn id="60" presetID="39" presetClass="entr" presetSubtype="0" accel="100000" fill="hold" nodeType="withEffect">
                                  <p:stCondLst>
                                    <p:cond delay="0"/>
                                  </p:stCondLst>
                                  <p:childTnLst>
                                    <p:set>
                                      <p:cBhvr>
                                        <p:cTn id="61" dur="1" fill="hold">
                                          <p:stCondLst>
                                            <p:cond delay="0"/>
                                          </p:stCondLst>
                                        </p:cTn>
                                        <p:tgtEl>
                                          <p:spTgt spid="11">
                                            <p:txEl>
                                              <p:pRg st="10" end="10"/>
                                            </p:txEl>
                                          </p:spTgt>
                                        </p:tgtEl>
                                        <p:attrNameLst>
                                          <p:attrName>style.visibility</p:attrName>
                                        </p:attrNameLst>
                                      </p:cBhvr>
                                      <p:to>
                                        <p:strVal val="visible"/>
                                      </p:to>
                                    </p:set>
                                    <p:anim calcmode="lin" valueType="num">
                                      <p:cBhvr>
                                        <p:cTn id="62" dur="2000" fill="hold"/>
                                        <p:tgtEl>
                                          <p:spTgt spid="11">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3" dur="2000" fill="hold"/>
                                        <p:tgtEl>
                                          <p:spTgt spid="11">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4" dur="2000" fill="hold"/>
                                        <p:tgtEl>
                                          <p:spTgt spid="11">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65" dur="2000" fill="hold"/>
                                        <p:tgtEl>
                                          <p:spTgt spid="11">
                                            <p:txEl>
                                              <p:pRg st="10" end="10"/>
                                            </p:txEl>
                                          </p:spTgt>
                                        </p:tgtEl>
                                        <p:attrNameLst>
                                          <p:attrName>ppt_y</p:attrName>
                                        </p:attrNameLst>
                                      </p:cBhvr>
                                      <p:tavLst>
                                        <p:tav tm="0">
                                          <p:val>
                                            <p:strVal val="#ppt_y"/>
                                          </p:val>
                                        </p:tav>
                                        <p:tav tm="100000">
                                          <p:val>
                                            <p:strVal val="#ppt_y"/>
                                          </p:val>
                                        </p:tav>
                                      </p:tavLst>
                                    </p:anim>
                                  </p:childTnLst>
                                </p:cTn>
                              </p:par>
                              <p:par>
                                <p:cTn id="66" presetID="39" presetClass="entr" presetSubtype="0" accel="100000" fill="hold" nodeType="withEffect">
                                  <p:stCondLst>
                                    <p:cond delay="0"/>
                                  </p:stCondLst>
                                  <p:childTnLst>
                                    <p:set>
                                      <p:cBhvr>
                                        <p:cTn id="67" dur="1" fill="hold">
                                          <p:stCondLst>
                                            <p:cond delay="0"/>
                                          </p:stCondLst>
                                        </p:cTn>
                                        <p:tgtEl>
                                          <p:spTgt spid="11">
                                            <p:txEl>
                                              <p:pRg st="11" end="11"/>
                                            </p:txEl>
                                          </p:spTgt>
                                        </p:tgtEl>
                                        <p:attrNameLst>
                                          <p:attrName>style.visibility</p:attrName>
                                        </p:attrNameLst>
                                      </p:cBhvr>
                                      <p:to>
                                        <p:strVal val="visible"/>
                                      </p:to>
                                    </p:set>
                                    <p:anim calcmode="lin" valueType="num">
                                      <p:cBhvr>
                                        <p:cTn id="68" dur="2000" fill="hold"/>
                                        <p:tgtEl>
                                          <p:spTgt spid="11">
                                            <p:txEl>
                                              <p:pRg st="1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9" dur="2000" fill="hold"/>
                                        <p:tgtEl>
                                          <p:spTgt spid="11">
                                            <p:txEl>
                                              <p:pRg st="1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70" dur="2000" fill="hold"/>
                                        <p:tgtEl>
                                          <p:spTgt spid="11">
                                            <p:txEl>
                                              <p:pRg st="1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71" dur="2000" fill="hold"/>
                                        <p:tgtEl>
                                          <p:spTgt spid="1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539552" y="543691"/>
            <a:ext cx="8064896" cy="4524315"/>
          </a:xfrm>
          <a:prstGeom prst="rect">
            <a:avLst/>
          </a:prstGeom>
          <a:noFill/>
        </p:spPr>
        <p:txBody>
          <a:bodyPr wrap="square" rtlCol="0">
            <a:spAutoFit/>
          </a:bodyPr>
          <a:lstStyle/>
          <a:p>
            <a:pPr algn="ctr"/>
            <a:r>
              <a:rPr lang="en-GB" sz="4800" dirty="0">
                <a:latin typeface="Comic Sans MS" pitchFamily="66" charset="0"/>
              </a:rPr>
              <a:t> </a:t>
            </a:r>
            <a:r>
              <a:rPr lang="en-GB" sz="4400" dirty="0">
                <a:latin typeface="Comic Sans MS" pitchFamily="66" charset="0"/>
              </a:rPr>
              <a:t>Book Changing</a:t>
            </a:r>
          </a:p>
          <a:p>
            <a:pPr algn="ctr"/>
            <a:r>
              <a:rPr lang="en-GB" sz="2400" dirty="0">
                <a:latin typeface="Comic Sans MS" pitchFamily="66" charset="0"/>
              </a:rPr>
              <a:t>Books will be changed </a:t>
            </a:r>
          </a:p>
          <a:p>
            <a:pPr algn="ctr"/>
            <a:r>
              <a:rPr lang="en-GB" sz="2400" dirty="0">
                <a:latin typeface="Comic Sans MS" pitchFamily="66" charset="0"/>
              </a:rPr>
              <a:t>once a week if they </a:t>
            </a:r>
          </a:p>
          <a:p>
            <a:pPr algn="ctr"/>
            <a:r>
              <a:rPr lang="en-GB" sz="2400" dirty="0">
                <a:latin typeface="Comic Sans MS" pitchFamily="66" charset="0"/>
              </a:rPr>
              <a:t>have been read.</a:t>
            </a:r>
          </a:p>
          <a:p>
            <a:pPr algn="ctr"/>
            <a:r>
              <a:rPr lang="en-GB" sz="2400" dirty="0">
                <a:latin typeface="Comic Sans MS" pitchFamily="66" charset="0"/>
              </a:rPr>
              <a:t>Your child will be told </a:t>
            </a:r>
          </a:p>
          <a:p>
            <a:pPr algn="ctr"/>
            <a:r>
              <a:rPr lang="en-GB" sz="2400" dirty="0">
                <a:latin typeface="Comic Sans MS" pitchFamily="66" charset="0"/>
              </a:rPr>
              <a:t>which day their books </a:t>
            </a:r>
          </a:p>
          <a:p>
            <a:pPr algn="ctr"/>
            <a:r>
              <a:rPr lang="en-GB" sz="2400" dirty="0">
                <a:latin typeface="Comic Sans MS" pitchFamily="66" charset="0"/>
              </a:rPr>
              <a:t>will be changed. </a:t>
            </a:r>
          </a:p>
          <a:p>
            <a:pPr algn="ctr"/>
            <a:endParaRPr lang="en-GB" sz="2400" dirty="0">
              <a:latin typeface="Comic Sans MS" pitchFamily="66" charset="0"/>
            </a:endParaRPr>
          </a:p>
          <a:p>
            <a:pPr algn="ctr"/>
            <a:r>
              <a:rPr lang="en-GB" sz="2400" dirty="0">
                <a:latin typeface="Comic Sans MS" pitchFamily="66" charset="0"/>
              </a:rPr>
              <a:t>Please make sure your </a:t>
            </a:r>
          </a:p>
          <a:p>
            <a:pPr algn="ctr"/>
            <a:r>
              <a:rPr lang="en-GB" sz="2400" dirty="0">
                <a:latin typeface="Comic Sans MS" pitchFamily="66" charset="0"/>
              </a:rPr>
              <a:t>child has their books in </a:t>
            </a:r>
          </a:p>
          <a:p>
            <a:pPr algn="ctr"/>
            <a:r>
              <a:rPr lang="en-GB" sz="2400" dirty="0">
                <a:latin typeface="Comic Sans MS" pitchFamily="66" charset="0"/>
              </a:rPr>
              <a:t>school everyday. </a:t>
            </a:r>
          </a:p>
        </p:txBody>
      </p:sp>
      <p:pic>
        <p:nvPicPr>
          <p:cNvPr id="2050" name="Picture 2" descr="Image result for reading boo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5866252"/>
            <a:ext cx="916485" cy="80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70621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8" end="8"/>
                                            </p:txEl>
                                          </p:spTgt>
                                        </p:tgtEl>
                                        <p:attrNameLst>
                                          <p:attrName>style.visibility</p:attrName>
                                        </p:attrNameLst>
                                      </p:cBhvr>
                                      <p:to>
                                        <p:strVal val="visible"/>
                                      </p:to>
                                    </p:set>
                                    <p:anim calcmode="lin" valueType="num">
                                      <p:cBhvr>
                                        <p:cTn id="56"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9" end="9"/>
                                            </p:txEl>
                                          </p:spTgt>
                                        </p:tgtEl>
                                        <p:attrNameLst>
                                          <p:attrName>style.visibility</p:attrName>
                                        </p:attrNameLst>
                                      </p:cBhvr>
                                      <p:to>
                                        <p:strVal val="visible"/>
                                      </p:to>
                                    </p:set>
                                    <p:anim calcmode="lin" valueType="num">
                                      <p:cBhvr>
                                        <p:cTn id="63"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0" end="10"/>
                                            </p:txEl>
                                          </p:spTgt>
                                        </p:tgtEl>
                                        <p:attrNameLst>
                                          <p:attrName>style.visibility</p:attrName>
                                        </p:attrNameLst>
                                      </p:cBhvr>
                                      <p:to>
                                        <p:strVal val="visible"/>
                                      </p:to>
                                    </p:set>
                                    <p:anim calcmode="lin" valueType="num">
                                      <p:cBhvr>
                                        <p:cTn id="70"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27384"/>
            <a:ext cx="9144000" cy="6871063"/>
          </a:xfrm>
          <a:prstGeom prst="rect">
            <a:avLst/>
          </a:prstGeom>
          <a:noFill/>
        </p:spPr>
      </p:pic>
      <p:sp>
        <p:nvSpPr>
          <p:cNvPr id="11" name="TextBox 10"/>
          <p:cNvSpPr txBox="1"/>
          <p:nvPr/>
        </p:nvSpPr>
        <p:spPr>
          <a:xfrm>
            <a:off x="539552" y="605001"/>
            <a:ext cx="8064896" cy="5632311"/>
          </a:xfrm>
          <a:prstGeom prst="rect">
            <a:avLst/>
          </a:prstGeom>
          <a:noFill/>
        </p:spPr>
        <p:txBody>
          <a:bodyPr wrap="square" rtlCol="0">
            <a:spAutoFit/>
          </a:bodyPr>
          <a:lstStyle/>
          <a:p>
            <a:pPr algn="ctr"/>
            <a:r>
              <a:rPr lang="en-GB" sz="4800" dirty="0">
                <a:latin typeface="Comic Sans MS" pitchFamily="66" charset="0"/>
              </a:rPr>
              <a:t> </a:t>
            </a:r>
            <a:r>
              <a:rPr lang="en-GB" sz="4400" dirty="0">
                <a:latin typeface="Comic Sans MS" pitchFamily="66" charset="0"/>
              </a:rPr>
              <a:t>Class Library</a:t>
            </a:r>
          </a:p>
          <a:p>
            <a:pPr algn="ctr"/>
            <a:r>
              <a:rPr lang="en-GB" sz="2400" dirty="0">
                <a:latin typeface="Comic Sans MS" pitchFamily="66" charset="0"/>
              </a:rPr>
              <a:t>On Fridays the children will be </a:t>
            </a:r>
          </a:p>
          <a:p>
            <a:pPr algn="ctr"/>
            <a:r>
              <a:rPr lang="en-GB" sz="2400" dirty="0">
                <a:latin typeface="Comic Sans MS" pitchFamily="66" charset="0"/>
              </a:rPr>
              <a:t>able to choose a book from </a:t>
            </a:r>
          </a:p>
          <a:p>
            <a:pPr algn="ctr"/>
            <a:r>
              <a:rPr lang="en-GB" sz="2400" dirty="0">
                <a:latin typeface="Comic Sans MS" pitchFamily="66" charset="0"/>
              </a:rPr>
              <a:t>the class library.</a:t>
            </a:r>
          </a:p>
          <a:p>
            <a:pPr algn="ctr"/>
            <a:endParaRPr lang="en-GB" sz="2400" dirty="0">
              <a:latin typeface="Comic Sans MS" pitchFamily="66" charset="0"/>
            </a:endParaRPr>
          </a:p>
          <a:p>
            <a:pPr algn="ctr"/>
            <a:r>
              <a:rPr lang="en-GB" sz="2400" dirty="0">
                <a:latin typeface="Comic Sans MS" pitchFamily="66" charset="0"/>
              </a:rPr>
              <a:t>This is for them to enjoy </a:t>
            </a:r>
          </a:p>
          <a:p>
            <a:pPr algn="ctr"/>
            <a:r>
              <a:rPr lang="en-GB" sz="2400" dirty="0">
                <a:latin typeface="Comic Sans MS" pitchFamily="66" charset="0"/>
              </a:rPr>
              <a:t>either by themselves or share </a:t>
            </a:r>
          </a:p>
          <a:p>
            <a:pPr algn="ctr"/>
            <a:r>
              <a:rPr lang="en-GB" sz="2400" dirty="0">
                <a:latin typeface="Comic Sans MS" pitchFamily="66" charset="0"/>
              </a:rPr>
              <a:t>with you.</a:t>
            </a:r>
          </a:p>
          <a:p>
            <a:pPr algn="ctr"/>
            <a:endParaRPr lang="en-GB" sz="2400" dirty="0">
              <a:latin typeface="Comic Sans MS" pitchFamily="66" charset="0"/>
            </a:endParaRPr>
          </a:p>
          <a:p>
            <a:pPr algn="ctr"/>
            <a:r>
              <a:rPr lang="en-GB" sz="2400" dirty="0">
                <a:latin typeface="Comic Sans MS" pitchFamily="66" charset="0"/>
              </a:rPr>
              <a:t>If your child wants to change </a:t>
            </a:r>
          </a:p>
          <a:p>
            <a:pPr algn="ctr"/>
            <a:r>
              <a:rPr lang="en-GB" sz="2400" dirty="0">
                <a:latin typeface="Comic Sans MS" pitchFamily="66" charset="0"/>
              </a:rPr>
              <a:t>their book, they will need to </a:t>
            </a:r>
          </a:p>
          <a:p>
            <a:pPr algn="ctr"/>
            <a:r>
              <a:rPr lang="en-GB" sz="2400" dirty="0">
                <a:latin typeface="Comic Sans MS" pitchFamily="66" charset="0"/>
              </a:rPr>
              <a:t>bring it into school on Friday </a:t>
            </a:r>
          </a:p>
          <a:p>
            <a:pPr algn="ctr"/>
            <a:r>
              <a:rPr lang="en-GB" sz="2400" dirty="0">
                <a:latin typeface="Comic Sans MS" pitchFamily="66" charset="0"/>
              </a:rPr>
              <a:t>however they can keep them </a:t>
            </a:r>
          </a:p>
          <a:p>
            <a:pPr algn="ctr"/>
            <a:r>
              <a:rPr lang="en-GB" sz="2400" dirty="0">
                <a:latin typeface="Comic Sans MS" pitchFamily="66" charset="0"/>
              </a:rPr>
              <a:t>for longer if they choose. </a:t>
            </a:r>
          </a:p>
        </p:txBody>
      </p:sp>
      <p:pic>
        <p:nvPicPr>
          <p:cNvPr id="2050" name="Picture 2" descr="Image result for reading boo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6282" y="5988192"/>
            <a:ext cx="916485" cy="80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425578"/>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p:cTn id="35"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6" end="6"/>
                                            </p:txEl>
                                          </p:spTgt>
                                        </p:tgtEl>
                                        <p:attrNameLst>
                                          <p:attrName>style.visibility</p:attrName>
                                        </p:attrNameLst>
                                      </p:cBhvr>
                                      <p:to>
                                        <p:strVal val="visible"/>
                                      </p:to>
                                    </p:set>
                                    <p:anim calcmode="lin" valueType="num">
                                      <p:cBhvr>
                                        <p:cTn id="42"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 calcmode="lin" valueType="num">
                                      <p:cBhvr>
                                        <p:cTn id="49"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1" end="11"/>
                                            </p:txEl>
                                          </p:spTgt>
                                        </p:tgtEl>
                                        <p:attrNameLst>
                                          <p:attrName>style.visibility</p:attrName>
                                        </p:attrNameLst>
                                      </p:cBhvr>
                                      <p:to>
                                        <p:strVal val="visible"/>
                                      </p:to>
                                    </p:set>
                                    <p:anim calcmode="lin" valueType="num">
                                      <p:cBhvr>
                                        <p:cTn id="70"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1" end="1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11">
                                            <p:txEl>
                                              <p:pRg st="12" end="12"/>
                                            </p:txEl>
                                          </p:spTgt>
                                        </p:tgtEl>
                                        <p:attrNameLst>
                                          <p:attrName>style.visibility</p:attrName>
                                        </p:attrNameLst>
                                      </p:cBhvr>
                                      <p:to>
                                        <p:strVal val="visible"/>
                                      </p:to>
                                    </p:set>
                                    <p:anim calcmode="lin" valueType="num">
                                      <p:cBhvr>
                                        <p:cTn id="77" dur="1000" fill="hold"/>
                                        <p:tgtEl>
                                          <p:spTgt spid="11">
                                            <p:txEl>
                                              <p:pRg st="12" end="12"/>
                                            </p:txEl>
                                          </p:spTgt>
                                        </p:tgtEl>
                                        <p:attrNameLst>
                                          <p:attrName>ppt_x</p:attrName>
                                        </p:attrNameLst>
                                      </p:cBhvr>
                                      <p:tavLst>
                                        <p:tav tm="0">
                                          <p:val>
                                            <p:strVal val="#ppt_x-.2"/>
                                          </p:val>
                                        </p:tav>
                                        <p:tav tm="100000">
                                          <p:val>
                                            <p:strVal val="#ppt_x"/>
                                          </p:val>
                                        </p:tav>
                                      </p:tavLst>
                                    </p:anim>
                                    <p:anim calcmode="lin" valueType="num">
                                      <p:cBhvr>
                                        <p:cTn id="78" dur="1000" fill="hold"/>
                                        <p:tgtEl>
                                          <p:spTgt spid="11">
                                            <p:txEl>
                                              <p:pRg st="12" end="12"/>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11">
                                            <p:txEl>
                                              <p:pRg st="12" end="1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11">
                                            <p:txEl>
                                              <p:pRg st="13" end="13"/>
                                            </p:txEl>
                                          </p:spTgt>
                                        </p:tgtEl>
                                        <p:attrNameLst>
                                          <p:attrName>style.visibility</p:attrName>
                                        </p:attrNameLst>
                                      </p:cBhvr>
                                      <p:to>
                                        <p:strVal val="visible"/>
                                      </p:to>
                                    </p:set>
                                    <p:anim calcmode="lin" valueType="num">
                                      <p:cBhvr>
                                        <p:cTn id="84" dur="1000" fill="hold"/>
                                        <p:tgtEl>
                                          <p:spTgt spid="11">
                                            <p:txEl>
                                              <p:pRg st="13" end="13"/>
                                            </p:txEl>
                                          </p:spTgt>
                                        </p:tgtEl>
                                        <p:attrNameLst>
                                          <p:attrName>ppt_x</p:attrName>
                                        </p:attrNameLst>
                                      </p:cBhvr>
                                      <p:tavLst>
                                        <p:tav tm="0">
                                          <p:val>
                                            <p:strVal val="#ppt_x-.2"/>
                                          </p:val>
                                        </p:tav>
                                        <p:tav tm="100000">
                                          <p:val>
                                            <p:strVal val="#ppt_x"/>
                                          </p:val>
                                        </p:tav>
                                      </p:tavLst>
                                    </p:anim>
                                    <p:anim calcmode="lin" valueType="num">
                                      <p:cBhvr>
                                        <p:cTn id="85" dur="1000" fill="hold"/>
                                        <p:tgtEl>
                                          <p:spTgt spid="11">
                                            <p:txEl>
                                              <p:pRg st="13" end="13"/>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1877437"/>
          </a:xfrm>
          <a:prstGeom prst="rect">
            <a:avLst/>
          </a:prstGeom>
          <a:noFill/>
        </p:spPr>
        <p:txBody>
          <a:bodyPr wrap="square" rtlCol="0">
            <a:spAutoFit/>
          </a:bodyPr>
          <a:lstStyle/>
          <a:p>
            <a:pPr algn="ctr"/>
            <a:r>
              <a:rPr lang="en-GB" sz="6000" dirty="0">
                <a:latin typeface="Comic Sans MS" pitchFamily="66" charset="0"/>
              </a:rPr>
              <a:t> Homework</a:t>
            </a:r>
          </a:p>
          <a:p>
            <a:pPr algn="ctr"/>
            <a:endParaRPr lang="en-GB" sz="2800" dirty="0">
              <a:latin typeface="Comic Sans MS" pitchFamily="66" charset="0"/>
            </a:endParaRPr>
          </a:p>
          <a:p>
            <a:pPr algn="ctr"/>
            <a:endParaRPr lang="en-GB" sz="2800" dirty="0">
              <a:latin typeface="Comic Sans MS" pitchFamily="66" charset="0"/>
            </a:endParaRPr>
          </a:p>
        </p:txBody>
      </p:sp>
      <p:sp>
        <p:nvSpPr>
          <p:cNvPr id="4" name="Rectangle 3"/>
          <p:cNvSpPr/>
          <p:nvPr/>
        </p:nvSpPr>
        <p:spPr>
          <a:xfrm>
            <a:off x="2293687" y="1653074"/>
            <a:ext cx="4572000" cy="3970318"/>
          </a:xfrm>
          <a:prstGeom prst="rect">
            <a:avLst/>
          </a:prstGeom>
        </p:spPr>
        <p:txBody>
          <a:bodyPr>
            <a:spAutoFit/>
          </a:bodyPr>
          <a:lstStyle/>
          <a:p>
            <a:pPr algn="ctr"/>
            <a:r>
              <a:rPr lang="en-GB" sz="2800" dirty="0">
                <a:latin typeface="Comic Sans MS" pitchFamily="66" charset="0"/>
              </a:rPr>
              <a:t>Please read daily with your child and record this in the home school diary.</a:t>
            </a:r>
          </a:p>
          <a:p>
            <a:pPr algn="ctr"/>
            <a:endParaRPr lang="en-GB" sz="28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Home reading</a:t>
            </a:r>
          </a:p>
          <a:p>
            <a:pPr marL="457200" indent="-457200">
              <a:buFont typeface="Arial" panose="020B0604020202020204" pitchFamily="34" charset="0"/>
              <a:buChar char="•"/>
            </a:pPr>
            <a:r>
              <a:rPr lang="en-GB" sz="2800" dirty="0" err="1">
                <a:latin typeface="Comic Sans MS" pitchFamily="66" charset="0"/>
              </a:rPr>
              <a:t>Numbots</a:t>
            </a:r>
            <a:endParaRPr lang="en-GB" sz="28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Spelling words</a:t>
            </a:r>
          </a:p>
          <a:p>
            <a:pPr marL="457200" indent="-457200">
              <a:buFont typeface="Arial" panose="020B0604020202020204" pitchFamily="34" charset="0"/>
              <a:buChar char="•"/>
            </a:pPr>
            <a:r>
              <a:rPr lang="en-GB" sz="2800" dirty="0">
                <a:latin typeface="Comic Sans MS" pitchFamily="66" charset="0"/>
              </a:rPr>
              <a:t>Phonics sheet</a:t>
            </a:r>
          </a:p>
          <a:p>
            <a:pPr marL="457200" indent="-457200">
              <a:buFont typeface="Arial" panose="020B0604020202020204" pitchFamily="34" charset="0"/>
              <a:buChar char="•"/>
            </a:pPr>
            <a:r>
              <a:rPr lang="en-GB" sz="2800" dirty="0">
                <a:latin typeface="Comic Sans MS" pitchFamily="66" charset="0"/>
              </a:rPr>
              <a:t>Poem  </a:t>
            </a: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5693866"/>
          </a:xfrm>
          <a:prstGeom prst="rect">
            <a:avLst/>
          </a:prstGeom>
          <a:noFill/>
        </p:spPr>
        <p:txBody>
          <a:bodyPr wrap="square" rtlCol="0">
            <a:spAutoFit/>
          </a:bodyPr>
          <a:lstStyle/>
          <a:p>
            <a:pPr algn="ctr"/>
            <a:r>
              <a:rPr lang="en-GB" sz="6000" dirty="0">
                <a:latin typeface="Comic Sans MS" pitchFamily="66" charset="0"/>
              </a:rPr>
              <a:t> P.E.</a:t>
            </a:r>
          </a:p>
          <a:p>
            <a:pPr algn="ctr"/>
            <a:r>
              <a:rPr lang="en-GB" sz="2800" dirty="0">
                <a:latin typeface="Comic Sans MS" pitchFamily="66" charset="0"/>
              </a:rPr>
              <a:t>Wednesday</a:t>
            </a:r>
          </a:p>
          <a:p>
            <a:pPr algn="ctr"/>
            <a:r>
              <a:rPr lang="en-US" sz="2000" b="1" u="sng" dirty="0">
                <a:latin typeface="Comic Sans MS" pitchFamily="66" charset="0"/>
              </a:rPr>
              <a:t>EVERY WEDNESDAY </a:t>
            </a:r>
            <a:r>
              <a:rPr lang="en-US" sz="2000" dirty="0">
                <a:latin typeface="Comic Sans MS" pitchFamily="66" charset="0"/>
              </a:rPr>
              <a:t>please send your children into school </a:t>
            </a:r>
            <a:r>
              <a:rPr lang="en-US" sz="2000" b="1" u="sng" dirty="0">
                <a:latin typeface="Comic Sans MS" pitchFamily="66" charset="0"/>
              </a:rPr>
              <a:t>IN </a:t>
            </a:r>
            <a:r>
              <a:rPr lang="en-US" sz="2000" dirty="0">
                <a:latin typeface="Comic Sans MS" pitchFamily="66" charset="0"/>
              </a:rPr>
              <a:t>their PE kits.</a:t>
            </a:r>
          </a:p>
          <a:p>
            <a:pPr algn="ctr"/>
            <a:r>
              <a:rPr lang="en-US" sz="2000" dirty="0">
                <a:latin typeface="Comic Sans MS" pitchFamily="66" charset="0"/>
              </a:rPr>
              <a:t>Children will be in their PE kits all day and will not be needing to get changed back into uniform.</a:t>
            </a:r>
          </a:p>
          <a:p>
            <a:pPr algn="ctr"/>
            <a:r>
              <a:rPr lang="en-US" sz="2000" dirty="0">
                <a:latin typeface="Comic Sans MS" pitchFamily="66" charset="0"/>
              </a:rPr>
              <a:t>Please make sure your children are wearing either PE shorts or joggers, a white t-shirt and a suitable pair of trainers.</a:t>
            </a:r>
          </a:p>
          <a:p>
            <a:pPr algn="ctr"/>
            <a:endParaRPr lang="en-US" sz="2800" dirty="0">
              <a:latin typeface="Comic Sans MS" pitchFamily="66" charset="0"/>
            </a:endParaRPr>
          </a:p>
          <a:p>
            <a:pPr algn="ctr"/>
            <a:r>
              <a:rPr lang="en-GB" sz="2000" u="sng" dirty="0">
                <a:latin typeface="Comic Sans MS" pitchFamily="66" charset="0"/>
              </a:rPr>
              <a:t>A tracksuit is essential for </a:t>
            </a:r>
          </a:p>
          <a:p>
            <a:pPr algn="ctr"/>
            <a:r>
              <a:rPr lang="en-GB" sz="2000" u="sng" dirty="0">
                <a:latin typeface="Comic Sans MS" pitchFamily="66" charset="0"/>
              </a:rPr>
              <a:t>PE in cooler weather </a:t>
            </a:r>
            <a:r>
              <a:rPr lang="en-GB" sz="2000" dirty="0">
                <a:latin typeface="Comic Sans MS" pitchFamily="66" charset="0"/>
              </a:rPr>
              <a:t>as your child will be outside.</a:t>
            </a: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2000" fill="hold"/>
                                        <p:tgtEl>
                                          <p:spTgt spid="1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1" end="1"/>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 calcmode="lin" valueType="num">
                                      <p:cBhvr>
                                        <p:cTn id="24"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 calcmode="lin" valueType="num">
                                      <p:cBhvr>
                                        <p:cTn id="30"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4" end="4"/>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6" end="6"/>
                                            </p:txEl>
                                          </p:spTgt>
                                        </p:tgtEl>
                                        <p:attrNameLst>
                                          <p:attrName>style.visibility</p:attrName>
                                        </p:attrNameLst>
                                      </p:cBhvr>
                                      <p:to>
                                        <p:strVal val="visible"/>
                                      </p:to>
                                    </p:set>
                                    <p:anim calcmode="lin" valueType="num">
                                      <p:cBhvr>
                                        <p:cTn id="36"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0" presetID="39" presetClass="entr" presetSubtype="0" accel="100000" fill="hold" nodeType="with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3"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4"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5" dur="20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5878532"/>
          </a:xfrm>
          <a:prstGeom prst="rect">
            <a:avLst/>
          </a:prstGeom>
          <a:noFill/>
        </p:spPr>
        <p:txBody>
          <a:bodyPr wrap="square" rtlCol="0">
            <a:spAutoFit/>
          </a:bodyPr>
          <a:lstStyle/>
          <a:p>
            <a:pPr algn="ctr"/>
            <a:r>
              <a:rPr lang="en-GB" sz="6000" dirty="0">
                <a:latin typeface="Comic Sans MS" pitchFamily="66" charset="0"/>
              </a:rPr>
              <a:t> P.E.</a:t>
            </a:r>
          </a:p>
          <a:p>
            <a:pPr algn="ctr"/>
            <a:r>
              <a:rPr lang="en-US" sz="3600" dirty="0">
                <a:latin typeface="Comic Sans MS" pitchFamily="66" charset="0"/>
              </a:rPr>
              <a:t>Thursday</a:t>
            </a:r>
            <a:endParaRPr lang="en-GB" sz="3600" dirty="0">
              <a:latin typeface="Comic Sans MS" pitchFamily="66" charset="0"/>
            </a:endParaRPr>
          </a:p>
          <a:p>
            <a:pPr algn="ctr"/>
            <a:r>
              <a:rPr lang="en-US" sz="2800" dirty="0">
                <a:latin typeface="Comic Sans MS" pitchFamily="66" charset="0"/>
              </a:rPr>
              <a:t>This will take place on a Thursday afternoon and will be taught in their school uniform.</a:t>
            </a:r>
          </a:p>
          <a:p>
            <a:pPr algn="ctr"/>
            <a:r>
              <a:rPr lang="en-US" sz="2800" dirty="0">
                <a:latin typeface="Comic Sans MS" pitchFamily="66" charset="0"/>
              </a:rPr>
              <a:t>This session will be used to teach the children how to use our new playground equipment and some games ideas for use during their lunch time. Later on in the year, this session will become a dance lesson.</a:t>
            </a:r>
            <a:endParaRPr lang="en-GB" sz="2800" dirty="0">
              <a:latin typeface="Comic Sans MS" pitchFamily="66" charset="0"/>
            </a:endParaRPr>
          </a:p>
        </p:txBody>
      </p:sp>
    </p:spTree>
    <p:extLst>
      <p:ext uri="{BB962C8B-B14F-4D97-AF65-F5344CB8AC3E}">
        <p14:creationId xmlns:p14="http://schemas.microsoft.com/office/powerpoint/2010/main" val="2330882280"/>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39752" y="260648"/>
            <a:ext cx="4536504" cy="5232202"/>
          </a:xfrm>
          <a:prstGeom prst="rect">
            <a:avLst/>
          </a:prstGeom>
          <a:noFill/>
        </p:spPr>
        <p:txBody>
          <a:bodyPr wrap="square" rtlCol="0">
            <a:spAutoFit/>
          </a:bodyPr>
          <a:lstStyle/>
          <a:p>
            <a:pPr algn="ctr"/>
            <a:r>
              <a:rPr lang="en-GB" sz="5400" dirty="0">
                <a:latin typeface="Comic Sans MS" pitchFamily="66" charset="0"/>
              </a:rPr>
              <a:t> Clothing</a:t>
            </a:r>
          </a:p>
          <a:p>
            <a:pPr algn="ctr"/>
            <a:r>
              <a:rPr lang="en-GB" sz="2400" dirty="0">
                <a:latin typeface="Comic Sans MS" pitchFamily="66" charset="0"/>
              </a:rPr>
              <a:t>Please make sure your child </a:t>
            </a:r>
          </a:p>
          <a:p>
            <a:pPr algn="ctr"/>
            <a:r>
              <a:rPr lang="en-GB" sz="2400" dirty="0">
                <a:latin typeface="Comic Sans MS" pitchFamily="66" charset="0"/>
              </a:rPr>
              <a:t>has a coat </a:t>
            </a:r>
            <a:r>
              <a:rPr lang="en-GB" sz="2400" u="sng" dirty="0">
                <a:latin typeface="Comic Sans MS" pitchFamily="66" charset="0"/>
              </a:rPr>
              <a:t>everyday</a:t>
            </a:r>
            <a:r>
              <a:rPr lang="en-GB" sz="2400" dirty="0">
                <a:latin typeface="Comic Sans MS" pitchFamily="66" charset="0"/>
              </a:rPr>
              <a:t> as we </a:t>
            </a:r>
          </a:p>
          <a:p>
            <a:pPr algn="ctr"/>
            <a:r>
              <a:rPr lang="en-GB" sz="2400" dirty="0">
                <a:latin typeface="Comic Sans MS" pitchFamily="66" charset="0"/>
              </a:rPr>
              <a:t>will be learning outside in all weathers</a:t>
            </a:r>
            <a:r>
              <a:rPr lang="en-GB" sz="2000" dirty="0">
                <a:latin typeface="Comic Sans MS" pitchFamily="66" charset="0"/>
              </a:rPr>
              <a:t>.</a:t>
            </a:r>
          </a:p>
          <a:p>
            <a:pPr algn="ctr"/>
            <a:endParaRPr lang="en-GB" sz="2000" dirty="0">
              <a:latin typeface="Comic Sans MS" pitchFamily="66" charset="0"/>
            </a:endParaRPr>
          </a:p>
          <a:p>
            <a:pPr algn="ctr"/>
            <a:endParaRPr lang="en-GB" sz="2000" dirty="0">
              <a:latin typeface="Comic Sans MS" pitchFamily="66" charset="0"/>
            </a:endParaRPr>
          </a:p>
          <a:p>
            <a:pPr algn="ctr"/>
            <a:r>
              <a:rPr lang="en-GB" sz="2400" dirty="0">
                <a:latin typeface="Comic Sans MS" pitchFamily="66" charset="0"/>
              </a:rPr>
              <a:t>Please make sure all clothing </a:t>
            </a:r>
          </a:p>
          <a:p>
            <a:pPr algn="ctr"/>
            <a:r>
              <a:rPr lang="en-GB" sz="2400" dirty="0">
                <a:latin typeface="Comic Sans MS" pitchFamily="66" charset="0"/>
              </a:rPr>
              <a:t>is clearly named. Please check regularly that it is still clearly visible and names haven’t fallen off in the wash. This helps us return lost items. </a:t>
            </a:r>
          </a:p>
        </p:txBody>
      </p:sp>
    </p:spTree>
    <p:extLst>
      <p:ext uri="{BB962C8B-B14F-4D97-AF65-F5344CB8AC3E}">
        <p14:creationId xmlns:p14="http://schemas.microsoft.com/office/powerpoint/2010/main" val="424829366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86329"/>
            <a:ext cx="9144000" cy="6871063"/>
          </a:xfrm>
          <a:prstGeom prst="rect">
            <a:avLst/>
          </a:prstGeom>
          <a:noFill/>
        </p:spPr>
      </p:pic>
      <p:sp>
        <p:nvSpPr>
          <p:cNvPr id="11" name="TextBox 10"/>
          <p:cNvSpPr txBox="1"/>
          <p:nvPr/>
        </p:nvSpPr>
        <p:spPr>
          <a:xfrm>
            <a:off x="2165432" y="836712"/>
            <a:ext cx="4813136" cy="8525411"/>
          </a:xfrm>
          <a:prstGeom prst="rect">
            <a:avLst/>
          </a:prstGeom>
          <a:noFill/>
        </p:spPr>
        <p:txBody>
          <a:bodyPr wrap="square" rtlCol="0">
            <a:spAutoFit/>
          </a:bodyPr>
          <a:lstStyle/>
          <a:p>
            <a:pPr algn="ctr"/>
            <a:r>
              <a:rPr lang="en-GB" sz="6000" dirty="0">
                <a:latin typeface="Comic Sans MS" pitchFamily="66" charset="0"/>
              </a:rPr>
              <a:t> Water</a:t>
            </a:r>
          </a:p>
          <a:p>
            <a:pPr algn="ctr"/>
            <a:endParaRPr lang="en-GB" sz="2800" dirty="0">
              <a:latin typeface="Comic Sans MS" pitchFamily="66" charset="0"/>
            </a:endParaRPr>
          </a:p>
          <a:p>
            <a:pPr algn="ctr"/>
            <a:r>
              <a:rPr lang="en-GB" sz="2800" dirty="0">
                <a:latin typeface="Comic Sans MS" pitchFamily="66" charset="0"/>
              </a:rPr>
              <a:t>We have cups and water in the classroom.</a:t>
            </a:r>
          </a:p>
          <a:p>
            <a:pPr algn="ctr"/>
            <a:endParaRPr lang="en-GB" sz="2800" dirty="0">
              <a:latin typeface="Comic Sans MS" pitchFamily="66" charset="0"/>
            </a:endParaRPr>
          </a:p>
          <a:p>
            <a:pPr algn="ctr"/>
            <a:r>
              <a:rPr lang="en-GB" sz="2800" dirty="0">
                <a:latin typeface="Comic Sans MS" pitchFamily="66" charset="0"/>
              </a:rPr>
              <a:t>Children may bring their own </a:t>
            </a:r>
            <a:r>
              <a:rPr lang="en-GB" sz="2800" u="sng" dirty="0">
                <a:latin typeface="Comic Sans MS" pitchFamily="66" charset="0"/>
              </a:rPr>
              <a:t>named</a:t>
            </a:r>
            <a:r>
              <a:rPr lang="en-GB" sz="2800" dirty="0">
                <a:latin typeface="Comic Sans MS" pitchFamily="66" charset="0"/>
              </a:rPr>
              <a:t> water bottle into school if they wish. Please ensure only water is sent to school.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4" end="4"/>
                                            </p:txEl>
                                          </p:spTgt>
                                        </p:tgtEl>
                                        <p:attrNameLst>
                                          <p:attrName>style.visibility</p:attrName>
                                        </p:attrNameLst>
                                      </p:cBhvr>
                                      <p:to>
                                        <p:strVal val="visible"/>
                                      </p:to>
                                    </p:set>
                                    <p:anim calcmode="lin" valueType="num">
                                      <p:cBhvr>
                                        <p:cTn id="18"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8" end="8"/>
                                            </p:txEl>
                                          </p:spTgt>
                                        </p:tgtEl>
                                        <p:attrNameLst>
                                          <p:attrName>style.visibility</p:attrName>
                                        </p:attrNameLst>
                                      </p:cBhvr>
                                      <p:to>
                                        <p:strVal val="visible"/>
                                      </p:to>
                                    </p:set>
                                    <p:anim calcmode="lin" valueType="num">
                                      <p:cBhvr>
                                        <p:cTn id="24"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27384"/>
            <a:ext cx="9144000" cy="6871063"/>
          </a:xfrm>
          <a:prstGeom prst="rect">
            <a:avLst/>
          </a:prstGeom>
          <a:noFill/>
        </p:spPr>
      </p:pic>
      <p:sp>
        <p:nvSpPr>
          <p:cNvPr id="11" name="TextBox 10"/>
          <p:cNvSpPr txBox="1"/>
          <p:nvPr/>
        </p:nvSpPr>
        <p:spPr>
          <a:xfrm>
            <a:off x="2195736" y="260648"/>
            <a:ext cx="4945752" cy="5816977"/>
          </a:xfrm>
          <a:prstGeom prst="rect">
            <a:avLst/>
          </a:prstGeom>
          <a:noFill/>
        </p:spPr>
        <p:txBody>
          <a:bodyPr wrap="square" rtlCol="0">
            <a:spAutoFit/>
          </a:bodyPr>
          <a:lstStyle/>
          <a:p>
            <a:pPr algn="ctr"/>
            <a:r>
              <a:rPr lang="en-GB" sz="5400" dirty="0">
                <a:latin typeface="Comic Sans MS" pitchFamily="66" charset="0"/>
              </a:rPr>
              <a:t> Book bags</a:t>
            </a:r>
          </a:p>
          <a:p>
            <a:pPr algn="ctr"/>
            <a:r>
              <a:rPr lang="en-GB" sz="2400" dirty="0">
                <a:latin typeface="Comic Sans MS" pitchFamily="66" charset="0"/>
              </a:rPr>
              <a:t>We have very limited space </a:t>
            </a:r>
          </a:p>
          <a:p>
            <a:pPr algn="ctr"/>
            <a:r>
              <a:rPr lang="en-GB" sz="2400" dirty="0">
                <a:latin typeface="Comic Sans MS" pitchFamily="66" charset="0"/>
              </a:rPr>
              <a:t>for storing book bags. One </a:t>
            </a:r>
          </a:p>
          <a:p>
            <a:pPr algn="ctr"/>
            <a:r>
              <a:rPr lang="en-GB" sz="2400" dirty="0">
                <a:latin typeface="Comic Sans MS" pitchFamily="66" charset="0"/>
              </a:rPr>
              <a:t>key ring per bag. Please </a:t>
            </a:r>
          </a:p>
          <a:p>
            <a:pPr algn="ctr"/>
            <a:r>
              <a:rPr lang="en-GB" sz="2400" dirty="0">
                <a:latin typeface="Comic Sans MS" pitchFamily="66" charset="0"/>
              </a:rPr>
              <a:t>avoid attaching large key </a:t>
            </a:r>
          </a:p>
          <a:p>
            <a:pPr algn="ctr"/>
            <a:r>
              <a:rPr lang="en-GB" sz="2400" dirty="0">
                <a:latin typeface="Comic Sans MS" pitchFamily="66" charset="0"/>
              </a:rPr>
              <a:t>rings to the book bags as it makes it difficult for the </a:t>
            </a:r>
          </a:p>
          <a:p>
            <a:pPr algn="ctr"/>
            <a:r>
              <a:rPr lang="en-GB" sz="2400" dirty="0">
                <a:latin typeface="Comic Sans MS" pitchFamily="66" charset="0"/>
              </a:rPr>
              <a:t>book bags to fit in the </a:t>
            </a:r>
          </a:p>
          <a:p>
            <a:pPr algn="ctr"/>
            <a:r>
              <a:rPr lang="en-GB" sz="2400" dirty="0">
                <a:latin typeface="Comic Sans MS" pitchFamily="66" charset="0"/>
              </a:rPr>
              <a:t>drawers. </a:t>
            </a:r>
          </a:p>
          <a:p>
            <a:pPr algn="ctr"/>
            <a:r>
              <a:rPr lang="en-GB" sz="5400" dirty="0">
                <a:latin typeface="Comic Sans MS" pitchFamily="66" charset="0"/>
              </a:rPr>
              <a:t>Toys</a:t>
            </a:r>
          </a:p>
          <a:p>
            <a:pPr algn="ctr"/>
            <a:r>
              <a:rPr lang="en-GB" sz="2400" dirty="0">
                <a:latin typeface="Comic Sans MS" pitchFamily="66" charset="0"/>
              </a:rPr>
              <a:t>Please keep toys at home so </a:t>
            </a:r>
          </a:p>
          <a:p>
            <a:pPr algn="ctr"/>
            <a:r>
              <a:rPr lang="en-GB" sz="2400" dirty="0">
                <a:latin typeface="Comic Sans MS" pitchFamily="66" charset="0"/>
              </a:rPr>
              <a:t>they don’t get lost or </a:t>
            </a:r>
          </a:p>
          <a:p>
            <a:pPr algn="ctr"/>
            <a:r>
              <a:rPr lang="en-GB" sz="2400" dirty="0">
                <a:latin typeface="Comic Sans MS" pitchFamily="66" charset="0"/>
              </a:rPr>
              <a:t>damaged.</a:t>
            </a:r>
          </a:p>
        </p:txBody>
      </p:sp>
    </p:spTree>
    <p:extLst>
      <p:ext uri="{BB962C8B-B14F-4D97-AF65-F5344CB8AC3E}">
        <p14:creationId xmlns:p14="http://schemas.microsoft.com/office/powerpoint/2010/main" val="695375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 calcmode="lin" valueType="num">
                                      <p:cBhvr>
                                        <p:cTn id="56"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8" end="8"/>
                                            </p:txEl>
                                          </p:spTgt>
                                        </p:tgtEl>
                                        <p:attrNameLst>
                                          <p:attrName>style.visibility</p:attrName>
                                        </p:attrNameLst>
                                      </p:cBhvr>
                                      <p:to>
                                        <p:strVal val="visible"/>
                                      </p:to>
                                    </p:set>
                                    <p:anim calcmode="lin" valueType="num">
                                      <p:cBhvr>
                                        <p:cTn id="63"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9" end="9"/>
                                            </p:txEl>
                                          </p:spTgt>
                                        </p:tgtEl>
                                        <p:attrNameLst>
                                          <p:attrName>style.visibility</p:attrName>
                                        </p:attrNameLst>
                                      </p:cBhvr>
                                      <p:to>
                                        <p:strVal val="visible"/>
                                      </p:to>
                                    </p:set>
                                    <p:anim calcmode="lin" valueType="num">
                                      <p:cBhvr>
                                        <p:cTn id="70"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11">
                                            <p:txEl>
                                              <p:pRg st="10" end="10"/>
                                            </p:txEl>
                                          </p:spTgt>
                                        </p:tgtEl>
                                        <p:attrNameLst>
                                          <p:attrName>style.visibility</p:attrName>
                                        </p:attrNameLst>
                                      </p:cBhvr>
                                      <p:to>
                                        <p:strVal val="visible"/>
                                      </p:to>
                                    </p:set>
                                    <p:anim calcmode="lin" valueType="num">
                                      <p:cBhvr>
                                        <p:cTn id="77"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78"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11">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11">
                                            <p:txEl>
                                              <p:pRg st="11" end="11"/>
                                            </p:txEl>
                                          </p:spTgt>
                                        </p:tgtEl>
                                        <p:attrNameLst>
                                          <p:attrName>style.visibility</p:attrName>
                                        </p:attrNameLst>
                                      </p:cBhvr>
                                      <p:to>
                                        <p:strVal val="visible"/>
                                      </p:to>
                                    </p:set>
                                    <p:anim calcmode="lin" valueType="num">
                                      <p:cBhvr>
                                        <p:cTn id="84"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85"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2002512" y="5783"/>
            <a:ext cx="5305792" cy="7471276"/>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Medical</a:t>
            </a:r>
            <a:endParaRPr lang="en-GB" sz="3600" dirty="0">
              <a:latin typeface="Comic Sans MS" pitchFamily="66" charset="0"/>
            </a:endParaRPr>
          </a:p>
          <a:p>
            <a:pPr algn="ctr"/>
            <a:endParaRPr lang="en-GB" sz="1050" dirty="0">
              <a:latin typeface="Comic Sans MS" pitchFamily="66" charset="0"/>
            </a:endParaRPr>
          </a:p>
          <a:p>
            <a:pPr algn="ctr"/>
            <a:r>
              <a:rPr lang="en-GB" sz="3300" dirty="0">
                <a:latin typeface="Comic Sans MS" pitchFamily="66" charset="0"/>
              </a:rPr>
              <a:t>Please inform the </a:t>
            </a:r>
          </a:p>
          <a:p>
            <a:pPr algn="ctr"/>
            <a:r>
              <a:rPr lang="en-GB" sz="3300" dirty="0">
                <a:latin typeface="Comic Sans MS" pitchFamily="66" charset="0"/>
              </a:rPr>
              <a:t>school if there are </a:t>
            </a:r>
          </a:p>
          <a:p>
            <a:pPr algn="ctr"/>
            <a:r>
              <a:rPr lang="en-GB" sz="3300" dirty="0">
                <a:latin typeface="Comic Sans MS" pitchFamily="66" charset="0"/>
              </a:rPr>
              <a:t>any medical changes </a:t>
            </a:r>
          </a:p>
          <a:p>
            <a:pPr algn="ctr"/>
            <a:r>
              <a:rPr lang="en-GB" sz="3300" dirty="0">
                <a:latin typeface="Comic Sans MS" pitchFamily="66" charset="0"/>
              </a:rPr>
              <a:t>we might </a:t>
            </a:r>
          </a:p>
          <a:p>
            <a:pPr algn="ctr"/>
            <a:r>
              <a:rPr lang="en-GB" sz="3300" dirty="0">
                <a:latin typeface="Comic Sans MS" pitchFamily="66" charset="0"/>
              </a:rPr>
              <a:t>need to know about. </a:t>
            </a:r>
          </a:p>
          <a:p>
            <a:pPr algn="ctr"/>
            <a:r>
              <a:rPr lang="en-GB" sz="3300" dirty="0">
                <a:latin typeface="Comic Sans MS" pitchFamily="66" charset="0"/>
              </a:rPr>
              <a:t>Also please ensure </a:t>
            </a:r>
          </a:p>
          <a:p>
            <a:pPr algn="ctr"/>
            <a:r>
              <a:rPr lang="en-GB" sz="3300" dirty="0">
                <a:latin typeface="Comic Sans MS" pitchFamily="66" charset="0"/>
              </a:rPr>
              <a:t>we have spare, </a:t>
            </a:r>
          </a:p>
          <a:p>
            <a:pPr algn="ctr"/>
            <a:r>
              <a:rPr lang="en-GB" sz="3300" dirty="0">
                <a:latin typeface="Comic Sans MS" pitchFamily="66" charset="0"/>
              </a:rPr>
              <a:t>in-date </a:t>
            </a:r>
            <a:r>
              <a:rPr lang="en-GB" sz="3300" dirty="0" err="1">
                <a:latin typeface="Comic Sans MS" pitchFamily="66" charset="0"/>
              </a:rPr>
              <a:t>Epipens</a:t>
            </a:r>
            <a:r>
              <a:rPr lang="en-GB" sz="3300" dirty="0">
                <a:latin typeface="Comic Sans MS" pitchFamily="66" charset="0"/>
              </a:rPr>
              <a:t>/</a:t>
            </a:r>
          </a:p>
          <a:p>
            <a:pPr algn="ctr"/>
            <a:r>
              <a:rPr lang="en-GB" sz="3300" dirty="0">
                <a:latin typeface="Comic Sans MS" pitchFamily="66" charset="0"/>
              </a:rPr>
              <a:t>inhalers at school.</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27544601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 calcmode="lin" valueType="num">
                                      <p:cBhvr>
                                        <p:cTn id="7"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1" end="11"/>
                                            </p:txEl>
                                          </p:spTgt>
                                        </p:tgtEl>
                                        <p:attrNameLst>
                                          <p:attrName>style.visibility</p:attrName>
                                        </p:attrNameLst>
                                      </p:cBhvr>
                                      <p:to>
                                        <p:strVal val="visible"/>
                                      </p:to>
                                    </p:set>
                                    <p:anim calcmode="lin" valueType="num">
                                      <p:cBhvr>
                                        <p:cTn id="70"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332656"/>
            <a:ext cx="5715040" cy="6401753"/>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End of the Day</a:t>
            </a:r>
            <a:endParaRPr lang="en-GB" sz="3600" dirty="0">
              <a:latin typeface="Comic Sans MS" pitchFamily="66" charset="0"/>
            </a:endParaRPr>
          </a:p>
          <a:p>
            <a:pPr algn="ctr"/>
            <a:endParaRPr lang="en-GB" sz="1400" dirty="0">
              <a:latin typeface="Comic Sans MS" pitchFamily="66" charset="0"/>
            </a:endParaRPr>
          </a:p>
          <a:p>
            <a:pPr algn="ctr"/>
            <a:r>
              <a:rPr lang="en-GB" sz="2800" dirty="0">
                <a:latin typeface="Comic Sans MS" pitchFamily="66" charset="0"/>
              </a:rPr>
              <a:t>Children will continue </a:t>
            </a:r>
          </a:p>
          <a:p>
            <a:pPr algn="ctr"/>
            <a:r>
              <a:rPr lang="en-GB" sz="2800" dirty="0">
                <a:latin typeface="Comic Sans MS" pitchFamily="66" charset="0"/>
              </a:rPr>
              <a:t>to be collected from </a:t>
            </a:r>
          </a:p>
          <a:p>
            <a:pPr algn="ctr"/>
            <a:r>
              <a:rPr lang="en-GB" sz="2800" dirty="0">
                <a:latin typeface="Comic Sans MS" pitchFamily="66" charset="0"/>
              </a:rPr>
              <a:t>the classroom. </a:t>
            </a:r>
          </a:p>
          <a:p>
            <a:pPr algn="ctr"/>
            <a:endParaRPr lang="en-GB" sz="2800" dirty="0">
              <a:latin typeface="Comic Sans MS" pitchFamily="66" charset="0"/>
            </a:endParaRPr>
          </a:p>
          <a:p>
            <a:pPr algn="ctr"/>
            <a:r>
              <a:rPr lang="en-GB" sz="2800" dirty="0">
                <a:latin typeface="Comic Sans MS" pitchFamily="66" charset="0"/>
              </a:rPr>
              <a:t>If you are running late, </a:t>
            </a:r>
          </a:p>
          <a:p>
            <a:pPr algn="ctr"/>
            <a:r>
              <a:rPr lang="en-GB" sz="2800" dirty="0">
                <a:latin typeface="Comic Sans MS" pitchFamily="66" charset="0"/>
              </a:rPr>
              <a:t>do let the office know </a:t>
            </a:r>
          </a:p>
          <a:p>
            <a:pPr algn="ctr"/>
            <a:r>
              <a:rPr lang="en-GB" sz="2800" dirty="0">
                <a:latin typeface="Comic Sans MS" pitchFamily="66" charset="0"/>
              </a:rPr>
              <a:t>if you have asked someone </a:t>
            </a:r>
          </a:p>
          <a:p>
            <a:pPr algn="ctr"/>
            <a:r>
              <a:rPr lang="en-GB" sz="2800" dirty="0">
                <a:latin typeface="Comic Sans MS" pitchFamily="66" charset="0"/>
              </a:rPr>
              <a:t>else to collect </a:t>
            </a:r>
          </a:p>
          <a:p>
            <a:pPr algn="ctr"/>
            <a:r>
              <a:rPr lang="en-GB" sz="2800" dirty="0">
                <a:latin typeface="Comic Sans MS" pitchFamily="66" charset="0"/>
              </a:rPr>
              <a:t>your child.</a:t>
            </a: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1886896295"/>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p:cTn id="7"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anim calcmode="lin" valueType="num">
                                      <p:cBhvr>
                                        <p:cTn id="35"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8" end="8"/>
                                            </p:txEl>
                                          </p:spTgt>
                                        </p:tgtEl>
                                        <p:attrNameLst>
                                          <p:attrName>style.visibility</p:attrName>
                                        </p:attrNameLst>
                                      </p:cBhvr>
                                      <p:to>
                                        <p:strVal val="visible"/>
                                      </p:to>
                                    </p:set>
                                    <p:anim calcmode="lin" valueType="num">
                                      <p:cBhvr>
                                        <p:cTn id="42"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9" end="9"/>
                                            </p:txEl>
                                          </p:spTgt>
                                        </p:tgtEl>
                                        <p:attrNameLst>
                                          <p:attrName>style.visibility</p:attrName>
                                        </p:attrNameLst>
                                      </p:cBhvr>
                                      <p:to>
                                        <p:strVal val="visible"/>
                                      </p:to>
                                    </p:set>
                                    <p:anim calcmode="lin" valueType="num">
                                      <p:cBhvr>
                                        <p:cTn id="49"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9" end="9"/>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10" end="10"/>
                                            </p:txEl>
                                          </p:spTgt>
                                        </p:tgtEl>
                                        <p:attrNameLst>
                                          <p:attrName>style.visibility</p:attrName>
                                        </p:attrNameLst>
                                      </p:cBhvr>
                                      <p:to>
                                        <p:strVal val="visible"/>
                                      </p:to>
                                    </p:set>
                                    <p:anim calcmode="lin" valueType="num">
                                      <p:cBhvr>
                                        <p:cTn id="56"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10" end="1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1" end="11"/>
                                            </p:txEl>
                                          </p:spTgt>
                                        </p:tgtEl>
                                        <p:attrNameLst>
                                          <p:attrName>style.visibility</p:attrName>
                                        </p:attrNameLst>
                                      </p:cBhvr>
                                      <p:to>
                                        <p:strVal val="visible"/>
                                      </p:to>
                                    </p:set>
                                    <p:anim calcmode="lin" valueType="num">
                                      <p:cBhvr>
                                        <p:cTn id="63"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332656"/>
            <a:ext cx="5715040" cy="5509200"/>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Contact Details</a:t>
            </a:r>
            <a:endParaRPr lang="en-GB" sz="3600" dirty="0">
              <a:latin typeface="Comic Sans MS" pitchFamily="66" charset="0"/>
            </a:endParaRPr>
          </a:p>
          <a:p>
            <a:pPr algn="ctr"/>
            <a:endParaRPr lang="en-GB" sz="3600" dirty="0">
              <a:latin typeface="Comic Sans MS" pitchFamily="66" charset="0"/>
            </a:endParaRPr>
          </a:p>
          <a:p>
            <a:pPr algn="ctr"/>
            <a:r>
              <a:rPr lang="en-GB" sz="3600" dirty="0">
                <a:latin typeface="Comic Sans MS" pitchFamily="66" charset="0"/>
              </a:rPr>
              <a:t>Please inform the </a:t>
            </a:r>
          </a:p>
          <a:p>
            <a:pPr algn="ctr"/>
            <a:r>
              <a:rPr lang="en-GB" sz="3600" dirty="0">
                <a:latin typeface="Comic Sans MS" pitchFamily="66" charset="0"/>
              </a:rPr>
              <a:t>school if your </a:t>
            </a:r>
          </a:p>
          <a:p>
            <a:pPr algn="ctr"/>
            <a:r>
              <a:rPr lang="en-GB" sz="3600" dirty="0">
                <a:latin typeface="Comic Sans MS" pitchFamily="66" charset="0"/>
              </a:rPr>
              <a:t>contact details </a:t>
            </a:r>
          </a:p>
          <a:p>
            <a:pPr algn="ctr"/>
            <a:r>
              <a:rPr lang="en-GB" sz="3600" dirty="0">
                <a:latin typeface="Comic Sans MS" pitchFamily="66" charset="0"/>
              </a:rPr>
              <a:t>change.</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p:cTn id="7"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9818072"/>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Please look out for </a:t>
            </a:r>
          </a:p>
          <a:p>
            <a:pPr algn="ctr"/>
            <a:r>
              <a:rPr lang="en-GB" sz="2800" dirty="0">
                <a:latin typeface="Comic Sans MS" pitchFamily="66" charset="0"/>
              </a:rPr>
              <a:t>our school newsletter via </a:t>
            </a:r>
            <a:r>
              <a:rPr lang="en-GB" sz="2800" dirty="0" err="1">
                <a:latin typeface="Comic Sans MS" pitchFamily="66" charset="0"/>
              </a:rPr>
              <a:t>Parentmail</a:t>
            </a:r>
            <a:r>
              <a:rPr lang="en-GB" sz="2800" dirty="0">
                <a:latin typeface="Comic Sans MS" pitchFamily="66" charset="0"/>
              </a:rPr>
              <a:t> and our weekly parent communication sheet online. </a:t>
            </a:r>
          </a:p>
          <a:p>
            <a:pPr algn="ctr"/>
            <a:endParaRPr lang="en-GB" sz="1200" dirty="0">
              <a:latin typeface="Comic Sans MS" pitchFamily="66" charset="0"/>
            </a:endParaRPr>
          </a:p>
          <a:p>
            <a:pPr algn="ctr"/>
            <a:r>
              <a:rPr lang="en-GB" sz="2800" dirty="0">
                <a:latin typeface="Comic Sans MS" pitchFamily="66" charset="0"/>
              </a:rPr>
              <a:t>Do check your child’s </a:t>
            </a:r>
          </a:p>
          <a:p>
            <a:pPr algn="ctr"/>
            <a:r>
              <a:rPr lang="en-GB" sz="2800" dirty="0">
                <a:latin typeface="Comic Sans MS" pitchFamily="66" charset="0"/>
              </a:rPr>
              <a:t>book bag and the school website for additional letters and information. Please respond promptly when necessary.</a:t>
            </a: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67159083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 calcmode="lin" valueType="num">
                                      <p:cBhvr>
                                        <p:cTn id="18"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5" end="5"/>
                                            </p:txEl>
                                          </p:spTgt>
                                        </p:tgtEl>
                                        <p:attrNameLst>
                                          <p:attrName>style.visibility</p:attrName>
                                        </p:attrNameLst>
                                      </p:cBhvr>
                                      <p:to>
                                        <p:strVal val="visible"/>
                                      </p:to>
                                    </p:set>
                                    <p:anim calcmode="lin" valueType="num">
                                      <p:cBhvr>
                                        <p:cTn id="24"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5" end="5"/>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6" end="6"/>
                                            </p:txEl>
                                          </p:spTgt>
                                        </p:tgtEl>
                                        <p:attrNameLst>
                                          <p:attrName>style.visibility</p:attrName>
                                        </p:attrNameLst>
                                      </p:cBhvr>
                                      <p:to>
                                        <p:strVal val="visible"/>
                                      </p:to>
                                    </p:set>
                                    <p:anim calcmode="lin" valueType="num">
                                      <p:cBhvr>
                                        <p:cTn id="30"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6" end="6"/>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9" end="9"/>
                                            </p:txEl>
                                          </p:spTgt>
                                        </p:tgtEl>
                                        <p:attrNameLst>
                                          <p:attrName>style.visibility</p:attrName>
                                        </p:attrNameLst>
                                      </p:cBhvr>
                                      <p:to>
                                        <p:strVal val="visible"/>
                                      </p:to>
                                    </p:set>
                                    <p:anim calcmode="lin" valueType="num">
                                      <p:cBhvr>
                                        <p:cTn id="36" dur="2000" fill="hold"/>
                                        <p:tgtEl>
                                          <p:spTgt spid="11">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7232749"/>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‘I wish my teachers knew’ box. Anything at all your child would like us to know.</a:t>
            </a:r>
          </a:p>
          <a:p>
            <a:pPr algn="ctr"/>
            <a:endParaRPr lang="en-GB" sz="2800" dirty="0">
              <a:latin typeface="Comic Sans MS" pitchFamily="66" charset="0"/>
            </a:endParaRPr>
          </a:p>
          <a:p>
            <a:pPr algn="ctr"/>
            <a:r>
              <a:rPr lang="en-GB" sz="2800" dirty="0">
                <a:latin typeface="Comic Sans MS" pitchFamily="66" charset="0"/>
              </a:rPr>
              <a:t> No matter how big or small. </a:t>
            </a: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1763849785"/>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4" end="4"/>
                                            </p:txEl>
                                          </p:spTgt>
                                        </p:tgtEl>
                                        <p:attrNameLst>
                                          <p:attrName>style.visibility</p:attrName>
                                        </p:attrNameLst>
                                      </p:cBhvr>
                                      <p:to>
                                        <p:strVal val="visible"/>
                                      </p:to>
                                    </p:set>
                                    <p:anim calcmode="lin" valueType="num">
                                      <p:cBhvr>
                                        <p:cTn id="18"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7" end="7"/>
                                            </p:txEl>
                                          </p:spTgt>
                                        </p:tgtEl>
                                        <p:attrNameLst>
                                          <p:attrName>style.visibility</p:attrName>
                                        </p:attrNameLst>
                                      </p:cBhvr>
                                      <p:to>
                                        <p:strVal val="visible"/>
                                      </p:to>
                                    </p:set>
                                    <p:anim calcmode="lin" valueType="num">
                                      <p:cBhvr>
                                        <p:cTn id="24"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7663636"/>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We also have a JHSW Instagram and Facebook page. Please do follow us!</a:t>
            </a:r>
          </a:p>
          <a:p>
            <a:pPr algn="ctr"/>
            <a:endParaRPr lang="en-GB" sz="2800" dirty="0">
              <a:latin typeface="Comic Sans MS" pitchFamily="66" charset="0"/>
            </a:endParaRPr>
          </a:p>
          <a:p>
            <a:pPr algn="ctr"/>
            <a:r>
              <a:rPr lang="en-GB" sz="2800" dirty="0">
                <a:latin typeface="Comic Sans MS" pitchFamily="66" charset="0"/>
              </a:rPr>
              <a:t>QR code is on the </a:t>
            </a:r>
            <a:r>
              <a:rPr lang="en-GB" sz="2800">
                <a:latin typeface="Comic Sans MS" pitchFamily="66" charset="0"/>
              </a:rPr>
              <a:t>window of our </a:t>
            </a:r>
            <a:r>
              <a:rPr lang="en-GB" sz="2800" dirty="0">
                <a:latin typeface="Comic Sans MS" pitchFamily="66" charset="0"/>
              </a:rPr>
              <a:t>classroom.</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pic>
        <p:nvPicPr>
          <p:cNvPr id="1026" name="Picture 2" descr="File:Facebook f logo (2021).svg - Wikipedia">
            <a:extLst>
              <a:ext uri="{FF2B5EF4-FFF2-40B4-BE49-F238E27FC236}">
                <a16:creationId xmlns:a16="http://schemas.microsoft.com/office/drawing/2014/main" id="{2AF1F2FF-2B34-49CC-8A1A-C9FDBC6B4B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8395" y="1169867"/>
            <a:ext cx="410796" cy="4107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stagram - Wikipedia">
            <a:extLst>
              <a:ext uri="{FF2B5EF4-FFF2-40B4-BE49-F238E27FC236}">
                <a16:creationId xmlns:a16="http://schemas.microsoft.com/office/drawing/2014/main" id="{91B9E13B-2F8C-4FEF-BDC2-FAA526D5C4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0551" y="1219200"/>
            <a:ext cx="494953" cy="49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71999"/>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4" end="4"/>
                                            </p:txEl>
                                          </p:spTgt>
                                        </p:tgtEl>
                                        <p:attrNameLst>
                                          <p:attrName>style.visibility</p:attrName>
                                        </p:attrNameLst>
                                      </p:cBhvr>
                                      <p:to>
                                        <p:strVal val="visible"/>
                                      </p:to>
                                    </p:set>
                                    <p:anim calcmode="lin" valueType="num">
                                      <p:cBhvr>
                                        <p:cTn id="18"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8" end="8"/>
                                            </p:txEl>
                                          </p:spTgt>
                                        </p:tgtEl>
                                        <p:attrNameLst>
                                          <p:attrName>style.visibility</p:attrName>
                                        </p:attrNameLst>
                                      </p:cBhvr>
                                      <p:to>
                                        <p:strVal val="visible"/>
                                      </p:to>
                                    </p:set>
                                    <p:anim calcmode="lin" valueType="num">
                                      <p:cBhvr>
                                        <p:cTn id="24"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1052736"/>
            <a:ext cx="5715040" cy="4031873"/>
          </a:xfrm>
          <a:prstGeom prst="rect">
            <a:avLst/>
          </a:prstGeom>
          <a:noFill/>
        </p:spPr>
        <p:txBody>
          <a:bodyPr wrap="square" rtlCol="0">
            <a:spAutoFit/>
          </a:bodyPr>
          <a:lstStyle/>
          <a:p>
            <a:pPr algn="ctr"/>
            <a:r>
              <a:rPr lang="en-GB" sz="6000" dirty="0">
                <a:latin typeface="Comic Sans MS" pitchFamily="66" charset="0"/>
              </a:rPr>
              <a:t> Holidays</a:t>
            </a:r>
          </a:p>
          <a:p>
            <a:pPr algn="ctr"/>
            <a:endParaRPr lang="en-GB" sz="2800" dirty="0">
              <a:latin typeface="Comic Sans MS" pitchFamily="66" charset="0"/>
            </a:endParaRPr>
          </a:p>
          <a:p>
            <a:pPr algn="ctr"/>
            <a:r>
              <a:rPr lang="en-GB" sz="2800" dirty="0">
                <a:latin typeface="Comic Sans MS" pitchFamily="66" charset="0"/>
              </a:rPr>
              <a:t>Unless there are </a:t>
            </a:r>
          </a:p>
          <a:p>
            <a:pPr algn="ctr"/>
            <a:r>
              <a:rPr lang="en-GB" sz="2800" dirty="0">
                <a:latin typeface="Comic Sans MS" pitchFamily="66" charset="0"/>
              </a:rPr>
              <a:t>exceptional circumstances </a:t>
            </a:r>
          </a:p>
          <a:p>
            <a:pPr algn="ctr"/>
            <a:r>
              <a:rPr lang="en-GB" sz="2800" dirty="0">
                <a:latin typeface="Comic Sans MS" pitchFamily="66" charset="0"/>
              </a:rPr>
              <a:t>please do not take your </a:t>
            </a:r>
          </a:p>
          <a:p>
            <a:pPr algn="ctr"/>
            <a:r>
              <a:rPr lang="en-GB" sz="2800" dirty="0">
                <a:latin typeface="Comic Sans MS" pitchFamily="66" charset="0"/>
              </a:rPr>
              <a:t>child out of school during</a:t>
            </a:r>
          </a:p>
          <a:p>
            <a:pPr algn="ctr"/>
            <a:r>
              <a:rPr lang="en-GB" sz="2800" dirty="0">
                <a:latin typeface="Comic Sans MS" pitchFamily="66" charset="0"/>
              </a:rPr>
              <a:t> term time. </a:t>
            </a: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 calcmode="lin" valueType="num">
                                      <p:cBhvr>
                                        <p:cTn id="18"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 calcmode="lin" valueType="num">
                                      <p:cBhvr>
                                        <p:cTn id="24"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5" end="5"/>
                                            </p:txEl>
                                          </p:spTgt>
                                        </p:tgtEl>
                                        <p:attrNameLst>
                                          <p:attrName>style.visibility</p:attrName>
                                        </p:attrNameLst>
                                      </p:cBhvr>
                                      <p:to>
                                        <p:strVal val="visible"/>
                                      </p:to>
                                    </p:set>
                                    <p:anim calcmode="lin" valueType="num">
                                      <p:cBhvr>
                                        <p:cTn id="30"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6" end="6"/>
                                            </p:txEl>
                                          </p:spTgt>
                                        </p:tgtEl>
                                        <p:attrNameLst>
                                          <p:attrName>style.visibility</p:attrName>
                                        </p:attrNameLst>
                                      </p:cBhvr>
                                      <p:to>
                                        <p:strVal val="visible"/>
                                      </p:to>
                                    </p:set>
                                    <p:anim calcmode="lin" valueType="num">
                                      <p:cBhvr>
                                        <p:cTn id="36"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32859"/>
            <a:ext cx="5715040" cy="5755422"/>
          </a:xfrm>
          <a:prstGeom prst="rect">
            <a:avLst/>
          </a:prstGeom>
          <a:noFill/>
        </p:spPr>
        <p:txBody>
          <a:bodyPr wrap="square" rtlCol="0">
            <a:spAutoFit/>
          </a:bodyPr>
          <a:lstStyle/>
          <a:p>
            <a:pPr algn="ctr"/>
            <a:endParaRPr lang="en-GB" sz="2800" dirty="0">
              <a:latin typeface="Comic Sans MS" pitchFamily="66" charset="0"/>
            </a:endParaRPr>
          </a:p>
          <a:p>
            <a:pPr algn="ctr"/>
            <a:endParaRPr lang="en-GB" sz="2800" dirty="0">
              <a:latin typeface="Comic Sans MS" pitchFamily="66" charset="0"/>
            </a:endParaRPr>
          </a:p>
          <a:p>
            <a:pPr algn="ctr"/>
            <a:r>
              <a:rPr lang="en-GB" sz="6000" dirty="0">
                <a:latin typeface="Comic Sans MS" pitchFamily="66" charset="0"/>
              </a:rPr>
              <a:t>Concerns</a:t>
            </a:r>
          </a:p>
          <a:p>
            <a:pPr algn="ctr"/>
            <a:endParaRPr lang="en-GB" sz="2800" dirty="0">
              <a:latin typeface="Comic Sans MS" pitchFamily="66" charset="0"/>
            </a:endParaRPr>
          </a:p>
          <a:p>
            <a:pPr algn="ctr"/>
            <a:r>
              <a:rPr lang="en-GB" sz="2800" dirty="0">
                <a:latin typeface="Comic Sans MS" pitchFamily="66" charset="0"/>
              </a:rPr>
              <a:t>If you have a concern it </a:t>
            </a:r>
          </a:p>
          <a:p>
            <a:pPr algn="ctr"/>
            <a:r>
              <a:rPr lang="en-GB" sz="2800" dirty="0">
                <a:latin typeface="Comic Sans MS" pitchFamily="66" charset="0"/>
              </a:rPr>
              <a:t>is always best to discuss </a:t>
            </a:r>
          </a:p>
          <a:p>
            <a:pPr algn="ctr"/>
            <a:r>
              <a:rPr lang="en-GB" sz="2800" dirty="0">
                <a:latin typeface="Comic Sans MS" pitchFamily="66" charset="0"/>
              </a:rPr>
              <a:t>this as soon as possible so </a:t>
            </a:r>
          </a:p>
          <a:p>
            <a:pPr algn="ctr"/>
            <a:r>
              <a:rPr lang="en-GB" sz="2800" dirty="0">
                <a:latin typeface="Comic Sans MS" pitchFamily="66" charset="0"/>
              </a:rPr>
              <a:t>that we can deal with things promptly.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007761983"/>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anim calcmode="lin" valueType="num">
                                      <p:cBhvr>
                                        <p:cTn id="7"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11">
                                            <p:txEl>
                                              <p:pRg st="4" end="4"/>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p:cTn id="13"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 calcmode="lin" valueType="num">
                                      <p:cBhvr>
                                        <p:cTn id="19"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5" end="5"/>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p:cTn id="25"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6" end="6"/>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p:cTn id="31"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2237440" y="377547"/>
            <a:ext cx="4669120" cy="7879080"/>
          </a:xfrm>
          <a:prstGeom prst="rect">
            <a:avLst/>
          </a:prstGeom>
          <a:noFill/>
        </p:spPr>
        <p:txBody>
          <a:bodyPr wrap="square" rtlCol="0">
            <a:spAutoFit/>
          </a:bodyPr>
          <a:lstStyle/>
          <a:p>
            <a:pPr algn="ctr"/>
            <a:r>
              <a:rPr lang="en-GB" sz="6000" dirty="0">
                <a:latin typeface="Comic Sans MS" pitchFamily="66" charset="0"/>
              </a:rPr>
              <a:t> </a:t>
            </a:r>
            <a:r>
              <a:rPr lang="en-GB" sz="4800" dirty="0">
                <a:latin typeface="Comic Sans MS" pitchFamily="66" charset="0"/>
              </a:rPr>
              <a:t>Finally</a:t>
            </a:r>
          </a:p>
          <a:p>
            <a:pPr algn="ctr"/>
            <a:r>
              <a:rPr lang="en-GB" sz="2800" dirty="0">
                <a:latin typeface="Comic Sans MS" pitchFamily="66" charset="0"/>
              </a:rPr>
              <a:t>Please do not hesitate </a:t>
            </a:r>
          </a:p>
          <a:p>
            <a:pPr algn="ctr"/>
            <a:r>
              <a:rPr lang="en-GB" sz="2800" dirty="0">
                <a:latin typeface="Comic Sans MS" pitchFamily="66" charset="0"/>
              </a:rPr>
              <a:t>to speak to any of us if you have any queries. </a:t>
            </a:r>
          </a:p>
          <a:p>
            <a:pPr algn="ctr"/>
            <a:endParaRPr lang="en-GB" sz="2800" dirty="0">
              <a:latin typeface="Comic Sans MS" pitchFamily="66" charset="0"/>
            </a:endParaRPr>
          </a:p>
          <a:p>
            <a:pPr algn="ctr"/>
            <a:r>
              <a:rPr lang="en-GB" sz="2800" dirty="0">
                <a:latin typeface="Comic Sans MS" pitchFamily="66" charset="0"/>
              </a:rPr>
              <a:t>You can leave a phone message with the office or email the school office.</a:t>
            </a:r>
          </a:p>
          <a:p>
            <a:pPr algn="ctr"/>
            <a:endParaRPr lang="en-GB" sz="2800" dirty="0">
              <a:latin typeface="Comic Sans MS" pitchFamily="66" charset="0"/>
            </a:endParaRPr>
          </a:p>
          <a:p>
            <a:pPr algn="ctr"/>
            <a:r>
              <a:rPr lang="en-GB" sz="2800" dirty="0">
                <a:latin typeface="Comic Sans MS" pitchFamily="66" charset="0"/>
              </a:rPr>
              <a:t>We will always respond as soon as possible.</a:t>
            </a:r>
          </a:p>
          <a:p>
            <a:pPr algn="ctr"/>
            <a:r>
              <a:rPr lang="en-GB" sz="5400" dirty="0">
                <a:latin typeface="Comic Sans MS" pitchFamily="66" charset="0"/>
              </a:rPr>
              <a:t>Thank you!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912260443"/>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p:cTn id="13"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4"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
                                            <p:txEl>
                                              <p:pRg st="1" end="1"/>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1">
                                            <p:txEl>
                                              <p:pRg st="2" end="2"/>
                                            </p:txEl>
                                          </p:spTgt>
                                        </p:tgtEl>
                                      </p:cBhvr>
                                    </p:animEffect>
                                  </p:childTnLst>
                                </p:cTn>
                              </p:par>
                              <p:par>
                                <p:cTn id="21" presetID="29" presetClass="entr" presetSubtype="0"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 calcmode="lin" valueType="num">
                                      <p:cBhvr>
                                        <p:cTn id="23"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4"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
                                            <p:txEl>
                                              <p:pRg st="4" end="4"/>
                                            </p:txEl>
                                          </p:spTgt>
                                        </p:tgtEl>
                                      </p:cBhvr>
                                    </p:animEffect>
                                  </p:childTnLst>
                                </p:cTn>
                              </p:par>
                              <p:par>
                                <p:cTn id="26" presetID="29" presetClass="entr" presetSubtype="0" fill="hold" nodeType="with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 calcmode="lin" valueType="num">
                                      <p:cBhvr>
                                        <p:cTn id="28"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anim calcmode="lin" valueType="num">
                                      <p:cBhvr>
                                        <p:cTn id="35"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1064</TotalTime>
  <Words>917</Words>
  <Application>Microsoft Office PowerPoint</Application>
  <PresentationFormat>On-screen Show (4:3)</PresentationFormat>
  <Paragraphs>242</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Comic Sans MS</vt:lpstr>
      <vt:lpstr>Jokerman</vt:lpstr>
      <vt:lpstr>Office Theme</vt:lpstr>
      <vt:lpstr>PowerPoint Presentation</vt:lpstr>
      <vt:lpstr>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Buckinghamshire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hbeattie</dc:creator>
  <cp:lastModifiedBy>Emma van der Lowen2</cp:lastModifiedBy>
  <cp:revision>108</cp:revision>
  <dcterms:created xsi:type="dcterms:W3CDTF">2011-09-16T20:16:34Z</dcterms:created>
  <dcterms:modified xsi:type="dcterms:W3CDTF">2026-09-16T09:02:49Z</dcterms:modified>
</cp:coreProperties>
</file>