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68" r:id="rId4"/>
    <p:sldId id="270" r:id="rId5"/>
    <p:sldId id="258" r:id="rId6"/>
    <p:sldId id="286" r:id="rId7"/>
    <p:sldId id="281" r:id="rId8"/>
    <p:sldId id="280" r:id="rId9"/>
    <p:sldId id="269" r:id="rId10"/>
    <p:sldId id="261" r:id="rId11"/>
    <p:sldId id="282" r:id="rId12"/>
    <p:sldId id="304" r:id="rId13"/>
    <p:sldId id="263" r:id="rId14"/>
    <p:sldId id="289" r:id="rId15"/>
    <p:sldId id="290" r:id="rId16"/>
    <p:sldId id="273" r:id="rId17"/>
    <p:sldId id="262" r:id="rId18"/>
    <p:sldId id="275" r:id="rId19"/>
    <p:sldId id="283" r:id="rId20"/>
    <p:sldId id="266" r:id="rId21"/>
    <p:sldId id="284" r:id="rId22"/>
    <p:sldId id="274" r:id="rId23"/>
    <p:sldId id="267" r:id="rId24"/>
    <p:sldId id="264" r:id="rId25"/>
    <p:sldId id="285" r:id="rId26"/>
    <p:sldId id="291" r:id="rId27"/>
    <p:sldId id="271" r:id="rId28"/>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A9FC77-A844-4DAA-B2BD-C9446CE9E218}" type="datetimeFigureOut">
              <a:rPr lang="en-US" smtClean="0"/>
              <a:pPr/>
              <a:t>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9FC77-A844-4DAA-B2BD-C9446CE9E218}" type="datetimeFigureOut">
              <a:rPr lang="en-US" smtClean="0"/>
              <a:pPr/>
              <a:t>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9FC77-A844-4DAA-B2BD-C9446CE9E218}" type="datetimeFigureOut">
              <a:rPr lang="en-US" smtClean="0"/>
              <a:pPr/>
              <a:t>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A9FC77-A844-4DAA-B2BD-C9446CE9E218}" type="datetimeFigureOut">
              <a:rPr lang="en-US" smtClean="0"/>
              <a:pPr/>
              <a:t>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A9FC77-A844-4DAA-B2BD-C9446CE9E218}" type="datetimeFigureOut">
              <a:rPr lang="en-US" smtClean="0"/>
              <a:pPr/>
              <a:t>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A9FC77-A844-4DAA-B2BD-C9446CE9E218}" type="datetimeFigureOut">
              <a:rPr lang="en-US" smtClean="0"/>
              <a:pPr/>
              <a:t>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A9FC77-A844-4DAA-B2BD-C9446CE9E218}" type="datetimeFigureOut">
              <a:rPr lang="en-US" smtClean="0"/>
              <a:pPr/>
              <a:t>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A9FC77-A844-4DAA-B2BD-C9446CE9E218}" type="datetimeFigureOut">
              <a:rPr lang="en-US" smtClean="0"/>
              <a:pPr/>
              <a:t>9/12/2023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FC77-A844-4DAA-B2BD-C9446CE9E218}" type="datetimeFigureOut">
              <a:rPr lang="en-US" smtClean="0"/>
              <a:pPr/>
              <a:t>9/12/2023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A9FC77-A844-4DAA-B2BD-C9446CE9E218}" type="datetimeFigureOut">
              <a:rPr lang="en-US" smtClean="0"/>
              <a:pPr/>
              <a:t>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A9FC77-A844-4DAA-B2BD-C9446CE9E218}" type="datetimeFigureOut">
              <a:rPr lang="en-US" smtClean="0"/>
              <a:pPr/>
              <a:t>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340568-6D2C-4625-BA02-F8D606805201}" type="slidenum">
              <a:rPr lang="en-GB" smtClean="0"/>
              <a:pPr/>
              <a:t>‹#›</a:t>
            </a:fld>
            <a:endParaRPr lang="en-GB"/>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FC77-A844-4DAA-B2BD-C9446CE9E218}" type="datetimeFigureOut">
              <a:rPr lang="en-US" smtClean="0"/>
              <a:pPr/>
              <a:t>9/12/2023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40568-6D2C-4625-BA02-F8D6068052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tmp"/></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2357422" y="1071546"/>
            <a:ext cx="4500594" cy="4893647"/>
          </a:xfrm>
          <a:prstGeom prst="rect">
            <a:avLst/>
          </a:prstGeom>
          <a:noFill/>
        </p:spPr>
        <p:txBody>
          <a:bodyPr wrap="square" rtlCol="0">
            <a:spAutoFit/>
          </a:bodyPr>
          <a:lstStyle/>
          <a:p>
            <a:pPr algn="ctr"/>
            <a:r>
              <a:rPr lang="en-GB" sz="6600" dirty="0">
                <a:latin typeface="Comic Sans MS" pitchFamily="66" charset="0"/>
              </a:rPr>
              <a:t>Welcome to the </a:t>
            </a:r>
          </a:p>
          <a:p>
            <a:pPr algn="ctr"/>
            <a:r>
              <a:rPr lang="en-GB" sz="6000" dirty="0">
                <a:latin typeface="Comic Sans MS" pitchFamily="66" charset="0"/>
              </a:rPr>
              <a:t>Herons</a:t>
            </a:r>
          </a:p>
          <a:p>
            <a:pPr algn="ctr"/>
            <a:r>
              <a:rPr lang="en-GB" sz="6000" dirty="0">
                <a:latin typeface="Comic Sans MS" pitchFamily="66" charset="0"/>
              </a:rPr>
              <a:t>Class</a:t>
            </a:r>
          </a:p>
          <a:p>
            <a:pPr algn="ctr"/>
            <a:r>
              <a:rPr lang="en-US" sz="6000" dirty="0">
                <a:latin typeface="Comic Sans MS" pitchFamily="66" charset="0"/>
              </a:rPr>
              <a:t>2023-2024</a:t>
            </a:r>
            <a:endParaRPr lang="en-GB" sz="6000" dirty="0">
              <a:latin typeface="Comic Sans MS" pitchFamily="66" charset="0"/>
            </a:endParaRPr>
          </a:p>
        </p:txBody>
      </p:sp>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188640"/>
            <a:ext cx="5715040" cy="6217087"/>
          </a:xfrm>
          <a:prstGeom prst="rect">
            <a:avLst/>
          </a:prstGeom>
          <a:noFill/>
        </p:spPr>
        <p:txBody>
          <a:bodyPr wrap="square" rtlCol="0">
            <a:spAutoFit/>
          </a:bodyPr>
          <a:lstStyle/>
          <a:p>
            <a:pPr algn="ctr"/>
            <a:r>
              <a:rPr lang="en-GB" sz="6000" dirty="0">
                <a:latin typeface="Comic Sans MS" pitchFamily="66" charset="0"/>
              </a:rPr>
              <a:t> </a:t>
            </a:r>
            <a:r>
              <a:rPr lang="en-GB" sz="5400" dirty="0">
                <a:latin typeface="Comic Sans MS" pitchFamily="66" charset="0"/>
              </a:rPr>
              <a:t>Home/school Diary</a:t>
            </a:r>
            <a:endParaRPr lang="en-GB" sz="6000" dirty="0">
              <a:latin typeface="Comic Sans MS" pitchFamily="66" charset="0"/>
            </a:endParaRPr>
          </a:p>
          <a:p>
            <a:pPr algn="ctr"/>
            <a:r>
              <a:rPr lang="en-GB" sz="2800" dirty="0">
                <a:latin typeface="Comic Sans MS" pitchFamily="66" charset="0"/>
              </a:rPr>
              <a:t>The smiley faces are for</a:t>
            </a:r>
          </a:p>
          <a:p>
            <a:pPr algn="ctr"/>
            <a:r>
              <a:rPr lang="en-GB" sz="2800" dirty="0">
                <a:latin typeface="Comic Sans MS" pitchFamily="66" charset="0"/>
              </a:rPr>
              <a:t> your child to complete</a:t>
            </a:r>
          </a:p>
          <a:p>
            <a:pPr algn="ctr"/>
            <a:r>
              <a:rPr lang="en-GB" sz="2800" dirty="0">
                <a:latin typeface="Comic Sans MS" pitchFamily="66" charset="0"/>
              </a:rPr>
              <a:t>daily to reflect their day </a:t>
            </a:r>
          </a:p>
          <a:p>
            <a:pPr algn="ctr"/>
            <a:r>
              <a:rPr lang="en-GB" sz="2800" dirty="0">
                <a:latin typeface="Comic Sans MS" pitchFamily="66" charset="0"/>
              </a:rPr>
              <a:t>in school. </a:t>
            </a:r>
          </a:p>
          <a:p>
            <a:pPr algn="ctr"/>
            <a:endParaRPr lang="en-GB" sz="2800" dirty="0">
              <a:latin typeface="Comic Sans MS" pitchFamily="66" charset="0"/>
            </a:endParaRPr>
          </a:p>
          <a:p>
            <a:pPr algn="ctr"/>
            <a:r>
              <a:rPr lang="en-GB" sz="2800" dirty="0">
                <a:latin typeface="Comic Sans MS" pitchFamily="66" charset="0"/>
              </a:rPr>
              <a:t>Please sign the diary </a:t>
            </a:r>
          </a:p>
          <a:p>
            <a:pPr algn="ctr"/>
            <a:r>
              <a:rPr lang="en-GB" sz="2800" dirty="0">
                <a:latin typeface="Comic Sans MS" pitchFamily="66" charset="0"/>
              </a:rPr>
              <a:t>each week, we will also</a:t>
            </a:r>
          </a:p>
          <a:p>
            <a:pPr algn="ctr"/>
            <a:r>
              <a:rPr lang="en-GB" sz="2800" dirty="0">
                <a:latin typeface="Comic Sans MS" pitchFamily="66" charset="0"/>
              </a:rPr>
              <a:t>sign them weekly on Thursdays in Herons.</a:t>
            </a:r>
          </a:p>
          <a:p>
            <a:pPr algn="ctr"/>
            <a:endParaRPr lang="en-GB" sz="3200" dirty="0">
              <a:latin typeface="Comic Sans MS" pitchFamily="66" charset="0"/>
            </a:endParaRPr>
          </a:p>
        </p:txBody>
      </p:sp>
      <p:pic>
        <p:nvPicPr>
          <p:cNvPr id="3074" name="Picture 2" descr="Image result for smile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847497"/>
            <a:ext cx="672009" cy="672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par>
                                <p:cTn id="10" presetID="39" presetClass="entr" presetSubtype="0" accel="10000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2000" fill="hold"/>
                                        <p:tgtEl>
                                          <p:spTgt spid="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11">
                                            <p:txEl>
                                              <p:pRg st="1" end="1"/>
                                            </p:txEl>
                                          </p:spTgt>
                                        </p:tgtEl>
                                        <p:attrNameLst>
                                          <p:attrName>ppt_y</p:attrName>
                                        </p:attrNameLst>
                                      </p:cBhvr>
                                      <p:tavLst>
                                        <p:tav tm="0">
                                          <p:val>
                                            <p:strVal val="#ppt_y"/>
                                          </p:val>
                                        </p:tav>
                                        <p:tav tm="100000">
                                          <p:val>
                                            <p:strVal val="#ppt_y"/>
                                          </p:val>
                                        </p:tav>
                                      </p:tavLst>
                                    </p:anim>
                                  </p:childTnLst>
                                </p:cTn>
                              </p:par>
                              <p:par>
                                <p:cTn id="16" presetID="39" presetClass="entr" presetSubtype="0" accel="10000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p:cTn id="18" dur="2000" fill="hold"/>
                                        <p:tgtEl>
                                          <p:spTgt spid="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11">
                                            <p:txEl>
                                              <p:pRg st="2" end="2"/>
                                            </p:txEl>
                                          </p:spTgt>
                                        </p:tgtEl>
                                        <p:attrNameLst>
                                          <p:attrName>ppt_y</p:attrName>
                                        </p:attrNameLst>
                                      </p:cBhvr>
                                      <p:tavLst>
                                        <p:tav tm="0">
                                          <p:val>
                                            <p:strVal val="#ppt_y"/>
                                          </p:val>
                                        </p:tav>
                                        <p:tav tm="100000">
                                          <p:val>
                                            <p:strVal val="#ppt_y"/>
                                          </p:val>
                                        </p:tav>
                                      </p:tavLst>
                                    </p:anim>
                                  </p:childTnLst>
                                </p:cTn>
                              </p:par>
                              <p:par>
                                <p:cTn id="22" presetID="39" presetClass="entr" presetSubtype="0" accel="100000"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p:cTn id="24" dur="2000" fill="hold"/>
                                        <p:tgtEl>
                                          <p:spTgt spid="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2000" fill="hold"/>
                                        <p:tgtEl>
                                          <p:spTgt spid="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2000" fill="hold"/>
                                        <p:tgtEl>
                                          <p:spTgt spid="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2000" fill="hold"/>
                                        <p:tgtEl>
                                          <p:spTgt spid="11">
                                            <p:txEl>
                                              <p:pRg st="3" end="3"/>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p:cTn id="30" dur="2000" fill="hold"/>
                                        <p:tgtEl>
                                          <p:spTgt spid="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2000" fill="hold"/>
                                        <p:tgtEl>
                                          <p:spTgt spid="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2000" fill="hold"/>
                                        <p:tgtEl>
                                          <p:spTgt spid="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2000" fill="hold"/>
                                        <p:tgtEl>
                                          <p:spTgt spid="11">
                                            <p:txEl>
                                              <p:pRg st="4" end="4"/>
                                            </p:txEl>
                                          </p:spTgt>
                                        </p:tgtEl>
                                        <p:attrNameLst>
                                          <p:attrName>ppt_y</p:attrName>
                                        </p:attrNameLst>
                                      </p:cBhvr>
                                      <p:tavLst>
                                        <p:tav tm="0">
                                          <p:val>
                                            <p:strVal val="#ppt_y"/>
                                          </p:val>
                                        </p:tav>
                                        <p:tav tm="100000">
                                          <p:val>
                                            <p:strVal val="#ppt_y"/>
                                          </p:val>
                                        </p:tav>
                                      </p:tavLst>
                                    </p:anim>
                                  </p:childTnLst>
                                </p:cTn>
                              </p:par>
                              <p:par>
                                <p:cTn id="34" presetID="39" presetClass="entr" presetSubtype="0" accel="100000"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 calcmode="lin" valueType="num">
                                      <p:cBhvr>
                                        <p:cTn id="36" dur="2000" fill="hold"/>
                                        <p:tgtEl>
                                          <p:spTgt spid="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2000" fill="hold"/>
                                        <p:tgtEl>
                                          <p:spTgt spid="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2000" fill="hold"/>
                                        <p:tgtEl>
                                          <p:spTgt spid="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2000" fill="hold"/>
                                        <p:tgtEl>
                                          <p:spTgt spid="11">
                                            <p:txEl>
                                              <p:pRg st="6" end="6"/>
                                            </p:txEl>
                                          </p:spTgt>
                                        </p:tgtEl>
                                        <p:attrNameLst>
                                          <p:attrName>ppt_y</p:attrName>
                                        </p:attrNameLst>
                                      </p:cBhvr>
                                      <p:tavLst>
                                        <p:tav tm="0">
                                          <p:val>
                                            <p:strVal val="#ppt_y"/>
                                          </p:val>
                                        </p:tav>
                                        <p:tav tm="100000">
                                          <p:val>
                                            <p:strVal val="#ppt_y"/>
                                          </p:val>
                                        </p:tav>
                                      </p:tavLst>
                                    </p:anim>
                                  </p:childTnLst>
                                </p:cTn>
                              </p:par>
                              <p:par>
                                <p:cTn id="40" presetID="39" presetClass="entr" presetSubtype="0" accel="100000" fill="hold" nodeType="with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p:cTn id="42" dur="2000" fill="hold"/>
                                        <p:tgtEl>
                                          <p:spTgt spid="1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2000" fill="hold"/>
                                        <p:tgtEl>
                                          <p:spTgt spid="1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2000" fill="hold"/>
                                        <p:tgtEl>
                                          <p:spTgt spid="1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2000" fill="hold"/>
                                        <p:tgtEl>
                                          <p:spTgt spid="11">
                                            <p:txEl>
                                              <p:pRg st="7" end="7"/>
                                            </p:txEl>
                                          </p:spTgt>
                                        </p:tgtEl>
                                        <p:attrNameLst>
                                          <p:attrName>ppt_y</p:attrName>
                                        </p:attrNameLst>
                                      </p:cBhvr>
                                      <p:tavLst>
                                        <p:tav tm="0">
                                          <p:val>
                                            <p:strVal val="#ppt_y"/>
                                          </p:val>
                                        </p:tav>
                                        <p:tav tm="100000">
                                          <p:val>
                                            <p:strVal val="#ppt_y"/>
                                          </p:val>
                                        </p:tav>
                                      </p:tavLst>
                                    </p:anim>
                                  </p:childTnLst>
                                </p:cTn>
                              </p:par>
                              <p:par>
                                <p:cTn id="46" presetID="39" presetClass="entr" presetSubtype="0" accel="100000" fill="hold" nodeType="with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 calcmode="lin" valueType="num">
                                      <p:cBhvr>
                                        <p:cTn id="48" dur="2000" fill="hold"/>
                                        <p:tgtEl>
                                          <p:spTgt spid="11">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2000" fill="hold"/>
                                        <p:tgtEl>
                                          <p:spTgt spid="11">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2000" fill="hold"/>
                                        <p:tgtEl>
                                          <p:spTgt spid="11">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20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3063"/>
            <a:ext cx="9144000" cy="6871063"/>
          </a:xfrm>
          <a:prstGeom prst="rect">
            <a:avLst/>
          </a:prstGeom>
          <a:noFill/>
        </p:spPr>
      </p:pic>
      <p:sp>
        <p:nvSpPr>
          <p:cNvPr id="11" name="TextBox 10"/>
          <p:cNvSpPr txBox="1"/>
          <p:nvPr/>
        </p:nvSpPr>
        <p:spPr>
          <a:xfrm>
            <a:off x="1619672" y="0"/>
            <a:ext cx="5809848" cy="7817525"/>
          </a:xfrm>
          <a:prstGeom prst="rect">
            <a:avLst/>
          </a:prstGeom>
          <a:noFill/>
        </p:spPr>
        <p:txBody>
          <a:bodyPr wrap="square" rtlCol="0">
            <a:spAutoFit/>
          </a:bodyPr>
          <a:lstStyle/>
          <a:p>
            <a:pPr algn="ctr"/>
            <a:r>
              <a:rPr lang="en-GB" sz="6000" dirty="0">
                <a:latin typeface="Comic Sans MS" pitchFamily="66" charset="0"/>
              </a:rPr>
              <a:t> </a:t>
            </a:r>
            <a:r>
              <a:rPr lang="en-GB" sz="5400" dirty="0">
                <a:latin typeface="Comic Sans MS" pitchFamily="66" charset="0"/>
              </a:rPr>
              <a:t>High Frequency and Common Exception Words.</a:t>
            </a:r>
          </a:p>
          <a:p>
            <a:pPr algn="ctr"/>
            <a:r>
              <a:rPr lang="en-GB" sz="2400" dirty="0">
                <a:latin typeface="Comic Sans MS" pitchFamily="66" charset="0"/>
              </a:rPr>
              <a:t>Your child will have been given (in their book bag) a list of words. They will be familiar with some of these words from their work in Year 1. Please can your child practise reading these words with your support. When your child becomes confident with reading these words, they can then move on to practise spelling them.</a:t>
            </a:r>
          </a:p>
          <a:p>
            <a:pPr algn="ctr"/>
            <a:endParaRPr lang="en-GB" sz="3200" dirty="0">
              <a:latin typeface="Comic Sans MS" pitchFamily="66" charset="0"/>
            </a:endParaRPr>
          </a:p>
          <a:p>
            <a:pPr algn="ctr"/>
            <a:endParaRPr lang="en-GB" sz="3200" dirty="0">
              <a:latin typeface="Comic Sans MS" pitchFamily="66" charset="0"/>
            </a:endParaRPr>
          </a:p>
        </p:txBody>
      </p:sp>
    </p:spTree>
    <p:extLst>
      <p:ext uri="{BB962C8B-B14F-4D97-AF65-F5344CB8AC3E}">
        <p14:creationId xmlns:p14="http://schemas.microsoft.com/office/powerpoint/2010/main" val="1078067490"/>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3063"/>
            <a:ext cx="9144000" cy="6871063"/>
          </a:xfrm>
          <a:prstGeom prst="rect">
            <a:avLst/>
          </a:prstGeom>
          <a:noFill/>
        </p:spPr>
      </p:pic>
      <p:sp>
        <p:nvSpPr>
          <p:cNvPr id="11" name="TextBox 10"/>
          <p:cNvSpPr txBox="1"/>
          <p:nvPr/>
        </p:nvSpPr>
        <p:spPr>
          <a:xfrm>
            <a:off x="2123728" y="661184"/>
            <a:ext cx="4896544"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sz="3000" b="0" i="0" u="none" strike="noStrike" kern="1200" cap="none" spc="0" normalizeH="0" baseline="0" noProof="0" dirty="0">
                <a:ln>
                  <a:noFill/>
                </a:ln>
                <a:solidFill>
                  <a:prstClr val="black"/>
                </a:solidFill>
                <a:effectLst/>
                <a:uLnTx/>
                <a:uFillTx/>
                <a:latin typeface="Comic Sans MS" pitchFamily="66" charset="0"/>
                <a:ea typeface="+mn-ea"/>
                <a:cs typeface="+mn-cs"/>
              </a:rPr>
              <a:t>The Library Book Club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itchFamily="66" charset="0"/>
                <a:ea typeface="+mn-ea"/>
                <a:cs typeface="+mn-cs"/>
              </a:rPr>
              <a:t>Later on this half term, your child will have the opportunity to take a library book home of their choosing. This will happen on a Friday.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omic Sans MS" pitchFamily="66" charset="0"/>
                <a:ea typeface="+mn-ea"/>
                <a:cs typeface="+mn-cs"/>
              </a:rPr>
              <a:t>Please can they also return their book on a Friday so that they may be </a:t>
            </a:r>
            <a:r>
              <a:rPr kumimoji="0" lang="en-GB" sz="2200" b="0" i="0" u="none" strike="noStrike" kern="1200" cap="none" spc="0" normalizeH="0" baseline="0" noProof="0">
                <a:ln>
                  <a:noFill/>
                </a:ln>
                <a:solidFill>
                  <a:prstClr val="black"/>
                </a:solidFill>
                <a:effectLst/>
                <a:uLnTx/>
                <a:uFillTx/>
                <a:latin typeface="Comic Sans MS" pitchFamily="66" charset="0"/>
                <a:ea typeface="+mn-ea"/>
                <a:cs typeface="+mn-cs"/>
              </a:rPr>
              <a:t>issued with a new one. </a:t>
            </a:r>
            <a:endParaRPr kumimoji="0" lang="en-GB" sz="22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415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714356"/>
            <a:ext cx="5715040" cy="1015663"/>
          </a:xfrm>
          <a:prstGeom prst="rect">
            <a:avLst/>
          </a:prstGeom>
          <a:noFill/>
        </p:spPr>
        <p:txBody>
          <a:bodyPr wrap="square" rtlCol="0">
            <a:spAutoFit/>
          </a:bodyPr>
          <a:lstStyle/>
          <a:p>
            <a:pPr algn="ctr"/>
            <a:r>
              <a:rPr lang="en-GB" sz="6000" dirty="0">
                <a:latin typeface="Comic Sans MS" pitchFamily="66" charset="0"/>
              </a:rPr>
              <a:t> Homework</a:t>
            </a:r>
          </a:p>
        </p:txBody>
      </p:sp>
      <p:sp>
        <p:nvSpPr>
          <p:cNvPr id="4" name="Rectangle 3"/>
          <p:cNvSpPr/>
          <p:nvPr/>
        </p:nvSpPr>
        <p:spPr>
          <a:xfrm>
            <a:off x="2286000" y="2173326"/>
            <a:ext cx="4572000" cy="3970318"/>
          </a:xfrm>
          <a:prstGeom prst="rect">
            <a:avLst/>
          </a:prstGeom>
        </p:spPr>
        <p:txBody>
          <a:bodyPr>
            <a:spAutoFit/>
          </a:bodyPr>
          <a:lstStyle/>
          <a:p>
            <a:pPr algn="ctr"/>
            <a:r>
              <a:rPr lang="en-GB" sz="2800" dirty="0">
                <a:latin typeface="Comic Sans MS" pitchFamily="66" charset="0"/>
              </a:rPr>
              <a:t>Once homework is issued, it will be set fortnightly. </a:t>
            </a:r>
          </a:p>
          <a:p>
            <a:pPr algn="ctr"/>
            <a:r>
              <a:rPr lang="en-GB" sz="2800" dirty="0">
                <a:latin typeface="Comic Sans MS" pitchFamily="66" charset="0"/>
              </a:rPr>
              <a:t>This is a necessary part of your child’s learning as it enables them the opportunity to apply skills taught in a creative, open ended way linked to their personal interests. </a:t>
            </a:r>
          </a:p>
        </p:txBody>
      </p:sp>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4560"/>
            <a:ext cx="9144000" cy="6871063"/>
          </a:xfrm>
          <a:prstGeom prst="rect">
            <a:avLst/>
          </a:prstGeom>
          <a:noFill/>
        </p:spPr>
      </p:pic>
      <p:sp>
        <p:nvSpPr>
          <p:cNvPr id="11" name="TextBox 10"/>
          <p:cNvSpPr txBox="1"/>
          <p:nvPr/>
        </p:nvSpPr>
        <p:spPr>
          <a:xfrm>
            <a:off x="1714480" y="714356"/>
            <a:ext cx="5715040" cy="5324535"/>
          </a:xfrm>
          <a:prstGeom prst="rect">
            <a:avLst/>
          </a:prstGeom>
          <a:noFill/>
        </p:spPr>
        <p:txBody>
          <a:bodyPr wrap="square" rtlCol="0">
            <a:spAutoFit/>
          </a:bodyPr>
          <a:lstStyle/>
          <a:p>
            <a:pPr algn="ctr"/>
            <a:r>
              <a:rPr lang="en-GB" sz="6000" dirty="0">
                <a:latin typeface="Comic Sans MS" pitchFamily="66" charset="0"/>
              </a:rPr>
              <a:t> Homework</a:t>
            </a:r>
          </a:p>
          <a:p>
            <a:pPr algn="ctr"/>
            <a:endParaRPr lang="en-GB" sz="2800" dirty="0">
              <a:latin typeface="Comic Sans MS" pitchFamily="66" charset="0"/>
            </a:endParaRPr>
          </a:p>
          <a:p>
            <a:pPr algn="ctr"/>
            <a:r>
              <a:rPr lang="en-GB" sz="2800" dirty="0">
                <a:latin typeface="Comic Sans MS" pitchFamily="66" charset="0"/>
              </a:rPr>
              <a:t>By supporting you child with their homework you are providing them with valuable guidance that will help them to</a:t>
            </a:r>
          </a:p>
          <a:p>
            <a:pPr algn="ctr"/>
            <a:r>
              <a:rPr lang="en-GB" sz="2800" dirty="0">
                <a:latin typeface="Comic Sans MS" pitchFamily="66" charset="0"/>
              </a:rPr>
              <a:t>Complete a piece of work they can be proud of. We are always available to answer any questions  you may have.</a:t>
            </a:r>
          </a:p>
          <a:p>
            <a:pPr algn="ctr"/>
            <a:endParaRPr lang="en-GB" sz="2800" dirty="0">
              <a:latin typeface="Comic Sans MS" pitchFamily="66" charset="0"/>
            </a:endParaRPr>
          </a:p>
        </p:txBody>
      </p:sp>
    </p:spTree>
    <p:extLst>
      <p:ext uri="{BB962C8B-B14F-4D97-AF65-F5344CB8AC3E}">
        <p14:creationId xmlns:p14="http://schemas.microsoft.com/office/powerpoint/2010/main" val="4257658858"/>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714356"/>
            <a:ext cx="5715040" cy="4893647"/>
          </a:xfrm>
          <a:prstGeom prst="rect">
            <a:avLst/>
          </a:prstGeom>
          <a:noFill/>
        </p:spPr>
        <p:txBody>
          <a:bodyPr wrap="square" rtlCol="0">
            <a:spAutoFit/>
          </a:bodyPr>
          <a:lstStyle/>
          <a:p>
            <a:pPr algn="ctr"/>
            <a:r>
              <a:rPr lang="en-GB" sz="6000" dirty="0">
                <a:latin typeface="Comic Sans MS" pitchFamily="66" charset="0"/>
              </a:rPr>
              <a:t> Homework</a:t>
            </a:r>
          </a:p>
          <a:p>
            <a:pPr algn="ctr"/>
            <a:endParaRPr lang="en-GB" sz="2800" dirty="0">
              <a:latin typeface="Comic Sans MS" pitchFamily="66" charset="0"/>
            </a:endParaRPr>
          </a:p>
          <a:p>
            <a:pPr algn="ctr"/>
            <a:r>
              <a:rPr lang="en-GB" sz="2800" dirty="0">
                <a:latin typeface="Comic Sans MS" pitchFamily="66" charset="0"/>
              </a:rPr>
              <a:t>We ask that any written </a:t>
            </a:r>
          </a:p>
          <a:p>
            <a:pPr algn="ctr"/>
            <a:r>
              <a:rPr lang="en-GB" sz="2800" dirty="0">
                <a:latin typeface="Comic Sans MS" pitchFamily="66" charset="0"/>
              </a:rPr>
              <a:t>work is recorded in pencil</a:t>
            </a:r>
          </a:p>
          <a:p>
            <a:pPr algn="ctr"/>
            <a:r>
              <a:rPr lang="en-GB" sz="2800" dirty="0">
                <a:latin typeface="Comic Sans MS" pitchFamily="66" charset="0"/>
              </a:rPr>
              <a:t> as they would do in school.</a:t>
            </a:r>
          </a:p>
          <a:p>
            <a:pPr algn="ctr"/>
            <a:endParaRPr lang="en-GB" sz="2800" dirty="0">
              <a:latin typeface="Comic Sans MS" pitchFamily="66" charset="0"/>
            </a:endParaRPr>
          </a:p>
          <a:p>
            <a:pPr algn="ctr"/>
            <a:r>
              <a:rPr lang="en-GB" sz="2800" dirty="0">
                <a:latin typeface="Comic Sans MS" pitchFamily="66" charset="0"/>
              </a:rPr>
              <a:t>Homework should be</a:t>
            </a:r>
          </a:p>
          <a:p>
            <a:pPr algn="ctr"/>
            <a:r>
              <a:rPr lang="en-GB" sz="2800" dirty="0">
                <a:latin typeface="Comic Sans MS" pitchFamily="66" charset="0"/>
              </a:rPr>
              <a:t> presented with care and</a:t>
            </a:r>
          </a:p>
          <a:p>
            <a:pPr algn="ctr"/>
            <a:r>
              <a:rPr lang="en-GB" sz="2800" dirty="0">
                <a:latin typeface="Comic Sans MS" pitchFamily="66" charset="0"/>
              </a:rPr>
              <a:t> handed in on time.</a:t>
            </a:r>
          </a:p>
          <a:p>
            <a:pPr algn="ctr"/>
            <a:endParaRPr lang="en-GB" sz="2800" dirty="0">
              <a:latin typeface="Comic Sans MS" pitchFamily="66" charset="0"/>
            </a:endParaRPr>
          </a:p>
        </p:txBody>
      </p:sp>
    </p:spTree>
    <p:extLst>
      <p:ext uri="{BB962C8B-B14F-4D97-AF65-F5344CB8AC3E}">
        <p14:creationId xmlns:p14="http://schemas.microsoft.com/office/powerpoint/2010/main" val="373979571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p:cTn id="21" dur="1000" fill="hold"/>
                                        <p:tgtEl>
                                          <p:spTgt spid="11">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1000" fill="hold"/>
                                        <p:tgtEl>
                                          <p:spTgt spid="11">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p:cTn id="35" dur="1000" fill="hold"/>
                                        <p:tgtEl>
                                          <p:spTgt spid="11">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1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p:cTn id="42" dur="1000" fill="hold"/>
                                        <p:tgtEl>
                                          <p:spTgt spid="11">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1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p:cTn id="49" dur="1000" fill="hold"/>
                                        <p:tgtEl>
                                          <p:spTgt spid="11">
                                            <p:txEl>
                                              <p:pRg st="8" end="8"/>
                                            </p:txEl>
                                          </p:spTgt>
                                        </p:tgtEl>
                                        <p:attrNameLst>
                                          <p:attrName>ppt_x</p:attrName>
                                        </p:attrNameLst>
                                      </p:cBhvr>
                                      <p:tavLst>
                                        <p:tav tm="0">
                                          <p:val>
                                            <p:strVal val="#ppt_x-.2"/>
                                          </p:val>
                                        </p:tav>
                                        <p:tav tm="100000">
                                          <p:val>
                                            <p:strVal val="#ppt_x"/>
                                          </p:val>
                                        </p:tav>
                                      </p:tavLst>
                                    </p:anim>
                                    <p:anim calcmode="lin" valueType="num">
                                      <p:cBhvr>
                                        <p:cTn id="50" dur="1000" fill="hold"/>
                                        <p:tgtEl>
                                          <p:spTgt spid="1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2339752" y="620688"/>
            <a:ext cx="4441696" cy="5755422"/>
          </a:xfrm>
          <a:prstGeom prst="rect">
            <a:avLst/>
          </a:prstGeom>
          <a:noFill/>
        </p:spPr>
        <p:txBody>
          <a:bodyPr wrap="square" rtlCol="0">
            <a:spAutoFit/>
          </a:bodyPr>
          <a:lstStyle/>
          <a:p>
            <a:pPr algn="ctr"/>
            <a:r>
              <a:rPr lang="en-GB" sz="6000" dirty="0">
                <a:latin typeface="Comic Sans MS" pitchFamily="66" charset="0"/>
              </a:rPr>
              <a:t> Spellings</a:t>
            </a:r>
          </a:p>
          <a:p>
            <a:pPr algn="ctr"/>
            <a:endParaRPr lang="en-GB" sz="2800" dirty="0">
              <a:latin typeface="Comic Sans MS" pitchFamily="66" charset="0"/>
            </a:endParaRPr>
          </a:p>
          <a:p>
            <a:pPr algn="ctr"/>
            <a:r>
              <a:rPr lang="en-GB" sz="2800" dirty="0">
                <a:latin typeface="Comic Sans MS" pitchFamily="66" charset="0"/>
              </a:rPr>
              <a:t>Once spellings have been issued, they will be set on a Friday. They will then be tested the following Friday.</a:t>
            </a:r>
          </a:p>
          <a:p>
            <a:pPr algn="ctr"/>
            <a:endParaRPr lang="en-GB" sz="2800" dirty="0">
              <a:latin typeface="Comic Sans MS" pitchFamily="66" charset="0"/>
            </a:endParaRPr>
          </a:p>
          <a:p>
            <a:pPr algn="ctr"/>
            <a:r>
              <a:rPr lang="en-GB" sz="2800" dirty="0">
                <a:latin typeface="Comic Sans MS" pitchFamily="66" charset="0"/>
              </a:rPr>
              <a:t>Further information will be given in due course.</a:t>
            </a: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58672641"/>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714356"/>
            <a:ext cx="5715040" cy="5447645"/>
          </a:xfrm>
          <a:prstGeom prst="rect">
            <a:avLst/>
          </a:prstGeom>
          <a:noFill/>
        </p:spPr>
        <p:txBody>
          <a:bodyPr wrap="square" rtlCol="0">
            <a:spAutoFit/>
          </a:bodyPr>
          <a:lstStyle/>
          <a:p>
            <a:pPr algn="ctr"/>
            <a:r>
              <a:rPr lang="en-GB" sz="6000" dirty="0">
                <a:latin typeface="Comic Sans MS" pitchFamily="66" charset="0"/>
              </a:rPr>
              <a:t> P.E.</a:t>
            </a:r>
          </a:p>
          <a:p>
            <a:pPr algn="ctr"/>
            <a:r>
              <a:rPr lang="en-GB" sz="3600" dirty="0">
                <a:latin typeface="Comic Sans MS" pitchFamily="66" charset="0"/>
              </a:rPr>
              <a:t>Thursday</a:t>
            </a:r>
          </a:p>
          <a:p>
            <a:pPr algn="ctr"/>
            <a:r>
              <a:rPr lang="en-GB" sz="2800" dirty="0">
                <a:latin typeface="Comic Sans MS" pitchFamily="66" charset="0"/>
              </a:rPr>
              <a:t>Please ensure your child </a:t>
            </a:r>
          </a:p>
          <a:p>
            <a:pPr algn="ctr"/>
            <a:r>
              <a:rPr lang="en-GB" sz="2800" dirty="0">
                <a:latin typeface="Comic Sans MS" pitchFamily="66" charset="0"/>
              </a:rPr>
              <a:t>has appropriate kit </a:t>
            </a:r>
          </a:p>
          <a:p>
            <a:pPr algn="ctr"/>
            <a:r>
              <a:rPr lang="en-GB" sz="2800" dirty="0">
                <a:latin typeface="Comic Sans MS" pitchFamily="66" charset="0"/>
              </a:rPr>
              <a:t>and correctly fitting </a:t>
            </a:r>
          </a:p>
          <a:p>
            <a:pPr algn="ctr"/>
            <a:r>
              <a:rPr lang="en-GB" sz="2800" dirty="0">
                <a:latin typeface="Comic Sans MS" pitchFamily="66" charset="0"/>
              </a:rPr>
              <a:t>plimsolls or trainers, </a:t>
            </a:r>
          </a:p>
          <a:p>
            <a:pPr algn="ctr"/>
            <a:r>
              <a:rPr lang="en-GB" sz="2800" dirty="0">
                <a:latin typeface="Comic Sans MS" pitchFamily="66" charset="0"/>
              </a:rPr>
              <a:t>all clearly named.</a:t>
            </a:r>
          </a:p>
          <a:p>
            <a:pPr algn="ctr"/>
            <a:endParaRPr lang="en-GB" sz="2800" dirty="0">
              <a:latin typeface="Comic Sans MS" pitchFamily="66" charset="0"/>
            </a:endParaRPr>
          </a:p>
          <a:p>
            <a:pPr algn="ctr"/>
            <a:r>
              <a:rPr lang="en-GB" sz="2800" dirty="0">
                <a:latin typeface="Comic Sans MS" pitchFamily="66" charset="0"/>
              </a:rPr>
              <a:t>Long hair tied back and</a:t>
            </a:r>
          </a:p>
          <a:p>
            <a:pPr algn="ctr"/>
            <a:r>
              <a:rPr lang="en-GB" sz="2800" dirty="0">
                <a:latin typeface="Comic Sans MS" pitchFamily="66" charset="0"/>
              </a:rPr>
              <a:t>earrings taped or </a:t>
            </a:r>
          </a:p>
          <a:p>
            <a:pPr algn="ctr"/>
            <a:r>
              <a:rPr lang="en-GB" sz="2800" dirty="0">
                <a:latin typeface="Comic Sans MS" pitchFamily="66" charset="0"/>
              </a:rPr>
              <a:t>removed that day.</a:t>
            </a:r>
          </a:p>
        </p:txBody>
      </p:sp>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4321"/>
            <a:ext cx="9144000" cy="6871063"/>
          </a:xfrm>
          <a:prstGeom prst="rect">
            <a:avLst/>
          </a:prstGeom>
          <a:noFill/>
        </p:spPr>
      </p:pic>
      <p:sp>
        <p:nvSpPr>
          <p:cNvPr id="11" name="TextBox 10"/>
          <p:cNvSpPr txBox="1"/>
          <p:nvPr/>
        </p:nvSpPr>
        <p:spPr>
          <a:xfrm>
            <a:off x="1714480" y="5783"/>
            <a:ext cx="5715040" cy="7471276"/>
          </a:xfrm>
          <a:prstGeom prst="rect">
            <a:avLst/>
          </a:prstGeom>
          <a:noFill/>
        </p:spPr>
        <p:txBody>
          <a:bodyPr wrap="square" rtlCol="0">
            <a:spAutoFit/>
          </a:bodyPr>
          <a:lstStyle/>
          <a:p>
            <a:pPr algn="ctr"/>
            <a:endParaRPr lang="en-GB" sz="4400" dirty="0">
              <a:latin typeface="Comic Sans MS" pitchFamily="66" charset="0"/>
            </a:endParaRPr>
          </a:p>
          <a:p>
            <a:pPr algn="ctr"/>
            <a:r>
              <a:rPr lang="en-GB" sz="4400" dirty="0">
                <a:latin typeface="Comic Sans MS" pitchFamily="66" charset="0"/>
              </a:rPr>
              <a:t>Medical</a:t>
            </a:r>
            <a:endParaRPr lang="en-GB" sz="3600" dirty="0">
              <a:latin typeface="Comic Sans MS" pitchFamily="66" charset="0"/>
            </a:endParaRPr>
          </a:p>
          <a:p>
            <a:pPr algn="ctr"/>
            <a:endParaRPr lang="en-GB" sz="1050" dirty="0">
              <a:latin typeface="Comic Sans MS" pitchFamily="66" charset="0"/>
            </a:endParaRPr>
          </a:p>
          <a:p>
            <a:pPr algn="ctr"/>
            <a:r>
              <a:rPr lang="en-GB" sz="3300" dirty="0">
                <a:latin typeface="Comic Sans MS" pitchFamily="66" charset="0"/>
              </a:rPr>
              <a:t>Please inform the </a:t>
            </a:r>
          </a:p>
          <a:p>
            <a:pPr algn="ctr"/>
            <a:r>
              <a:rPr lang="en-GB" sz="3300" dirty="0">
                <a:latin typeface="Comic Sans MS" pitchFamily="66" charset="0"/>
              </a:rPr>
              <a:t>school if there are </a:t>
            </a:r>
          </a:p>
          <a:p>
            <a:pPr algn="ctr"/>
            <a:r>
              <a:rPr lang="en-GB" sz="3300" dirty="0">
                <a:latin typeface="Comic Sans MS" pitchFamily="66" charset="0"/>
              </a:rPr>
              <a:t>any medical changes </a:t>
            </a:r>
          </a:p>
          <a:p>
            <a:pPr algn="ctr"/>
            <a:r>
              <a:rPr lang="en-GB" sz="3300" dirty="0">
                <a:latin typeface="Comic Sans MS" pitchFamily="66" charset="0"/>
              </a:rPr>
              <a:t>we might </a:t>
            </a:r>
          </a:p>
          <a:p>
            <a:pPr algn="ctr"/>
            <a:r>
              <a:rPr lang="en-GB" sz="3300" dirty="0">
                <a:latin typeface="Comic Sans MS" pitchFamily="66" charset="0"/>
              </a:rPr>
              <a:t>need to know about. </a:t>
            </a:r>
          </a:p>
          <a:p>
            <a:pPr algn="ctr"/>
            <a:r>
              <a:rPr lang="en-GB" sz="3300" dirty="0">
                <a:latin typeface="Comic Sans MS" pitchFamily="66" charset="0"/>
              </a:rPr>
              <a:t>Also please ensure </a:t>
            </a:r>
          </a:p>
          <a:p>
            <a:pPr algn="ctr"/>
            <a:r>
              <a:rPr lang="en-GB" sz="3300" dirty="0">
                <a:latin typeface="Comic Sans MS" pitchFamily="66" charset="0"/>
              </a:rPr>
              <a:t>we have spare, </a:t>
            </a:r>
          </a:p>
          <a:p>
            <a:pPr algn="ctr"/>
            <a:r>
              <a:rPr lang="en-GB" sz="3300" dirty="0">
                <a:latin typeface="Comic Sans MS" pitchFamily="66" charset="0"/>
              </a:rPr>
              <a:t>in-date </a:t>
            </a:r>
            <a:r>
              <a:rPr lang="en-GB" sz="3300" dirty="0" err="1">
                <a:latin typeface="Comic Sans MS" pitchFamily="66" charset="0"/>
              </a:rPr>
              <a:t>epipens</a:t>
            </a:r>
            <a:r>
              <a:rPr lang="en-GB" sz="3300" dirty="0">
                <a:latin typeface="Comic Sans MS" pitchFamily="66" charset="0"/>
              </a:rPr>
              <a:t>/inhalers </a:t>
            </a:r>
          </a:p>
          <a:p>
            <a:pPr algn="ctr"/>
            <a:r>
              <a:rPr lang="en-GB" sz="3300" dirty="0">
                <a:latin typeface="Comic Sans MS" pitchFamily="66" charset="0"/>
              </a:rPr>
              <a:t>at school.</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2275446012"/>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4321"/>
            <a:ext cx="9144000" cy="6871063"/>
          </a:xfrm>
          <a:prstGeom prst="rect">
            <a:avLst/>
          </a:prstGeom>
          <a:noFill/>
        </p:spPr>
      </p:pic>
      <p:sp>
        <p:nvSpPr>
          <p:cNvPr id="11" name="TextBox 10"/>
          <p:cNvSpPr txBox="1"/>
          <p:nvPr/>
        </p:nvSpPr>
        <p:spPr>
          <a:xfrm>
            <a:off x="1714480" y="-31314"/>
            <a:ext cx="5715040" cy="7263527"/>
          </a:xfrm>
          <a:prstGeom prst="rect">
            <a:avLst/>
          </a:prstGeom>
          <a:noFill/>
        </p:spPr>
        <p:txBody>
          <a:bodyPr wrap="square" rtlCol="0">
            <a:spAutoFit/>
          </a:bodyPr>
          <a:lstStyle/>
          <a:p>
            <a:pPr algn="ctr"/>
            <a:endParaRPr lang="en-GB" sz="4400" dirty="0">
              <a:latin typeface="Comic Sans MS" pitchFamily="66" charset="0"/>
            </a:endParaRPr>
          </a:p>
          <a:p>
            <a:pPr algn="ctr"/>
            <a:r>
              <a:rPr lang="en-GB" sz="4400" dirty="0">
                <a:latin typeface="Comic Sans MS" pitchFamily="66" charset="0"/>
              </a:rPr>
              <a:t>End of the Day</a:t>
            </a:r>
            <a:endParaRPr lang="en-GB" sz="3600" dirty="0">
              <a:latin typeface="Comic Sans MS" pitchFamily="66" charset="0"/>
            </a:endParaRPr>
          </a:p>
          <a:p>
            <a:pPr algn="ctr"/>
            <a:endParaRPr lang="en-GB" sz="1400" dirty="0">
              <a:latin typeface="Comic Sans MS" pitchFamily="66" charset="0"/>
            </a:endParaRPr>
          </a:p>
          <a:p>
            <a:pPr algn="ctr"/>
            <a:r>
              <a:rPr lang="en-GB" sz="2800" dirty="0">
                <a:latin typeface="Comic Sans MS" pitchFamily="66" charset="0"/>
              </a:rPr>
              <a:t>Children will continue </a:t>
            </a:r>
          </a:p>
          <a:p>
            <a:pPr algn="ctr"/>
            <a:r>
              <a:rPr lang="en-GB" sz="2800" dirty="0">
                <a:latin typeface="Comic Sans MS" pitchFamily="66" charset="0"/>
              </a:rPr>
              <a:t>to be collected from </a:t>
            </a:r>
          </a:p>
          <a:p>
            <a:pPr algn="ctr"/>
            <a:r>
              <a:rPr lang="en-GB" sz="2800" dirty="0">
                <a:latin typeface="Comic Sans MS" pitchFamily="66" charset="0"/>
              </a:rPr>
              <a:t>the classroom. </a:t>
            </a:r>
          </a:p>
          <a:p>
            <a:pPr algn="ctr"/>
            <a:r>
              <a:rPr lang="en-GB" sz="2800" dirty="0">
                <a:latin typeface="Comic Sans MS" pitchFamily="66" charset="0"/>
              </a:rPr>
              <a:t>If you are running late, </a:t>
            </a:r>
          </a:p>
          <a:p>
            <a:pPr algn="ctr"/>
            <a:r>
              <a:rPr lang="en-GB" sz="2800" dirty="0">
                <a:latin typeface="Comic Sans MS" pitchFamily="66" charset="0"/>
              </a:rPr>
              <a:t>do let the office know and </a:t>
            </a:r>
          </a:p>
          <a:p>
            <a:pPr algn="ctr"/>
            <a:r>
              <a:rPr lang="en-GB" sz="2800" dirty="0">
                <a:latin typeface="Comic Sans MS" pitchFamily="66" charset="0"/>
              </a:rPr>
              <a:t>also if you have asked</a:t>
            </a:r>
          </a:p>
          <a:p>
            <a:pPr algn="ctr"/>
            <a:r>
              <a:rPr lang="en-GB" sz="2800" dirty="0">
                <a:latin typeface="Comic Sans MS" pitchFamily="66" charset="0"/>
              </a:rPr>
              <a:t> someone else to collect </a:t>
            </a:r>
          </a:p>
          <a:p>
            <a:pPr algn="ctr"/>
            <a:r>
              <a:rPr lang="en-GB" sz="2800" dirty="0">
                <a:latin typeface="Comic Sans MS" pitchFamily="66" charset="0"/>
              </a:rPr>
              <a:t>your child.</a:t>
            </a:r>
          </a:p>
          <a:p>
            <a:pPr algn="ctr"/>
            <a:r>
              <a:rPr lang="en-GB" sz="2800" dirty="0">
                <a:latin typeface="Comic Sans MS" pitchFamily="66" charset="0"/>
              </a:rPr>
              <a:t>Also a polite reminder to </a:t>
            </a:r>
          </a:p>
          <a:p>
            <a:pPr algn="ctr"/>
            <a:r>
              <a:rPr lang="en-GB" sz="2800" dirty="0">
                <a:latin typeface="Comic Sans MS" pitchFamily="66" charset="0"/>
              </a:rPr>
              <a:t>avoid parking on the school campus.</a:t>
            </a: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1886896295"/>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2498066" y="437945"/>
            <a:ext cx="4176464" cy="4431983"/>
          </a:xfrm>
          <a:prstGeom prst="rect">
            <a:avLst/>
          </a:prstGeom>
          <a:noFill/>
        </p:spPr>
        <p:txBody>
          <a:bodyPr wrap="square" rtlCol="0">
            <a:spAutoFit/>
          </a:bodyPr>
          <a:lstStyle/>
          <a:p>
            <a:pPr algn="ctr"/>
            <a:endParaRPr lang="en-GB" sz="4400" dirty="0">
              <a:latin typeface="Comic Sans MS" pitchFamily="66" charset="0"/>
            </a:endParaRPr>
          </a:p>
          <a:p>
            <a:pPr algn="ctr"/>
            <a:r>
              <a:rPr lang="en-GB" sz="4400" dirty="0">
                <a:latin typeface="Comic Sans MS" pitchFamily="66" charset="0"/>
              </a:rPr>
              <a:t>We are:</a:t>
            </a:r>
          </a:p>
          <a:p>
            <a:pPr algn="ctr"/>
            <a:endParaRPr lang="en-GB" dirty="0">
              <a:latin typeface="Comic Sans MS" pitchFamily="66" charset="0"/>
            </a:endParaRPr>
          </a:p>
          <a:p>
            <a:pPr algn="ctr"/>
            <a:r>
              <a:rPr lang="en-GB" sz="4400" dirty="0">
                <a:latin typeface="Comic Sans MS" pitchFamily="66" charset="0"/>
              </a:rPr>
              <a:t>Mrs Bowman</a:t>
            </a:r>
          </a:p>
          <a:p>
            <a:pPr algn="ctr"/>
            <a:r>
              <a:rPr lang="en-GB" sz="4400" dirty="0">
                <a:latin typeface="Comic Sans MS" pitchFamily="66" charset="0"/>
              </a:rPr>
              <a:t>Mrs Shrimpton</a:t>
            </a:r>
          </a:p>
          <a:p>
            <a:pPr algn="ctr"/>
            <a:r>
              <a:rPr lang="en-GB" sz="4400" dirty="0">
                <a:latin typeface="Comic Sans MS" pitchFamily="66" charset="0"/>
              </a:rPr>
              <a:t>Mrs Wilton</a:t>
            </a:r>
          </a:p>
          <a:p>
            <a:pPr algn="ctr"/>
            <a:r>
              <a:rPr lang="en-GB" sz="4400" dirty="0">
                <a:latin typeface="Comic Sans MS" pitchFamily="66" charset="0"/>
              </a:rPr>
              <a:t>Miss </a:t>
            </a:r>
            <a:r>
              <a:rPr lang="en-GB" sz="4400" dirty="0" err="1">
                <a:latin typeface="Comic Sans MS" pitchFamily="66" charset="0"/>
              </a:rPr>
              <a:t>Kernan</a:t>
            </a:r>
            <a:endParaRPr lang="en-GB" sz="4400" dirty="0">
              <a:latin typeface="Comic Sans MS" pitchFamily="66"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72" y="3991549"/>
            <a:ext cx="1653094" cy="2173755"/>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39" y="254247"/>
            <a:ext cx="1773304" cy="2266818"/>
          </a:xfrm>
          <a:prstGeom prst="rect">
            <a:avLst/>
          </a:prstGeom>
        </p:spPr>
      </p:pic>
      <p:pic>
        <p:nvPicPr>
          <p:cNvPr id="5" name="Picture 4"/>
          <p:cNvPicPr>
            <a:picLocks noChangeAspect="1"/>
          </p:cNvPicPr>
          <p:nvPr/>
        </p:nvPicPr>
        <p:blipFill>
          <a:blip r:embed="rId5"/>
          <a:stretch>
            <a:fillRect/>
          </a:stretch>
        </p:blipFill>
        <p:spPr>
          <a:xfrm>
            <a:off x="7000615" y="237833"/>
            <a:ext cx="2023653" cy="2283232"/>
          </a:xfrm>
          <a:prstGeom prst="rect">
            <a:avLst/>
          </a:prstGeom>
        </p:spPr>
      </p:pic>
      <p:pic>
        <p:nvPicPr>
          <p:cNvPr id="13" name="Picture 12">
            <a:extLst>
              <a:ext uri="{FF2B5EF4-FFF2-40B4-BE49-F238E27FC236}">
                <a16:creationId xmlns:a16="http://schemas.microsoft.com/office/drawing/2014/main" id="{2CF327DC-FA62-4301-ABD7-76280D43A5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5602" y="3956993"/>
            <a:ext cx="1863264" cy="2222436"/>
          </a:xfrm>
          <a:prstGeom prst="rect">
            <a:avLst/>
          </a:prstGeom>
        </p:spPr>
      </p:pic>
    </p:spTree>
    <p:extLst>
      <p:ext uri="{BB962C8B-B14F-4D97-AF65-F5344CB8AC3E}">
        <p14:creationId xmlns:p14="http://schemas.microsoft.com/office/powerpoint/2010/main" val="2558119089"/>
      </p:ext>
    </p:extLst>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4321"/>
            <a:ext cx="9144000" cy="6871063"/>
          </a:xfrm>
          <a:prstGeom prst="rect">
            <a:avLst/>
          </a:prstGeom>
          <a:noFill/>
        </p:spPr>
      </p:pic>
      <p:sp>
        <p:nvSpPr>
          <p:cNvPr id="11" name="TextBox 10"/>
          <p:cNvSpPr txBox="1"/>
          <p:nvPr/>
        </p:nvSpPr>
        <p:spPr>
          <a:xfrm>
            <a:off x="1714480" y="332656"/>
            <a:ext cx="5715040" cy="5509200"/>
          </a:xfrm>
          <a:prstGeom prst="rect">
            <a:avLst/>
          </a:prstGeom>
          <a:noFill/>
        </p:spPr>
        <p:txBody>
          <a:bodyPr wrap="square" rtlCol="0">
            <a:spAutoFit/>
          </a:bodyPr>
          <a:lstStyle/>
          <a:p>
            <a:pPr algn="ctr"/>
            <a:endParaRPr lang="en-GB" sz="4400" dirty="0">
              <a:latin typeface="Comic Sans MS" pitchFamily="66" charset="0"/>
            </a:endParaRPr>
          </a:p>
          <a:p>
            <a:pPr algn="ctr"/>
            <a:r>
              <a:rPr lang="en-GB" sz="4400" dirty="0">
                <a:latin typeface="Comic Sans MS" pitchFamily="66" charset="0"/>
              </a:rPr>
              <a:t>Contact Details</a:t>
            </a:r>
            <a:endParaRPr lang="en-GB" sz="3600" dirty="0">
              <a:latin typeface="Comic Sans MS" pitchFamily="66" charset="0"/>
            </a:endParaRPr>
          </a:p>
          <a:p>
            <a:pPr algn="ctr"/>
            <a:endParaRPr lang="en-GB" sz="3600" dirty="0">
              <a:latin typeface="Comic Sans MS" pitchFamily="66" charset="0"/>
            </a:endParaRPr>
          </a:p>
          <a:p>
            <a:pPr algn="ctr"/>
            <a:r>
              <a:rPr lang="en-GB" sz="3600" dirty="0">
                <a:latin typeface="Comic Sans MS" pitchFamily="66" charset="0"/>
              </a:rPr>
              <a:t>Please inform the </a:t>
            </a:r>
          </a:p>
          <a:p>
            <a:pPr algn="ctr"/>
            <a:r>
              <a:rPr lang="en-GB" sz="3600" dirty="0">
                <a:latin typeface="Comic Sans MS" pitchFamily="66" charset="0"/>
              </a:rPr>
              <a:t>school if your </a:t>
            </a:r>
          </a:p>
          <a:p>
            <a:pPr algn="ctr"/>
            <a:r>
              <a:rPr lang="en-GB" sz="3600" dirty="0">
                <a:latin typeface="Comic Sans MS" pitchFamily="66" charset="0"/>
              </a:rPr>
              <a:t>contact details </a:t>
            </a:r>
          </a:p>
          <a:p>
            <a:pPr algn="ctr"/>
            <a:r>
              <a:rPr lang="en-GB" sz="3600" dirty="0">
                <a:latin typeface="Comic Sans MS" pitchFamily="66" charset="0"/>
              </a:rPr>
              <a:t>change.</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2123728" y="260648"/>
            <a:ext cx="4813136" cy="9387185"/>
          </a:xfrm>
          <a:prstGeom prst="rect">
            <a:avLst/>
          </a:prstGeom>
          <a:noFill/>
        </p:spPr>
        <p:txBody>
          <a:bodyPr wrap="square" rtlCol="0">
            <a:spAutoFit/>
          </a:bodyPr>
          <a:lstStyle/>
          <a:p>
            <a:pPr algn="ctr"/>
            <a:r>
              <a:rPr lang="en-GB" sz="6000" dirty="0">
                <a:latin typeface="Comic Sans MS" pitchFamily="66" charset="0"/>
              </a:rPr>
              <a:t> </a:t>
            </a:r>
            <a:r>
              <a:rPr lang="en-GB" sz="4400" dirty="0">
                <a:latin typeface="Comic Sans MS" pitchFamily="66" charset="0"/>
              </a:rPr>
              <a:t>Communication</a:t>
            </a:r>
          </a:p>
          <a:p>
            <a:pPr algn="ctr"/>
            <a:endParaRPr lang="en-GB" sz="2800" dirty="0">
              <a:latin typeface="Comic Sans MS" pitchFamily="66" charset="0"/>
            </a:endParaRPr>
          </a:p>
          <a:p>
            <a:pPr algn="ctr"/>
            <a:r>
              <a:rPr lang="en-GB" sz="2800" dirty="0">
                <a:latin typeface="Comic Sans MS" pitchFamily="66" charset="0"/>
              </a:rPr>
              <a:t>Please look out for </a:t>
            </a:r>
          </a:p>
          <a:p>
            <a:pPr algn="ctr"/>
            <a:r>
              <a:rPr lang="en-GB" sz="2800" dirty="0">
                <a:latin typeface="Comic Sans MS" pitchFamily="66" charset="0"/>
              </a:rPr>
              <a:t>our school newsletter via </a:t>
            </a:r>
            <a:r>
              <a:rPr lang="en-GB" sz="2800" dirty="0" err="1">
                <a:latin typeface="Comic Sans MS" pitchFamily="66" charset="0"/>
              </a:rPr>
              <a:t>parentmail</a:t>
            </a:r>
            <a:r>
              <a:rPr lang="en-GB" sz="2800" dirty="0">
                <a:latin typeface="Comic Sans MS" pitchFamily="66" charset="0"/>
              </a:rPr>
              <a:t>/website and our weekly ‘What We Are Learning’ sheet online. </a:t>
            </a:r>
          </a:p>
          <a:p>
            <a:pPr algn="ctr"/>
            <a:r>
              <a:rPr lang="en-GB" sz="2800" dirty="0">
                <a:latin typeface="Comic Sans MS" pitchFamily="66" charset="0"/>
              </a:rPr>
              <a:t>Do check your child’s </a:t>
            </a:r>
          </a:p>
          <a:p>
            <a:pPr algn="ctr"/>
            <a:r>
              <a:rPr lang="en-GB" sz="2800" dirty="0">
                <a:latin typeface="Comic Sans MS" pitchFamily="66" charset="0"/>
              </a:rPr>
              <a:t>book bag and the school website for additional letters and information. Please respond promptly when necessary.</a:t>
            </a:r>
          </a:p>
          <a:p>
            <a:pPr algn="ctr"/>
            <a:endParaRPr lang="en-GB" sz="2800" dirty="0">
              <a:latin typeface="Comic Sans MS" pitchFamily="66" charset="0"/>
            </a:endParaRPr>
          </a:p>
          <a:p>
            <a:pPr algn="ctr"/>
            <a:endParaRPr lang="en-GB" sz="4000" dirty="0">
              <a:latin typeface="Comic Sans MS" pitchFamily="66" charset="0"/>
            </a:endParaRPr>
          </a:p>
          <a:p>
            <a:pPr algn="ctr"/>
            <a:r>
              <a:rPr lang="en-GB" sz="2800" dirty="0">
                <a:latin typeface="Comic Sans MS" pitchFamily="66" charset="0"/>
              </a:rPr>
              <a:t> </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671590832"/>
      </p:ext>
    </p:extLst>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23622" y="-28455"/>
            <a:ext cx="9144000" cy="6871063"/>
          </a:xfrm>
          <a:prstGeom prst="rect">
            <a:avLst/>
          </a:prstGeom>
          <a:noFill/>
        </p:spPr>
      </p:pic>
      <p:sp>
        <p:nvSpPr>
          <p:cNvPr id="11" name="TextBox 10"/>
          <p:cNvSpPr txBox="1"/>
          <p:nvPr/>
        </p:nvSpPr>
        <p:spPr>
          <a:xfrm>
            <a:off x="2699792" y="476672"/>
            <a:ext cx="4129060" cy="3970318"/>
          </a:xfrm>
          <a:prstGeom prst="rect">
            <a:avLst/>
          </a:prstGeom>
          <a:noFill/>
        </p:spPr>
        <p:txBody>
          <a:bodyPr wrap="square" rtlCol="0">
            <a:spAutoFit/>
          </a:bodyPr>
          <a:lstStyle/>
          <a:p>
            <a:pPr algn="ctr"/>
            <a:r>
              <a:rPr lang="en-GB" sz="6000" dirty="0">
                <a:latin typeface="Comic Sans MS" pitchFamily="66" charset="0"/>
              </a:rPr>
              <a:t> </a:t>
            </a:r>
            <a:r>
              <a:rPr lang="en-GB" sz="4800" dirty="0">
                <a:latin typeface="Comic Sans MS" pitchFamily="66" charset="0"/>
              </a:rPr>
              <a:t>Jumpers and Cardigans!</a:t>
            </a:r>
          </a:p>
          <a:p>
            <a:pPr algn="ctr"/>
            <a:r>
              <a:rPr lang="en-GB" sz="3600" dirty="0">
                <a:latin typeface="Comic Sans MS" pitchFamily="66" charset="0"/>
              </a:rPr>
              <a:t>Please ensure ALL jumpers and cardigans are named.</a:t>
            </a:r>
            <a:endParaRPr lang="en-GB" dirty="0">
              <a:latin typeface="Comic Sans MS" pitchFamily="66" charset="0"/>
            </a:endParaRPr>
          </a:p>
        </p:txBody>
      </p:sp>
      <p:pic>
        <p:nvPicPr>
          <p:cNvPr id="1026" name="Picture 2" descr="Image result for school jump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882" y="4480340"/>
            <a:ext cx="1466880" cy="165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66412"/>
      </p:ext>
    </p:extLst>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2123728" y="260648"/>
            <a:ext cx="4813136" cy="8094524"/>
          </a:xfrm>
          <a:prstGeom prst="rect">
            <a:avLst/>
          </a:prstGeom>
          <a:noFill/>
        </p:spPr>
        <p:txBody>
          <a:bodyPr wrap="square" rtlCol="0">
            <a:spAutoFit/>
          </a:bodyPr>
          <a:lstStyle/>
          <a:p>
            <a:pPr algn="ctr"/>
            <a:r>
              <a:rPr lang="en-GB" sz="6000" dirty="0">
                <a:latin typeface="Comic Sans MS" pitchFamily="66" charset="0"/>
              </a:rPr>
              <a:t> Water</a:t>
            </a:r>
          </a:p>
          <a:p>
            <a:pPr algn="ctr"/>
            <a:endParaRPr lang="en-GB" sz="2800" dirty="0">
              <a:latin typeface="Comic Sans MS" pitchFamily="66" charset="0"/>
            </a:endParaRPr>
          </a:p>
          <a:p>
            <a:pPr algn="ctr"/>
            <a:r>
              <a:rPr lang="en-GB" sz="2800" dirty="0">
                <a:latin typeface="Comic Sans MS" pitchFamily="66" charset="0"/>
              </a:rPr>
              <a:t>We encourage all children to come to school with a named water bottle (no juice).</a:t>
            </a:r>
          </a:p>
          <a:p>
            <a:pPr algn="ctr"/>
            <a:endParaRPr lang="en-GB" sz="2800" dirty="0">
              <a:latin typeface="Comic Sans MS" pitchFamily="66" charset="0"/>
            </a:endParaRPr>
          </a:p>
          <a:p>
            <a:pPr algn="ctr"/>
            <a:r>
              <a:rPr lang="en-GB" sz="2800" dirty="0">
                <a:latin typeface="Comic Sans MS" pitchFamily="66" charset="0"/>
              </a:rPr>
              <a:t>We do offer water with snack before break and upon request.</a:t>
            </a:r>
          </a:p>
          <a:p>
            <a:pPr algn="ctr"/>
            <a:endParaRPr lang="en-GB" sz="2800" dirty="0">
              <a:latin typeface="Comic Sans MS" pitchFamily="66" charset="0"/>
            </a:endParaRPr>
          </a:p>
          <a:p>
            <a:pPr algn="ctr"/>
            <a:endParaRPr lang="en-GB" sz="4000" dirty="0">
              <a:latin typeface="Comic Sans MS" pitchFamily="66" charset="0"/>
            </a:endParaRPr>
          </a:p>
          <a:p>
            <a:pPr algn="ctr"/>
            <a:r>
              <a:rPr lang="en-GB" sz="2800" dirty="0">
                <a:latin typeface="Comic Sans MS" pitchFamily="66" charset="0"/>
              </a:rPr>
              <a:t> </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404664"/>
            <a:ext cx="5715040" cy="6186309"/>
          </a:xfrm>
          <a:prstGeom prst="rect">
            <a:avLst/>
          </a:prstGeom>
          <a:noFill/>
        </p:spPr>
        <p:txBody>
          <a:bodyPr wrap="square" rtlCol="0">
            <a:spAutoFit/>
          </a:bodyPr>
          <a:lstStyle/>
          <a:p>
            <a:pPr algn="ctr"/>
            <a:r>
              <a:rPr lang="en-GB" sz="6000" dirty="0">
                <a:latin typeface="Comic Sans MS" pitchFamily="66" charset="0"/>
              </a:rPr>
              <a:t> Holidays</a:t>
            </a:r>
          </a:p>
          <a:p>
            <a:pPr algn="ctr"/>
            <a:r>
              <a:rPr lang="en-GB" sz="2800" dirty="0">
                <a:latin typeface="Comic Sans MS" pitchFamily="66" charset="0"/>
              </a:rPr>
              <a:t>Year 2 is a very</a:t>
            </a:r>
          </a:p>
          <a:p>
            <a:pPr algn="ctr"/>
            <a:r>
              <a:rPr lang="en-GB" sz="2800" dirty="0">
                <a:latin typeface="Comic Sans MS" pitchFamily="66" charset="0"/>
              </a:rPr>
              <a:t> busy year. It is the final </a:t>
            </a:r>
          </a:p>
          <a:p>
            <a:pPr algn="ctr"/>
            <a:r>
              <a:rPr lang="en-GB" sz="2800" dirty="0">
                <a:latin typeface="Comic Sans MS" pitchFamily="66" charset="0"/>
              </a:rPr>
              <a:t>year of Key Stage 1 and </a:t>
            </a:r>
          </a:p>
          <a:p>
            <a:pPr algn="ctr"/>
            <a:r>
              <a:rPr lang="en-GB" sz="2800" dirty="0">
                <a:latin typeface="Comic Sans MS" pitchFamily="66" charset="0"/>
              </a:rPr>
              <a:t>we assess the children </a:t>
            </a:r>
          </a:p>
          <a:p>
            <a:pPr algn="ctr"/>
            <a:r>
              <a:rPr lang="en-GB" sz="2800" dirty="0">
                <a:latin typeface="Comic Sans MS" pitchFamily="66" charset="0"/>
              </a:rPr>
              <a:t>regularly throughout the </a:t>
            </a:r>
          </a:p>
          <a:p>
            <a:pPr algn="ctr"/>
            <a:r>
              <a:rPr lang="en-GB" sz="2800" dirty="0">
                <a:latin typeface="Comic Sans MS" pitchFamily="66" charset="0"/>
              </a:rPr>
              <a:t>year.</a:t>
            </a:r>
          </a:p>
          <a:p>
            <a:pPr algn="ctr"/>
            <a:r>
              <a:rPr lang="en-GB" sz="2800" dirty="0">
                <a:latin typeface="Comic Sans MS" pitchFamily="66" charset="0"/>
              </a:rPr>
              <a:t>Unless there are </a:t>
            </a:r>
          </a:p>
          <a:p>
            <a:pPr algn="ctr"/>
            <a:r>
              <a:rPr lang="en-GB" sz="2800" dirty="0">
                <a:latin typeface="Comic Sans MS" pitchFamily="66" charset="0"/>
              </a:rPr>
              <a:t>exceptional circumstances </a:t>
            </a:r>
          </a:p>
          <a:p>
            <a:pPr algn="ctr"/>
            <a:r>
              <a:rPr lang="en-GB" sz="2800" dirty="0">
                <a:latin typeface="Comic Sans MS" pitchFamily="66" charset="0"/>
              </a:rPr>
              <a:t>please do not take your </a:t>
            </a:r>
          </a:p>
          <a:p>
            <a:pPr algn="ctr"/>
            <a:r>
              <a:rPr lang="en-GB" sz="2800" dirty="0">
                <a:latin typeface="Comic Sans MS" pitchFamily="66" charset="0"/>
              </a:rPr>
              <a:t>child out of school during</a:t>
            </a:r>
          </a:p>
          <a:p>
            <a:pPr algn="ctr"/>
            <a:r>
              <a:rPr lang="en-GB" sz="2800" dirty="0">
                <a:latin typeface="Comic Sans MS" pitchFamily="66" charset="0"/>
              </a:rPr>
              <a:t> term time. </a:t>
            </a:r>
          </a:p>
          <a:p>
            <a:pPr algn="ctr"/>
            <a:endParaRPr lang="en-GB" sz="2800" dirty="0">
              <a:latin typeface="Comic Sans MS" pitchFamily="66" charset="0"/>
            </a:endParaRPr>
          </a:p>
        </p:txBody>
      </p:sp>
    </p:spTree>
  </p:cSld>
  <p:clrMapOvr>
    <a:masterClrMapping/>
  </p:clrMapOvr>
  <p:transition spd="slow">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548680"/>
            <a:ext cx="5715040" cy="5693866"/>
          </a:xfrm>
          <a:prstGeom prst="rect">
            <a:avLst/>
          </a:prstGeom>
          <a:noFill/>
        </p:spPr>
        <p:txBody>
          <a:bodyPr wrap="square" rtlCol="0">
            <a:spAutoFit/>
          </a:bodyPr>
          <a:lstStyle/>
          <a:p>
            <a:pPr algn="ctr"/>
            <a:endParaRPr lang="en-GB" sz="2800" dirty="0">
              <a:latin typeface="Comic Sans MS" pitchFamily="66" charset="0"/>
            </a:endParaRPr>
          </a:p>
          <a:p>
            <a:pPr algn="ctr"/>
            <a:r>
              <a:rPr lang="en-GB" sz="2800" dirty="0">
                <a:latin typeface="Comic Sans MS" pitchFamily="66" charset="0"/>
              </a:rPr>
              <a:t>We promise to look </a:t>
            </a:r>
          </a:p>
          <a:p>
            <a:pPr algn="ctr"/>
            <a:r>
              <a:rPr lang="en-GB" sz="2800" dirty="0">
                <a:latin typeface="Comic Sans MS" pitchFamily="66" charset="0"/>
              </a:rPr>
              <a:t>after your child and </a:t>
            </a:r>
          </a:p>
          <a:p>
            <a:pPr algn="ctr"/>
            <a:r>
              <a:rPr lang="en-GB" sz="2800" dirty="0">
                <a:latin typeface="Comic Sans MS" pitchFamily="66" charset="0"/>
              </a:rPr>
              <a:t>we will make time for them </a:t>
            </a:r>
          </a:p>
          <a:p>
            <a:pPr algn="ctr"/>
            <a:r>
              <a:rPr lang="en-GB" sz="2800" dirty="0">
                <a:latin typeface="Comic Sans MS" pitchFamily="66" charset="0"/>
              </a:rPr>
              <a:t>to ask questions. </a:t>
            </a:r>
          </a:p>
          <a:p>
            <a:pPr algn="ctr"/>
            <a:endParaRPr lang="en-GB" sz="2800" dirty="0">
              <a:latin typeface="Comic Sans MS" pitchFamily="66" charset="0"/>
            </a:endParaRPr>
          </a:p>
          <a:p>
            <a:pPr algn="ctr"/>
            <a:r>
              <a:rPr lang="en-GB" sz="2800" dirty="0">
                <a:latin typeface="Comic Sans MS" pitchFamily="66" charset="0"/>
              </a:rPr>
              <a:t>They can talk to us about </a:t>
            </a:r>
          </a:p>
          <a:p>
            <a:pPr algn="ctr"/>
            <a:r>
              <a:rPr lang="en-GB" sz="2800" dirty="0">
                <a:latin typeface="Comic Sans MS" pitchFamily="66" charset="0"/>
              </a:rPr>
              <a:t>any worries they </a:t>
            </a:r>
          </a:p>
          <a:p>
            <a:pPr algn="ctr"/>
            <a:r>
              <a:rPr lang="en-GB" sz="2800" dirty="0">
                <a:latin typeface="Comic Sans MS" pitchFamily="66" charset="0"/>
              </a:rPr>
              <a:t>may have.</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2007761983"/>
      </p:ext>
    </p:extLst>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4321"/>
            <a:ext cx="9144000" cy="6871063"/>
          </a:xfrm>
          <a:prstGeom prst="rect">
            <a:avLst/>
          </a:prstGeom>
          <a:noFill/>
        </p:spPr>
      </p:pic>
      <p:sp>
        <p:nvSpPr>
          <p:cNvPr id="11" name="TextBox 10"/>
          <p:cNvSpPr txBox="1"/>
          <p:nvPr/>
        </p:nvSpPr>
        <p:spPr>
          <a:xfrm>
            <a:off x="2140320" y="-21513"/>
            <a:ext cx="4669120" cy="8433078"/>
          </a:xfrm>
          <a:prstGeom prst="rect">
            <a:avLst/>
          </a:prstGeom>
          <a:noFill/>
        </p:spPr>
        <p:txBody>
          <a:bodyPr wrap="square" rtlCol="0">
            <a:spAutoFit/>
          </a:bodyPr>
          <a:lstStyle/>
          <a:p>
            <a:pPr algn="ctr"/>
            <a:endParaRPr lang="en-GB" sz="2400" dirty="0">
              <a:latin typeface="Comic Sans MS" pitchFamily="66" charset="0"/>
            </a:endParaRPr>
          </a:p>
          <a:p>
            <a:pPr algn="ctr"/>
            <a:r>
              <a:rPr lang="en-GB" sz="2800" dirty="0">
                <a:latin typeface="Comic Sans MS" pitchFamily="66" charset="0"/>
              </a:rPr>
              <a:t>Please do not hesitate </a:t>
            </a:r>
          </a:p>
          <a:p>
            <a:pPr algn="ctr"/>
            <a:r>
              <a:rPr lang="en-GB" sz="2800" dirty="0">
                <a:latin typeface="Comic Sans MS" pitchFamily="66" charset="0"/>
              </a:rPr>
              <a:t>to speak to any of us if you have any queries. </a:t>
            </a:r>
          </a:p>
          <a:p>
            <a:pPr algn="ctr"/>
            <a:endParaRPr lang="en-GB" sz="1400" dirty="0">
              <a:latin typeface="Comic Sans MS" pitchFamily="66" charset="0"/>
            </a:endParaRPr>
          </a:p>
          <a:p>
            <a:pPr algn="ctr"/>
            <a:r>
              <a:rPr lang="en-GB" sz="2800" dirty="0">
                <a:latin typeface="Comic Sans MS" pitchFamily="66" charset="0"/>
              </a:rPr>
              <a:t>Mrs Spencer is available to speak to any parents concerning any pastoral issues you may have.</a:t>
            </a:r>
          </a:p>
          <a:p>
            <a:pPr algn="ctr"/>
            <a:r>
              <a:rPr lang="en-GB" sz="2800" dirty="0">
                <a:latin typeface="Comic Sans MS" pitchFamily="66" charset="0"/>
              </a:rPr>
              <a:t>You can leave a phone message with the office or email the school office.</a:t>
            </a:r>
          </a:p>
          <a:p>
            <a:pPr algn="ctr"/>
            <a:endParaRPr lang="en-GB" sz="1400" dirty="0">
              <a:latin typeface="Comic Sans MS" pitchFamily="66" charset="0"/>
            </a:endParaRPr>
          </a:p>
          <a:p>
            <a:pPr algn="ctr"/>
            <a:r>
              <a:rPr lang="en-GB" sz="2800" dirty="0">
                <a:latin typeface="Comic Sans MS" pitchFamily="66" charset="0"/>
              </a:rPr>
              <a:t> Mrs Bowman or Mrs Shrimpton will respond as soon as possible.</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1470500468"/>
      </p:ext>
    </p:extLst>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4321"/>
            <a:ext cx="9144000" cy="6871063"/>
          </a:xfrm>
          <a:prstGeom prst="rect">
            <a:avLst/>
          </a:prstGeom>
          <a:noFill/>
        </p:spPr>
      </p:pic>
      <p:sp>
        <p:nvSpPr>
          <p:cNvPr id="11" name="TextBox 10"/>
          <p:cNvSpPr txBox="1"/>
          <p:nvPr/>
        </p:nvSpPr>
        <p:spPr>
          <a:xfrm>
            <a:off x="2237440" y="14321"/>
            <a:ext cx="4669120" cy="8156079"/>
          </a:xfrm>
          <a:prstGeom prst="rect">
            <a:avLst/>
          </a:prstGeom>
          <a:noFill/>
        </p:spPr>
        <p:txBody>
          <a:bodyPr wrap="square" rtlCol="0">
            <a:spAutoFit/>
          </a:bodyPr>
          <a:lstStyle/>
          <a:p>
            <a:pPr algn="ctr"/>
            <a:endParaRPr lang="en-GB" sz="2000" dirty="0">
              <a:latin typeface="Comic Sans MS" pitchFamily="66" charset="0"/>
            </a:endParaRPr>
          </a:p>
          <a:p>
            <a:pPr algn="ctr"/>
            <a:r>
              <a:rPr lang="en-GB" sz="2800" b="1" dirty="0">
                <a:latin typeface="Comic Sans MS" pitchFamily="66" charset="0"/>
              </a:rPr>
              <a:t>Friends Of John Hampden</a:t>
            </a:r>
          </a:p>
          <a:p>
            <a:pPr algn="ctr"/>
            <a:endParaRPr lang="en-GB" sz="2800" dirty="0">
              <a:latin typeface="Comic Sans MS" pitchFamily="66" charset="0"/>
            </a:endParaRPr>
          </a:p>
          <a:p>
            <a:pPr algn="ctr"/>
            <a:r>
              <a:rPr lang="en-GB" sz="2800" dirty="0" err="1">
                <a:latin typeface="Comic Sans MS" pitchFamily="66" charset="0"/>
              </a:rPr>
              <a:t>FoJH</a:t>
            </a:r>
            <a:r>
              <a:rPr lang="en-GB" sz="2800" dirty="0">
                <a:latin typeface="Comic Sans MS" pitchFamily="66" charset="0"/>
              </a:rPr>
              <a:t> do an amazing job planning events to raise additional funds for our school.</a:t>
            </a:r>
          </a:p>
          <a:p>
            <a:pPr algn="ctr"/>
            <a:r>
              <a:rPr lang="en-GB" sz="2800" dirty="0">
                <a:latin typeface="Comic Sans MS" pitchFamily="66" charset="0"/>
              </a:rPr>
              <a:t>They would really value new members to join their team.</a:t>
            </a:r>
          </a:p>
          <a:p>
            <a:pPr algn="ctr"/>
            <a:r>
              <a:rPr lang="en-GB" sz="2800" dirty="0">
                <a:latin typeface="Comic Sans MS" pitchFamily="66" charset="0"/>
              </a:rPr>
              <a:t>Please enquire via the school office for further information.</a:t>
            </a:r>
          </a:p>
          <a:p>
            <a:pPr algn="ctr"/>
            <a:r>
              <a:rPr lang="en-GB" sz="2800" dirty="0">
                <a:latin typeface="Comic Sans MS" pitchFamily="66" charset="0"/>
              </a:rPr>
              <a:t>Thank you! </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extLst>
      <p:ext uri="{BB962C8B-B14F-4D97-AF65-F5344CB8AC3E}">
        <p14:creationId xmlns:p14="http://schemas.microsoft.com/office/powerpoint/2010/main" val="2912260443"/>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5</a:t>
            </a:r>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688096" y="260648"/>
            <a:ext cx="5715040" cy="8032968"/>
          </a:xfrm>
          <a:prstGeom prst="rect">
            <a:avLst/>
          </a:prstGeom>
          <a:noFill/>
        </p:spPr>
        <p:txBody>
          <a:bodyPr wrap="square" rtlCol="0">
            <a:spAutoFit/>
          </a:bodyPr>
          <a:lstStyle/>
          <a:p>
            <a:pPr algn="ctr"/>
            <a:r>
              <a:rPr lang="en-GB" sz="4800" dirty="0">
                <a:latin typeface="Comic Sans MS" pitchFamily="66" charset="0"/>
              </a:rPr>
              <a:t> </a:t>
            </a:r>
            <a:r>
              <a:rPr lang="en-GB" sz="4000" dirty="0">
                <a:latin typeface="Comic Sans MS" pitchFamily="66" charset="0"/>
              </a:rPr>
              <a:t>Independence</a:t>
            </a:r>
            <a:endParaRPr lang="en-GB" sz="4400" dirty="0">
              <a:latin typeface="Comic Sans MS" pitchFamily="66" charset="0"/>
            </a:endParaRPr>
          </a:p>
          <a:p>
            <a:pPr algn="ctr"/>
            <a:r>
              <a:rPr lang="en-GB" sz="2800" dirty="0">
                <a:latin typeface="Comic Sans MS" pitchFamily="66" charset="0"/>
              </a:rPr>
              <a:t>It is lovely to see so </a:t>
            </a:r>
          </a:p>
          <a:p>
            <a:pPr algn="ctr"/>
            <a:r>
              <a:rPr lang="en-GB" sz="2800" dirty="0">
                <a:latin typeface="Comic Sans MS" pitchFamily="66" charset="0"/>
              </a:rPr>
              <a:t>many children entering the classroom independently </a:t>
            </a:r>
          </a:p>
          <a:p>
            <a:pPr algn="ctr"/>
            <a:r>
              <a:rPr lang="en-GB" sz="2800" dirty="0">
                <a:latin typeface="Comic Sans MS" pitchFamily="66" charset="0"/>
              </a:rPr>
              <a:t>in the mornings and </a:t>
            </a:r>
          </a:p>
          <a:p>
            <a:pPr algn="ctr"/>
            <a:r>
              <a:rPr lang="en-GB" sz="2800" dirty="0">
                <a:latin typeface="Comic Sans MS" pitchFamily="66" charset="0"/>
              </a:rPr>
              <a:t>they have settled really well.</a:t>
            </a:r>
          </a:p>
          <a:p>
            <a:pPr algn="ctr"/>
            <a:endParaRPr lang="en-GB" sz="2400" dirty="0">
              <a:latin typeface="Comic Sans MS" pitchFamily="66" charset="0"/>
            </a:endParaRPr>
          </a:p>
          <a:p>
            <a:pPr algn="ctr"/>
            <a:r>
              <a:rPr lang="en-GB" sz="4000" dirty="0">
                <a:latin typeface="Comic Sans MS" pitchFamily="66" charset="0"/>
              </a:rPr>
              <a:t>Collection from </a:t>
            </a:r>
          </a:p>
          <a:p>
            <a:pPr algn="ctr"/>
            <a:r>
              <a:rPr lang="en-GB" sz="4000" dirty="0">
                <a:latin typeface="Comic Sans MS" pitchFamily="66" charset="0"/>
              </a:rPr>
              <a:t>school</a:t>
            </a:r>
          </a:p>
          <a:p>
            <a:pPr algn="ctr"/>
            <a:r>
              <a:rPr lang="en-GB" sz="2800" dirty="0">
                <a:latin typeface="Comic Sans MS" pitchFamily="66" charset="0"/>
              </a:rPr>
              <a:t>Please let the school know </a:t>
            </a:r>
          </a:p>
          <a:p>
            <a:pPr algn="ctr"/>
            <a:r>
              <a:rPr lang="en-GB" sz="2800" dirty="0">
                <a:latin typeface="Comic Sans MS" pitchFamily="66" charset="0"/>
              </a:rPr>
              <a:t>of any changes to the </a:t>
            </a:r>
          </a:p>
          <a:p>
            <a:pPr algn="ctr"/>
            <a:r>
              <a:rPr lang="en-GB" sz="2800" dirty="0">
                <a:latin typeface="Comic Sans MS" pitchFamily="66" charset="0"/>
              </a:rPr>
              <a:t>collection of your child in advance.</a:t>
            </a: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a:p>
            <a:pPr algn="ctr"/>
            <a:endParaRPr lang="en-GB" sz="2800" dirty="0">
              <a:latin typeface="Comic Sans MS" pitchFamily="66" charset="0"/>
            </a:endParaRP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2357422" y="1071546"/>
            <a:ext cx="4500594" cy="4216539"/>
          </a:xfrm>
          <a:prstGeom prst="rect">
            <a:avLst/>
          </a:prstGeom>
          <a:noFill/>
        </p:spPr>
        <p:txBody>
          <a:bodyPr wrap="square" rtlCol="0">
            <a:spAutoFit/>
          </a:bodyPr>
          <a:lstStyle/>
          <a:p>
            <a:pPr algn="ctr"/>
            <a:r>
              <a:rPr lang="en-GB" sz="8000" dirty="0">
                <a:latin typeface="Comic Sans MS" pitchFamily="66" charset="0"/>
              </a:rPr>
              <a:t>Topics</a:t>
            </a:r>
          </a:p>
          <a:p>
            <a:pPr algn="ctr"/>
            <a:endParaRPr lang="en-GB" sz="2800" b="1" dirty="0">
              <a:solidFill>
                <a:srgbClr val="00B0F0"/>
              </a:solidFill>
              <a:latin typeface="Jokerman" pitchFamily="82" charset="0"/>
            </a:endParaRPr>
          </a:p>
          <a:p>
            <a:pPr algn="ctr"/>
            <a:endParaRPr lang="en-GB" sz="2400" b="1" dirty="0">
              <a:latin typeface="Comic Sans MS" panose="030F0702030302020204" pitchFamily="66" charset="0"/>
            </a:endParaRPr>
          </a:p>
          <a:p>
            <a:pPr algn="ctr"/>
            <a:endParaRPr lang="en-GB" sz="6000" b="1" dirty="0">
              <a:solidFill>
                <a:srgbClr val="00B0F0"/>
              </a:solidFill>
              <a:latin typeface="Jokerman" pitchFamily="82" charset="0"/>
            </a:endParaRPr>
          </a:p>
          <a:p>
            <a:pPr algn="ctr"/>
            <a:endParaRPr lang="en-GB" sz="4000" dirty="0">
              <a:solidFill>
                <a:srgbClr val="00B0F0"/>
              </a:solidFill>
              <a:latin typeface="Jokerman" pitchFamily="82" charset="0"/>
            </a:endParaRPr>
          </a:p>
          <a:p>
            <a:pPr algn="ctr"/>
            <a:endParaRPr lang="en-GB" sz="3600" dirty="0">
              <a:latin typeface="Comic Sans MS" pitchFamily="66" charset="0"/>
            </a:endParaRPr>
          </a:p>
        </p:txBody>
      </p:sp>
      <p:sp>
        <p:nvSpPr>
          <p:cNvPr id="4" name="Rectangle 3"/>
          <p:cNvSpPr/>
          <p:nvPr/>
        </p:nvSpPr>
        <p:spPr>
          <a:xfrm>
            <a:off x="2357422" y="4439334"/>
            <a:ext cx="4572000" cy="1815882"/>
          </a:xfrm>
          <a:prstGeom prst="rect">
            <a:avLst/>
          </a:prstGeom>
        </p:spPr>
        <p:txBody>
          <a:bodyPr>
            <a:spAutoFit/>
          </a:bodyPr>
          <a:lstStyle/>
          <a:p>
            <a:pPr algn="ctr"/>
            <a:r>
              <a:rPr lang="en-GB" sz="2800" dirty="0">
                <a:latin typeface="Comic Sans MS" pitchFamily="66" charset="0"/>
              </a:rPr>
              <a:t>Each week we are choosing a different text based on one of our school values.</a:t>
            </a:r>
            <a:endParaRPr lang="en-GB" dirty="0">
              <a:latin typeface="Comic Sans MS" pitchFamily="66" charset="0"/>
            </a:endParaRPr>
          </a:p>
        </p:txBody>
      </p:sp>
      <p:pic>
        <p:nvPicPr>
          <p:cNvPr id="5" name="Picture 4"/>
          <p:cNvPicPr>
            <a:picLocks noChangeAspect="1"/>
          </p:cNvPicPr>
          <p:nvPr/>
        </p:nvPicPr>
        <p:blipFill>
          <a:blip r:embed="rId3"/>
          <a:stretch>
            <a:fillRect/>
          </a:stretch>
        </p:blipFill>
        <p:spPr>
          <a:xfrm>
            <a:off x="3742872" y="2328576"/>
            <a:ext cx="1658256" cy="2200847"/>
          </a:xfrm>
          <a:prstGeom prst="rect">
            <a:avLst/>
          </a:prstGeom>
        </p:spPr>
      </p:pic>
    </p:spTree>
    <p:extLst>
      <p:ext uri="{BB962C8B-B14F-4D97-AF65-F5344CB8AC3E}">
        <p14:creationId xmlns:p14="http://schemas.microsoft.com/office/powerpoint/2010/main" val="4058695266"/>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1285860"/>
            <a:ext cx="5715040" cy="4247317"/>
          </a:xfrm>
          <a:prstGeom prst="rect">
            <a:avLst/>
          </a:prstGeom>
          <a:noFill/>
        </p:spPr>
        <p:txBody>
          <a:bodyPr wrap="square" rtlCol="0">
            <a:spAutoFit/>
          </a:bodyPr>
          <a:lstStyle/>
          <a:p>
            <a:pPr algn="ctr"/>
            <a:r>
              <a:rPr lang="en-GB" sz="5400" dirty="0">
                <a:latin typeface="Comic Sans MS" pitchFamily="66" charset="0"/>
              </a:rPr>
              <a:t> </a:t>
            </a:r>
            <a:r>
              <a:rPr lang="en-GB" sz="4800" dirty="0">
                <a:latin typeface="Comic Sans MS" pitchFamily="66" charset="0"/>
              </a:rPr>
              <a:t>Activities</a:t>
            </a:r>
            <a:endParaRPr lang="en-GB" sz="5400" dirty="0">
              <a:latin typeface="Comic Sans MS" pitchFamily="66" charset="0"/>
            </a:endParaRPr>
          </a:p>
          <a:p>
            <a:pPr algn="ctr"/>
            <a:r>
              <a:rPr lang="en-GB" sz="3600" dirty="0">
                <a:latin typeface="Comic Sans MS" pitchFamily="66" charset="0"/>
              </a:rPr>
              <a:t>The children are </a:t>
            </a:r>
          </a:p>
          <a:p>
            <a:pPr algn="ctr"/>
            <a:r>
              <a:rPr lang="en-GB" sz="3600" dirty="0">
                <a:latin typeface="Comic Sans MS" pitchFamily="66" charset="0"/>
              </a:rPr>
              <a:t>enjoying completing </a:t>
            </a:r>
          </a:p>
          <a:p>
            <a:pPr algn="ctr"/>
            <a:r>
              <a:rPr lang="en-GB" sz="3600" dirty="0">
                <a:latin typeface="Comic Sans MS" pitchFamily="66" charset="0"/>
              </a:rPr>
              <a:t>a range of activities </a:t>
            </a:r>
          </a:p>
          <a:p>
            <a:pPr algn="ctr"/>
            <a:r>
              <a:rPr lang="en-GB" sz="3600" dirty="0">
                <a:latin typeface="Comic Sans MS" pitchFamily="66" charset="0"/>
              </a:rPr>
              <a:t>both inside and </a:t>
            </a:r>
          </a:p>
          <a:p>
            <a:pPr algn="ctr"/>
            <a:r>
              <a:rPr lang="en-GB" sz="3600" dirty="0">
                <a:latin typeface="Comic Sans MS" pitchFamily="66" charset="0"/>
              </a:rPr>
              <a:t>outside of </a:t>
            </a:r>
          </a:p>
          <a:p>
            <a:pPr algn="ctr"/>
            <a:r>
              <a:rPr lang="en-GB" sz="3600" dirty="0">
                <a:latin typeface="Comic Sans MS" pitchFamily="66" charset="0"/>
              </a:rPr>
              <a:t>the classroom </a:t>
            </a:r>
            <a:endParaRPr lang="en-GB" sz="2800" dirty="0">
              <a:latin typeface="Comic Sans MS" pitchFamily="66" charset="0"/>
            </a:endParaRPr>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332656"/>
            <a:ext cx="5715040" cy="5909310"/>
          </a:xfrm>
          <a:prstGeom prst="rect">
            <a:avLst/>
          </a:prstGeom>
          <a:noFill/>
        </p:spPr>
        <p:txBody>
          <a:bodyPr wrap="square" rtlCol="0">
            <a:spAutoFit/>
          </a:bodyPr>
          <a:lstStyle/>
          <a:p>
            <a:pPr algn="ctr"/>
            <a:r>
              <a:rPr lang="en-GB" sz="5400" dirty="0">
                <a:latin typeface="Comic Sans MS" pitchFamily="66" charset="0"/>
              </a:rPr>
              <a:t> </a:t>
            </a:r>
            <a:r>
              <a:rPr lang="en-GB" sz="4800" dirty="0">
                <a:latin typeface="Comic Sans MS" pitchFamily="66" charset="0"/>
              </a:rPr>
              <a:t>Classroom</a:t>
            </a:r>
            <a:endParaRPr lang="en-GB" sz="5400" dirty="0">
              <a:latin typeface="Comic Sans MS" pitchFamily="66" charset="0"/>
            </a:endParaRPr>
          </a:p>
          <a:p>
            <a:pPr algn="ctr"/>
            <a:r>
              <a:rPr lang="en-GB" sz="3600" dirty="0">
                <a:latin typeface="Comic Sans MS" pitchFamily="66" charset="0"/>
              </a:rPr>
              <a:t>We have a range of rewards,  </a:t>
            </a:r>
          </a:p>
          <a:p>
            <a:pPr algn="ctr"/>
            <a:r>
              <a:rPr lang="en-GB" sz="3600" dirty="0">
                <a:latin typeface="Comic Sans MS" pitchFamily="66" charset="0"/>
              </a:rPr>
              <a:t>including stickers –</a:t>
            </a:r>
          </a:p>
          <a:p>
            <a:pPr algn="ctr"/>
            <a:r>
              <a:rPr lang="en-GB" sz="3600" dirty="0">
                <a:latin typeface="Comic Sans MS" pitchFamily="66" charset="0"/>
              </a:rPr>
              <a:t> which they love to receive, </a:t>
            </a:r>
          </a:p>
          <a:p>
            <a:pPr algn="ctr"/>
            <a:r>
              <a:rPr lang="en-GB" sz="3600" dirty="0">
                <a:latin typeface="Comic Sans MS" pitchFamily="66" charset="0"/>
              </a:rPr>
              <a:t>to encourage </a:t>
            </a:r>
          </a:p>
          <a:p>
            <a:pPr algn="ctr"/>
            <a:r>
              <a:rPr lang="en-GB" sz="3600" dirty="0">
                <a:latin typeface="Comic Sans MS" pitchFamily="66" charset="0"/>
              </a:rPr>
              <a:t>children to do </a:t>
            </a:r>
          </a:p>
          <a:p>
            <a:pPr algn="ctr"/>
            <a:r>
              <a:rPr lang="en-GB" sz="3600" dirty="0">
                <a:latin typeface="Comic Sans MS" pitchFamily="66" charset="0"/>
              </a:rPr>
              <a:t>the best that </a:t>
            </a:r>
          </a:p>
          <a:p>
            <a:pPr algn="ctr"/>
            <a:r>
              <a:rPr lang="en-GB" sz="3600" dirty="0">
                <a:latin typeface="Comic Sans MS" pitchFamily="66" charset="0"/>
              </a:rPr>
              <a:t>they can. </a:t>
            </a:r>
            <a:endParaRPr lang="en-GB" sz="2800" dirty="0">
              <a:latin typeface="Comic Sans MS" pitchFamily="66" charset="0"/>
            </a:endParaRPr>
          </a:p>
        </p:txBody>
      </p:sp>
    </p:spTree>
    <p:extLst>
      <p:ext uri="{BB962C8B-B14F-4D97-AF65-F5344CB8AC3E}">
        <p14:creationId xmlns:p14="http://schemas.microsoft.com/office/powerpoint/2010/main" val="676444646"/>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13063"/>
            <a:ext cx="9144000" cy="6871063"/>
          </a:xfrm>
          <a:prstGeom prst="rect">
            <a:avLst/>
          </a:prstGeom>
          <a:noFill/>
        </p:spPr>
      </p:pic>
      <p:sp>
        <p:nvSpPr>
          <p:cNvPr id="11" name="TextBox 10"/>
          <p:cNvSpPr txBox="1"/>
          <p:nvPr/>
        </p:nvSpPr>
        <p:spPr>
          <a:xfrm>
            <a:off x="1714480" y="332656"/>
            <a:ext cx="5715040" cy="6001643"/>
          </a:xfrm>
          <a:prstGeom prst="rect">
            <a:avLst/>
          </a:prstGeom>
          <a:noFill/>
        </p:spPr>
        <p:txBody>
          <a:bodyPr wrap="square" rtlCol="0">
            <a:spAutoFit/>
          </a:bodyPr>
          <a:lstStyle/>
          <a:p>
            <a:pPr algn="ctr"/>
            <a:r>
              <a:rPr lang="en-GB" sz="5400" dirty="0">
                <a:latin typeface="Comic Sans MS" pitchFamily="66" charset="0"/>
              </a:rPr>
              <a:t> </a:t>
            </a:r>
            <a:r>
              <a:rPr lang="en-GB" sz="4800" dirty="0">
                <a:latin typeface="Comic Sans MS" pitchFamily="66" charset="0"/>
              </a:rPr>
              <a:t>Transition</a:t>
            </a:r>
            <a:endParaRPr lang="en-GB" sz="5400" dirty="0">
              <a:latin typeface="Comic Sans MS" pitchFamily="66" charset="0"/>
            </a:endParaRPr>
          </a:p>
          <a:p>
            <a:pPr algn="ctr"/>
            <a:r>
              <a:rPr lang="en-GB" sz="3300" dirty="0">
                <a:latin typeface="Comic Sans MS" pitchFamily="66" charset="0"/>
              </a:rPr>
              <a:t>In these early weeks, </a:t>
            </a:r>
          </a:p>
          <a:p>
            <a:pPr algn="ctr"/>
            <a:r>
              <a:rPr lang="en-GB" sz="3300" dirty="0">
                <a:latin typeface="Comic Sans MS" pitchFamily="66" charset="0"/>
              </a:rPr>
              <a:t>we will be focusing </a:t>
            </a:r>
          </a:p>
          <a:p>
            <a:pPr algn="ctr"/>
            <a:r>
              <a:rPr lang="en-GB" sz="3300" dirty="0">
                <a:latin typeface="Comic Sans MS" pitchFamily="66" charset="0"/>
              </a:rPr>
              <a:t>on settling activities </a:t>
            </a:r>
          </a:p>
          <a:p>
            <a:pPr algn="ctr"/>
            <a:r>
              <a:rPr lang="en-GB" sz="3300" dirty="0">
                <a:latin typeface="Comic Sans MS" pitchFamily="66" charset="0"/>
              </a:rPr>
              <a:t>that encourage </a:t>
            </a:r>
          </a:p>
          <a:p>
            <a:pPr algn="ctr"/>
            <a:r>
              <a:rPr lang="en-GB" sz="3300" dirty="0">
                <a:latin typeface="Comic Sans MS" pitchFamily="66" charset="0"/>
              </a:rPr>
              <a:t>self-esteem and </a:t>
            </a:r>
          </a:p>
          <a:p>
            <a:pPr algn="ctr"/>
            <a:r>
              <a:rPr lang="en-GB" sz="3300" dirty="0">
                <a:latin typeface="Comic Sans MS" pitchFamily="66" charset="0"/>
              </a:rPr>
              <a:t>confidence, as well </a:t>
            </a:r>
          </a:p>
          <a:p>
            <a:pPr algn="ctr"/>
            <a:r>
              <a:rPr lang="en-GB" sz="3300" dirty="0">
                <a:latin typeface="Comic Sans MS" pitchFamily="66" charset="0"/>
              </a:rPr>
              <a:t>as helping them to </a:t>
            </a:r>
          </a:p>
          <a:p>
            <a:pPr algn="ctr"/>
            <a:r>
              <a:rPr lang="en-GB" sz="3300" dirty="0">
                <a:latin typeface="Comic Sans MS" pitchFamily="66" charset="0"/>
              </a:rPr>
              <a:t>develop positive relationships with their peers.</a:t>
            </a:r>
          </a:p>
        </p:txBody>
      </p:sp>
    </p:spTree>
    <p:extLst>
      <p:ext uri="{BB962C8B-B14F-4D97-AF65-F5344CB8AC3E}">
        <p14:creationId xmlns:p14="http://schemas.microsoft.com/office/powerpoint/2010/main" val="1805000922"/>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0"/>
            <a:ext cx="9144000" cy="6871063"/>
          </a:xfrm>
          <a:prstGeom prst="rect">
            <a:avLst/>
          </a:prstGeom>
          <a:noFill/>
        </p:spPr>
      </p:pic>
      <p:sp>
        <p:nvSpPr>
          <p:cNvPr id="11" name="TextBox 10"/>
          <p:cNvSpPr txBox="1"/>
          <p:nvPr/>
        </p:nvSpPr>
        <p:spPr>
          <a:xfrm>
            <a:off x="1714480" y="543691"/>
            <a:ext cx="5715040" cy="3877985"/>
          </a:xfrm>
          <a:prstGeom prst="rect">
            <a:avLst/>
          </a:prstGeom>
          <a:noFill/>
        </p:spPr>
        <p:txBody>
          <a:bodyPr wrap="square" rtlCol="0">
            <a:spAutoFit/>
          </a:bodyPr>
          <a:lstStyle/>
          <a:p>
            <a:pPr algn="ctr"/>
            <a:r>
              <a:rPr lang="en-GB" sz="5400" dirty="0">
                <a:latin typeface="Comic Sans MS" pitchFamily="66" charset="0"/>
              </a:rPr>
              <a:t> </a:t>
            </a:r>
            <a:r>
              <a:rPr lang="en-GB" sz="4800" dirty="0">
                <a:latin typeface="Comic Sans MS" pitchFamily="66" charset="0"/>
              </a:rPr>
              <a:t>Book Changing</a:t>
            </a:r>
          </a:p>
          <a:p>
            <a:pPr algn="ctr"/>
            <a:r>
              <a:rPr lang="en-GB" sz="3200" dirty="0">
                <a:latin typeface="Comic Sans MS" pitchFamily="66" charset="0"/>
              </a:rPr>
              <a:t>For the time being books</a:t>
            </a:r>
          </a:p>
          <a:p>
            <a:pPr algn="ctr"/>
            <a:r>
              <a:rPr lang="en-GB" sz="3200" dirty="0">
                <a:latin typeface="Comic Sans MS" pitchFamily="66" charset="0"/>
              </a:rPr>
              <a:t>will be changed once </a:t>
            </a:r>
          </a:p>
          <a:p>
            <a:pPr algn="ctr"/>
            <a:r>
              <a:rPr lang="en-GB" sz="3200" dirty="0">
                <a:latin typeface="Comic Sans MS" pitchFamily="66" charset="0"/>
              </a:rPr>
              <a:t>a week.</a:t>
            </a:r>
          </a:p>
          <a:p>
            <a:pPr algn="ctr"/>
            <a:r>
              <a:rPr lang="en-GB" sz="3200" dirty="0">
                <a:latin typeface="Comic Sans MS" pitchFamily="66" charset="0"/>
              </a:rPr>
              <a:t>Your child will be told on which day their books</a:t>
            </a:r>
          </a:p>
          <a:p>
            <a:pPr algn="ctr"/>
            <a:r>
              <a:rPr lang="en-GB" sz="3200" dirty="0">
                <a:latin typeface="Comic Sans MS" pitchFamily="66" charset="0"/>
              </a:rPr>
              <a:t> will be changed. </a:t>
            </a:r>
          </a:p>
        </p:txBody>
      </p:sp>
      <p:pic>
        <p:nvPicPr>
          <p:cNvPr id="2050" name="Picture 2" descr="Image result for reading boo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5314329"/>
            <a:ext cx="1609917" cy="141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06216"/>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 name="Picture 5" descr="C:\Documents and Settings\hbeattie\Local Settings\Temporary Internet Files\Content.IE5\UJS1UZ2B\MC900439459[1].jpg"/>
          <p:cNvPicPr>
            <a:picLocks noChangeAspect="1" noChangeArrowheads="1"/>
          </p:cNvPicPr>
          <p:nvPr/>
        </p:nvPicPr>
        <p:blipFill>
          <a:blip r:embed="rId2"/>
          <a:srcRect/>
          <a:stretch>
            <a:fillRect/>
          </a:stretch>
        </p:blipFill>
        <p:spPr bwMode="auto">
          <a:xfrm>
            <a:off x="0" y="-24"/>
            <a:ext cx="9144000" cy="6871063"/>
          </a:xfrm>
          <a:prstGeom prst="rect">
            <a:avLst/>
          </a:prstGeom>
          <a:noFill/>
        </p:spPr>
      </p:pic>
      <p:sp>
        <p:nvSpPr>
          <p:cNvPr id="11" name="TextBox 10"/>
          <p:cNvSpPr txBox="1"/>
          <p:nvPr/>
        </p:nvSpPr>
        <p:spPr>
          <a:xfrm>
            <a:off x="1714480" y="714356"/>
            <a:ext cx="5715040" cy="4493538"/>
          </a:xfrm>
          <a:prstGeom prst="rect">
            <a:avLst/>
          </a:prstGeom>
          <a:noFill/>
        </p:spPr>
        <p:txBody>
          <a:bodyPr wrap="square" rtlCol="0">
            <a:spAutoFit/>
          </a:bodyPr>
          <a:lstStyle/>
          <a:p>
            <a:pPr algn="ctr"/>
            <a:r>
              <a:rPr lang="en-GB" sz="6000" dirty="0">
                <a:latin typeface="Comic Sans MS" pitchFamily="66" charset="0"/>
              </a:rPr>
              <a:t> </a:t>
            </a:r>
            <a:r>
              <a:rPr lang="en-GB" sz="5400" dirty="0">
                <a:latin typeface="Comic Sans MS" pitchFamily="66" charset="0"/>
              </a:rPr>
              <a:t>Home/school Diary</a:t>
            </a:r>
            <a:endParaRPr lang="en-GB" sz="6000" dirty="0">
              <a:latin typeface="Comic Sans MS" pitchFamily="66" charset="0"/>
            </a:endParaRPr>
          </a:p>
          <a:p>
            <a:pPr algn="ctr"/>
            <a:r>
              <a:rPr lang="en-GB" sz="2800" dirty="0">
                <a:latin typeface="Comic Sans MS" pitchFamily="66" charset="0"/>
              </a:rPr>
              <a:t>Please sign the diary when</a:t>
            </a:r>
          </a:p>
          <a:p>
            <a:pPr algn="ctr"/>
            <a:r>
              <a:rPr lang="en-GB" sz="2800" dirty="0">
                <a:latin typeface="Comic Sans MS" pitchFamily="66" charset="0"/>
              </a:rPr>
              <a:t> you have heard your child </a:t>
            </a:r>
          </a:p>
          <a:p>
            <a:pPr algn="ctr"/>
            <a:r>
              <a:rPr lang="en-GB" sz="2800" dirty="0">
                <a:latin typeface="Comic Sans MS" pitchFamily="66" charset="0"/>
              </a:rPr>
              <a:t>read.</a:t>
            </a:r>
          </a:p>
          <a:p>
            <a:pPr algn="ctr"/>
            <a:endParaRPr lang="en-GB" sz="3200" dirty="0">
              <a:latin typeface="Comic Sans MS" pitchFamily="66" charset="0"/>
            </a:endParaRPr>
          </a:p>
          <a:p>
            <a:pPr algn="ctr"/>
            <a:r>
              <a:rPr lang="en-GB" sz="2800" dirty="0">
                <a:latin typeface="Comic Sans MS" pitchFamily="66" charset="0"/>
              </a:rPr>
              <a:t>It can also be used to </a:t>
            </a:r>
          </a:p>
          <a:p>
            <a:pPr algn="ctr"/>
            <a:r>
              <a:rPr lang="en-GB" sz="2800" dirty="0">
                <a:latin typeface="Comic Sans MS" pitchFamily="66" charset="0"/>
              </a:rPr>
              <a:t>communicate messages.</a:t>
            </a:r>
          </a:p>
        </p:txBody>
      </p:sp>
    </p:spTree>
  </p:cSld>
  <p:clrMapOvr>
    <a:masterClrMapping/>
  </p:clrMapOvr>
  <p:transition spd="slow">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951</Words>
  <Application>Microsoft Office PowerPoint</Application>
  <PresentationFormat>On-screen Show (4:3)</PresentationFormat>
  <Paragraphs>212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Comic Sans MS</vt:lpstr>
      <vt:lpstr>Jokerman</vt:lpstr>
      <vt:lpstr>Office Theme</vt:lpstr>
      <vt:lpstr>PowerPoint Presentation</vt:lpstr>
      <vt:lpstr>PowerPoint Presentation</vt:lpstr>
      <vt:lpstr>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Buckinghamshire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hbeattie</dc:creator>
  <cp:lastModifiedBy>Sarah Bowman</cp:lastModifiedBy>
  <cp:revision>65</cp:revision>
  <dcterms:created xsi:type="dcterms:W3CDTF">2011-09-16T20:16:34Z</dcterms:created>
  <dcterms:modified xsi:type="dcterms:W3CDTF">2023-09-12T15:12:54Z</dcterms:modified>
</cp:coreProperties>
</file>