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8" r:id="rId3"/>
    <p:sldId id="270" r:id="rId4"/>
    <p:sldId id="290" r:id="rId5"/>
    <p:sldId id="291" r:id="rId6"/>
    <p:sldId id="286" r:id="rId7"/>
    <p:sldId id="281" r:id="rId8"/>
    <p:sldId id="280" r:id="rId9"/>
    <p:sldId id="294" r:id="rId10"/>
    <p:sldId id="292" r:id="rId11"/>
    <p:sldId id="269" r:id="rId12"/>
    <p:sldId id="261" r:id="rId13"/>
    <p:sldId id="263" r:id="rId14"/>
    <p:sldId id="262" r:id="rId15"/>
    <p:sldId id="288" r:id="rId16"/>
    <p:sldId id="289" r:id="rId17"/>
    <p:sldId id="275" r:id="rId18"/>
    <p:sldId id="283" r:id="rId19"/>
    <p:sldId id="266" r:id="rId20"/>
    <p:sldId id="284" r:id="rId21"/>
    <p:sldId id="267" r:id="rId22"/>
    <p:sldId id="264" r:id="rId23"/>
    <p:sldId id="285" r:id="rId24"/>
    <p:sldId id="271" r:id="rId25"/>
  </p:sldIdLst>
  <p:sldSz cx="9144000" cy="6858000" type="screen4x3"/>
  <p:notesSz cx="6797675" cy="98567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9FC77-A844-4DAA-B2BD-C9446CE9E218}" type="datetimeFigureOut">
              <a:rPr lang="en-US" smtClean="0"/>
              <a:pPr/>
              <a:t>9/18/2024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40568-6D2C-4625-BA02-F8D60680520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 spd="slow"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9FC77-A844-4DAA-B2BD-C9446CE9E218}" type="datetimeFigureOut">
              <a:rPr lang="en-US" smtClean="0"/>
              <a:pPr/>
              <a:t>9/18/2024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40568-6D2C-4625-BA02-F8D60680520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 spd="slow"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9FC77-A844-4DAA-B2BD-C9446CE9E218}" type="datetimeFigureOut">
              <a:rPr lang="en-US" smtClean="0"/>
              <a:pPr/>
              <a:t>9/18/2024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40568-6D2C-4625-BA02-F8D60680520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 spd="slow"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9FC77-A844-4DAA-B2BD-C9446CE9E218}" type="datetimeFigureOut">
              <a:rPr lang="en-US" smtClean="0"/>
              <a:pPr/>
              <a:t>9/18/2024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40568-6D2C-4625-BA02-F8D60680520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 spd="slow"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9FC77-A844-4DAA-B2BD-C9446CE9E218}" type="datetimeFigureOut">
              <a:rPr lang="en-US" smtClean="0"/>
              <a:pPr/>
              <a:t>9/18/2024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40568-6D2C-4625-BA02-F8D60680520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 spd="slow"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9FC77-A844-4DAA-B2BD-C9446CE9E218}" type="datetimeFigureOut">
              <a:rPr lang="en-US" smtClean="0"/>
              <a:pPr/>
              <a:t>9/18/2024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40568-6D2C-4625-BA02-F8D60680520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 spd="slow"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9FC77-A844-4DAA-B2BD-C9446CE9E218}" type="datetimeFigureOut">
              <a:rPr lang="en-US" smtClean="0"/>
              <a:pPr/>
              <a:t>9/18/2024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40568-6D2C-4625-BA02-F8D60680520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 spd="slow"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9FC77-A844-4DAA-B2BD-C9446CE9E218}" type="datetimeFigureOut">
              <a:rPr lang="en-US" smtClean="0"/>
              <a:pPr/>
              <a:t>9/18/2024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40568-6D2C-4625-BA02-F8D60680520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 spd="slow"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9FC77-A844-4DAA-B2BD-C9446CE9E218}" type="datetimeFigureOut">
              <a:rPr lang="en-US" smtClean="0"/>
              <a:pPr/>
              <a:t>9/18/2024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40568-6D2C-4625-BA02-F8D60680520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 spd="slow"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9FC77-A844-4DAA-B2BD-C9446CE9E218}" type="datetimeFigureOut">
              <a:rPr lang="en-US" smtClean="0"/>
              <a:pPr/>
              <a:t>9/18/2024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40568-6D2C-4625-BA02-F8D60680520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 spd="slow"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9FC77-A844-4DAA-B2BD-C9446CE9E218}" type="datetimeFigureOut">
              <a:rPr lang="en-US" smtClean="0"/>
              <a:pPr/>
              <a:t>9/18/2024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40568-6D2C-4625-BA02-F8D60680520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 spd="slow"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A9FC77-A844-4DAA-B2BD-C9446CE9E218}" type="datetimeFigureOut">
              <a:rPr lang="en-US" smtClean="0"/>
              <a:pPr/>
              <a:t>9/18/2024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340568-6D2C-4625-BA02-F8D606805201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wedg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10" name="Picture 5" descr="C:\Documents and Settings\hbeattie\Local Settings\Temporary Internet Files\Content.IE5\UJS1UZ2B\MC900439459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7106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2357422" y="1071546"/>
            <a:ext cx="4500594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latin typeface="Comic Sans MS" pitchFamily="66" charset="0"/>
              </a:rPr>
              <a:t>Welcome to</a:t>
            </a:r>
          </a:p>
          <a:p>
            <a:pPr algn="ctr"/>
            <a:r>
              <a:rPr lang="en-GB" sz="6600" dirty="0">
                <a:latin typeface="Comic Sans MS" pitchFamily="66" charset="0"/>
              </a:rPr>
              <a:t>Year One</a:t>
            </a:r>
            <a:endParaRPr lang="en-GB" sz="6000" dirty="0">
              <a:latin typeface="Comic Sans MS" pitchFamily="66" charset="0"/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10" name="Picture 5" descr="C:\Documents and Settings\hbeattie\Local Settings\Temporary Internet Files\Content.IE5\UJS1UZ2B\MC900439459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97491"/>
            <a:ext cx="9144000" cy="687106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539552" y="370590"/>
            <a:ext cx="8064896" cy="65248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400" dirty="0">
                <a:latin typeface="Comic Sans MS" pitchFamily="66" charset="0"/>
              </a:rPr>
              <a:t> </a:t>
            </a:r>
            <a:r>
              <a:rPr lang="en-GB" sz="4800" dirty="0">
                <a:latin typeface="Comic Sans MS" pitchFamily="66" charset="0"/>
              </a:rPr>
              <a:t>Class Library</a:t>
            </a:r>
          </a:p>
          <a:p>
            <a:pPr algn="ctr"/>
            <a:r>
              <a:rPr lang="en-GB" sz="2800" dirty="0">
                <a:latin typeface="Comic Sans MS" pitchFamily="66" charset="0"/>
              </a:rPr>
              <a:t>On Fridays the children will be </a:t>
            </a:r>
          </a:p>
          <a:p>
            <a:pPr algn="ctr"/>
            <a:r>
              <a:rPr lang="en-GB" sz="2800" dirty="0">
                <a:latin typeface="Comic Sans MS" pitchFamily="66" charset="0"/>
              </a:rPr>
              <a:t>able to choose a book from </a:t>
            </a:r>
          </a:p>
          <a:p>
            <a:pPr algn="ctr"/>
            <a:r>
              <a:rPr lang="en-GB" sz="2800" dirty="0">
                <a:latin typeface="Comic Sans MS" pitchFamily="66" charset="0"/>
              </a:rPr>
              <a:t>the class library.</a:t>
            </a:r>
          </a:p>
          <a:p>
            <a:pPr algn="ctr"/>
            <a:endParaRPr lang="en-GB" sz="2800" dirty="0">
              <a:latin typeface="Comic Sans MS" pitchFamily="66" charset="0"/>
            </a:endParaRPr>
          </a:p>
          <a:p>
            <a:pPr algn="ctr"/>
            <a:r>
              <a:rPr lang="en-GB" sz="2800" dirty="0">
                <a:latin typeface="Comic Sans MS" pitchFamily="66" charset="0"/>
              </a:rPr>
              <a:t>This is for them to enjoy </a:t>
            </a:r>
          </a:p>
          <a:p>
            <a:pPr algn="ctr"/>
            <a:r>
              <a:rPr lang="en-GB" sz="2800" dirty="0">
                <a:latin typeface="Comic Sans MS" pitchFamily="66" charset="0"/>
              </a:rPr>
              <a:t>either by themselves or share </a:t>
            </a:r>
          </a:p>
          <a:p>
            <a:pPr algn="ctr"/>
            <a:r>
              <a:rPr lang="en-GB" sz="2800" dirty="0">
                <a:latin typeface="Comic Sans MS" pitchFamily="66" charset="0"/>
              </a:rPr>
              <a:t>with you.</a:t>
            </a:r>
          </a:p>
          <a:p>
            <a:pPr algn="ctr"/>
            <a:endParaRPr lang="en-GB" sz="2800" dirty="0">
              <a:latin typeface="Comic Sans MS" pitchFamily="66" charset="0"/>
            </a:endParaRPr>
          </a:p>
          <a:p>
            <a:pPr algn="ctr"/>
            <a:r>
              <a:rPr lang="en-GB" sz="2800" dirty="0">
                <a:latin typeface="Comic Sans MS" pitchFamily="66" charset="0"/>
              </a:rPr>
              <a:t>If your child wants to change </a:t>
            </a:r>
          </a:p>
          <a:p>
            <a:pPr algn="ctr"/>
            <a:r>
              <a:rPr lang="en-GB" sz="2800" dirty="0">
                <a:latin typeface="Comic Sans MS" pitchFamily="66" charset="0"/>
              </a:rPr>
              <a:t>their book, they will need to </a:t>
            </a:r>
          </a:p>
          <a:p>
            <a:pPr algn="ctr"/>
            <a:r>
              <a:rPr lang="en-GB" sz="2800" dirty="0">
                <a:latin typeface="Comic Sans MS" pitchFamily="66" charset="0"/>
              </a:rPr>
              <a:t>bring it into school on Friday </a:t>
            </a:r>
          </a:p>
          <a:p>
            <a:pPr algn="ctr"/>
            <a:r>
              <a:rPr lang="en-GB" sz="2800" dirty="0">
                <a:latin typeface="Comic Sans MS" pitchFamily="66" charset="0"/>
              </a:rPr>
              <a:t>however they can keep them </a:t>
            </a:r>
          </a:p>
          <a:p>
            <a:pPr algn="ctr"/>
            <a:r>
              <a:rPr lang="en-GB" sz="2800" dirty="0">
                <a:latin typeface="Comic Sans MS" pitchFamily="66" charset="0"/>
              </a:rPr>
              <a:t>for longer if they choose. </a:t>
            </a:r>
          </a:p>
        </p:txBody>
      </p:sp>
      <p:pic>
        <p:nvPicPr>
          <p:cNvPr id="2050" name="Picture 2" descr="Image result for reading book clipart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6282" y="5988192"/>
            <a:ext cx="916485" cy="8065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64425578"/>
      </p:ext>
    </p:extLst>
  </p:cSld>
  <p:clrMapOvr>
    <a:masterClrMapping/>
  </p:clrMapOvr>
  <p:transition spd="slow" advClick="0" advTm="1000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1000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8" dur="1000"/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5" dur="1000"/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2" dur="1000"/>
                                        <p:tgtEl>
                                          <p:spTgt spid="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9" dur="1000"/>
                                        <p:tgtEl>
                                          <p:spTgt spid="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6" dur="1000"/>
                                        <p:tgtEl>
                                          <p:spTgt spid="1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10" name="Picture 5" descr="C:\Documents and Settings\hbeattie\Local Settings\Temporary Internet Files\Content.IE5\UJS1UZ2B\MC900439459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24"/>
            <a:ext cx="9144000" cy="687106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1135596" y="735955"/>
            <a:ext cx="6872808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0" dirty="0">
                <a:latin typeface="Comic Sans MS" pitchFamily="66" charset="0"/>
              </a:rPr>
              <a:t> </a:t>
            </a:r>
            <a:r>
              <a:rPr lang="en-GB" sz="5400" dirty="0">
                <a:latin typeface="Comic Sans MS" pitchFamily="66" charset="0"/>
              </a:rPr>
              <a:t>Home/school Diary</a:t>
            </a:r>
            <a:endParaRPr lang="en-GB" sz="6000" dirty="0">
              <a:latin typeface="Comic Sans MS" pitchFamily="66" charset="0"/>
            </a:endParaRPr>
          </a:p>
          <a:p>
            <a:pPr algn="ctr"/>
            <a:r>
              <a:rPr lang="en-GB" sz="2800" dirty="0">
                <a:latin typeface="Comic Sans MS" pitchFamily="66" charset="0"/>
              </a:rPr>
              <a:t>Please sign the diary when</a:t>
            </a:r>
          </a:p>
          <a:p>
            <a:pPr algn="ctr"/>
            <a:r>
              <a:rPr lang="en-GB" sz="2800" dirty="0">
                <a:latin typeface="Comic Sans MS" pitchFamily="66" charset="0"/>
              </a:rPr>
              <a:t> you have heard your child </a:t>
            </a:r>
          </a:p>
          <a:p>
            <a:pPr algn="ctr"/>
            <a:r>
              <a:rPr lang="en-US" sz="2800" dirty="0">
                <a:latin typeface="Comic Sans MS" pitchFamily="66" charset="0"/>
              </a:rPr>
              <a:t>read. </a:t>
            </a:r>
          </a:p>
          <a:p>
            <a:pPr algn="ctr"/>
            <a:endParaRPr lang="en-GB" sz="3200" dirty="0">
              <a:latin typeface="Comic Sans MS" pitchFamily="66" charset="0"/>
            </a:endParaRPr>
          </a:p>
          <a:p>
            <a:pPr algn="ctr"/>
            <a:r>
              <a:rPr lang="en-GB" sz="2800" dirty="0">
                <a:latin typeface="Comic Sans MS" pitchFamily="66" charset="0"/>
              </a:rPr>
              <a:t>It can also be used to </a:t>
            </a:r>
          </a:p>
          <a:p>
            <a:pPr algn="ctr"/>
            <a:r>
              <a:rPr lang="en-GB" sz="2800" dirty="0">
                <a:latin typeface="Comic Sans MS" pitchFamily="66" charset="0"/>
              </a:rPr>
              <a:t>communicate messages. </a:t>
            </a:r>
          </a:p>
          <a:p>
            <a:pPr algn="ctr"/>
            <a:r>
              <a:rPr lang="en-GB" sz="2800" dirty="0">
                <a:latin typeface="Comic Sans MS" pitchFamily="66" charset="0"/>
              </a:rPr>
              <a:t>If you write a message, </a:t>
            </a:r>
          </a:p>
          <a:p>
            <a:pPr algn="ctr"/>
            <a:r>
              <a:rPr lang="en-GB" sz="2800" dirty="0">
                <a:latin typeface="Comic Sans MS" pitchFamily="66" charset="0"/>
              </a:rPr>
              <a:t>please ask your child to tell </a:t>
            </a:r>
          </a:p>
          <a:p>
            <a:pPr algn="ctr"/>
            <a:r>
              <a:rPr lang="en-GB" sz="2800" dirty="0">
                <a:latin typeface="Comic Sans MS" pitchFamily="66" charset="0"/>
              </a:rPr>
              <a:t>the teacher as we don’t </a:t>
            </a:r>
          </a:p>
          <a:p>
            <a:pPr algn="ctr"/>
            <a:r>
              <a:rPr lang="en-GB" sz="2800" dirty="0">
                <a:latin typeface="Comic Sans MS" pitchFamily="66" charset="0"/>
              </a:rPr>
              <a:t>check them daily. </a:t>
            </a:r>
          </a:p>
        </p:txBody>
      </p:sp>
    </p:spTree>
  </p:cSld>
  <p:clrMapOvr>
    <a:masterClrMapping/>
  </p:clrMapOvr>
  <p:transition spd="slow" advClick="0" advTm="1000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39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2000" fill="hold"/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10" name="Picture 5" descr="C:\Documents and Settings\hbeattie\Local Settings\Temporary Internet Files\Content.IE5\UJS1UZ2B\MC900439459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7106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1714480" y="714356"/>
            <a:ext cx="5715040" cy="40010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0" dirty="0">
                <a:latin typeface="Comic Sans MS" pitchFamily="66" charset="0"/>
              </a:rPr>
              <a:t> </a:t>
            </a:r>
            <a:r>
              <a:rPr lang="en-GB" sz="5400" dirty="0">
                <a:latin typeface="Comic Sans MS" pitchFamily="66" charset="0"/>
              </a:rPr>
              <a:t>Home/school Diary</a:t>
            </a:r>
            <a:endParaRPr lang="en-GB" sz="6000" dirty="0">
              <a:latin typeface="Comic Sans MS" pitchFamily="66" charset="0"/>
            </a:endParaRPr>
          </a:p>
          <a:p>
            <a:pPr algn="ctr"/>
            <a:r>
              <a:rPr lang="en-GB" sz="2800" dirty="0">
                <a:latin typeface="Comic Sans MS" pitchFamily="66" charset="0"/>
              </a:rPr>
              <a:t>The smiley faces are for</a:t>
            </a:r>
          </a:p>
          <a:p>
            <a:pPr algn="ctr"/>
            <a:r>
              <a:rPr lang="en-GB" sz="2800" dirty="0">
                <a:latin typeface="Comic Sans MS" pitchFamily="66" charset="0"/>
              </a:rPr>
              <a:t> your child to complete</a:t>
            </a:r>
          </a:p>
          <a:p>
            <a:pPr algn="ctr"/>
            <a:r>
              <a:rPr lang="en-GB" sz="2800" dirty="0">
                <a:latin typeface="Comic Sans MS" pitchFamily="66" charset="0"/>
              </a:rPr>
              <a:t>daily to reflect their day </a:t>
            </a:r>
          </a:p>
          <a:p>
            <a:pPr algn="ctr"/>
            <a:r>
              <a:rPr lang="en-GB" sz="2800" dirty="0">
                <a:latin typeface="Comic Sans MS" pitchFamily="66" charset="0"/>
              </a:rPr>
              <a:t>in school. </a:t>
            </a:r>
          </a:p>
          <a:p>
            <a:pPr algn="ctr"/>
            <a:endParaRPr lang="en-GB" sz="2800" dirty="0">
              <a:latin typeface="Comic Sans MS" pitchFamily="66" charset="0"/>
            </a:endParaRPr>
          </a:p>
        </p:txBody>
      </p:sp>
      <p:pic>
        <p:nvPicPr>
          <p:cNvPr id="3074" name="Picture 2" descr="Image result for smiley clipart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3847497"/>
            <a:ext cx="672009" cy="6720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 advClick="0" advTm="1000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10" name="Picture 5" descr="C:\Documents and Settings\hbeattie\Local Settings\Temporary Internet Files\Content.IE5\UJS1UZ2B\MC900439459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7106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1714480" y="714356"/>
            <a:ext cx="5715040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0" dirty="0">
                <a:latin typeface="Comic Sans MS" pitchFamily="66" charset="0"/>
              </a:rPr>
              <a:t> Homework</a:t>
            </a:r>
          </a:p>
          <a:p>
            <a:pPr algn="ctr"/>
            <a:endParaRPr lang="en-GB" sz="2800" dirty="0">
              <a:latin typeface="Comic Sans MS" pitchFamily="66" charset="0"/>
            </a:endParaRPr>
          </a:p>
          <a:p>
            <a:pPr algn="ctr"/>
            <a:endParaRPr lang="en-GB" sz="2800" dirty="0">
              <a:latin typeface="Comic Sans MS" pitchFamily="66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286000" y="2591793"/>
            <a:ext cx="4572000" cy="35394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GB" sz="2800" dirty="0">
                <a:latin typeface="Comic Sans MS" pitchFamily="66" charset="0"/>
              </a:rPr>
              <a:t>Once homework is issued, it will be set fortnightly. Homework will start in the Spring Term.</a:t>
            </a:r>
          </a:p>
          <a:p>
            <a:pPr algn="ctr"/>
            <a:endParaRPr lang="en-GB" sz="2800" dirty="0">
              <a:latin typeface="Comic Sans MS" pitchFamily="66" charset="0"/>
            </a:endParaRPr>
          </a:p>
          <a:p>
            <a:pPr algn="ctr"/>
            <a:r>
              <a:rPr lang="en-GB" sz="2800" dirty="0">
                <a:latin typeface="Comic Sans MS" pitchFamily="66" charset="0"/>
              </a:rPr>
              <a:t>Please ready daily with your child and record this in the home school diary. </a:t>
            </a:r>
          </a:p>
        </p:txBody>
      </p:sp>
    </p:spTree>
  </p:cSld>
  <p:clrMapOvr>
    <a:masterClrMapping/>
  </p:clrMapOvr>
  <p:transition spd="slow" advClick="0" advTm="1000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10" name="Picture 5" descr="C:\Documents and Settings\hbeattie\Local Settings\Temporary Internet Files\Content.IE5\UJS1UZ2B\MC900439459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7106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1714480" y="714356"/>
            <a:ext cx="571504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0" dirty="0">
                <a:latin typeface="Comic Sans MS" pitchFamily="66" charset="0"/>
              </a:rPr>
              <a:t> P.E.</a:t>
            </a:r>
          </a:p>
          <a:p>
            <a:pPr algn="ctr"/>
            <a:r>
              <a:rPr lang="en-GB" sz="3600" dirty="0">
                <a:latin typeface="Comic Sans MS" pitchFamily="66" charset="0"/>
              </a:rPr>
              <a:t>Wednesday</a:t>
            </a:r>
          </a:p>
          <a:p>
            <a:pPr algn="ctr"/>
            <a:r>
              <a:rPr lang="en-GB" sz="2800" dirty="0">
                <a:latin typeface="Comic Sans MS" pitchFamily="66" charset="0"/>
              </a:rPr>
              <a:t>Please ensure your child </a:t>
            </a:r>
          </a:p>
          <a:p>
            <a:pPr algn="ctr"/>
            <a:r>
              <a:rPr lang="en-GB" sz="2800" dirty="0">
                <a:latin typeface="Comic Sans MS" pitchFamily="66" charset="0"/>
              </a:rPr>
              <a:t>has appropriate kit </a:t>
            </a:r>
          </a:p>
          <a:p>
            <a:pPr algn="ctr"/>
            <a:r>
              <a:rPr lang="en-GB" sz="2800" dirty="0">
                <a:latin typeface="Comic Sans MS" pitchFamily="66" charset="0"/>
              </a:rPr>
              <a:t>and correctly fitting </a:t>
            </a:r>
          </a:p>
          <a:p>
            <a:pPr algn="ctr"/>
            <a:r>
              <a:rPr lang="en-GB" sz="2800" dirty="0">
                <a:latin typeface="Comic Sans MS" pitchFamily="66" charset="0"/>
              </a:rPr>
              <a:t>plimsolls or trainers, </a:t>
            </a:r>
          </a:p>
          <a:p>
            <a:pPr algn="ctr"/>
            <a:r>
              <a:rPr lang="en-GB" sz="2800" dirty="0">
                <a:latin typeface="Comic Sans MS" pitchFamily="66" charset="0"/>
              </a:rPr>
              <a:t>all clearly named.</a:t>
            </a:r>
          </a:p>
          <a:p>
            <a:pPr algn="ctr"/>
            <a:r>
              <a:rPr lang="en-GB" sz="2800" dirty="0">
                <a:latin typeface="Comic Sans MS" pitchFamily="66" charset="0"/>
              </a:rPr>
              <a:t>Long hair tied back and</a:t>
            </a:r>
          </a:p>
          <a:p>
            <a:pPr algn="ctr"/>
            <a:r>
              <a:rPr lang="en-GB" sz="2800" dirty="0">
                <a:latin typeface="Comic Sans MS" pitchFamily="66" charset="0"/>
              </a:rPr>
              <a:t>earrings taped or </a:t>
            </a:r>
          </a:p>
          <a:p>
            <a:pPr algn="ctr"/>
            <a:r>
              <a:rPr lang="en-GB" sz="2800" dirty="0">
                <a:latin typeface="Comic Sans MS" pitchFamily="66" charset="0"/>
              </a:rPr>
              <a:t>removed that day.</a:t>
            </a:r>
          </a:p>
        </p:txBody>
      </p:sp>
    </p:spTree>
  </p:cSld>
  <p:clrMapOvr>
    <a:masterClrMapping/>
  </p:clrMapOvr>
  <p:transition spd="slow" advClick="0" advTm="1000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2000" fill="hold"/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000" fill="hold"/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10" name="Picture 5" descr="C:\Documents and Settings\hbeattie\Local Settings\Temporary Internet Files\Content.IE5\UJS1UZ2B\MC900439459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7106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1714480" y="260648"/>
            <a:ext cx="571504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0" dirty="0">
                <a:latin typeface="Comic Sans MS" pitchFamily="66" charset="0"/>
              </a:rPr>
              <a:t> Clothing</a:t>
            </a:r>
          </a:p>
          <a:p>
            <a:pPr algn="ctr"/>
            <a:r>
              <a:rPr lang="en-GB" sz="2800" dirty="0">
                <a:latin typeface="Comic Sans MS" pitchFamily="66" charset="0"/>
              </a:rPr>
              <a:t>Please make sure your child </a:t>
            </a:r>
          </a:p>
          <a:p>
            <a:pPr algn="ctr"/>
            <a:r>
              <a:rPr lang="en-GB" sz="2800" dirty="0">
                <a:latin typeface="Comic Sans MS" pitchFamily="66" charset="0"/>
              </a:rPr>
              <a:t>has a coat everyday as we </a:t>
            </a:r>
          </a:p>
          <a:p>
            <a:pPr algn="ctr"/>
            <a:r>
              <a:rPr lang="en-GB" sz="2800" dirty="0">
                <a:latin typeface="Comic Sans MS" pitchFamily="66" charset="0"/>
              </a:rPr>
              <a:t>will be learning outside in all weathers</a:t>
            </a:r>
            <a:r>
              <a:rPr lang="en-GB" sz="2400" dirty="0">
                <a:latin typeface="Comic Sans MS" pitchFamily="66" charset="0"/>
              </a:rPr>
              <a:t>.</a:t>
            </a:r>
          </a:p>
          <a:p>
            <a:pPr algn="ctr"/>
            <a:r>
              <a:rPr lang="en-GB" sz="2800" u="sng" dirty="0">
                <a:latin typeface="Comic Sans MS" pitchFamily="66" charset="0"/>
              </a:rPr>
              <a:t>A tracksuit is essential for </a:t>
            </a:r>
          </a:p>
          <a:p>
            <a:pPr algn="ctr"/>
            <a:r>
              <a:rPr lang="en-GB" sz="2800" u="sng" dirty="0">
                <a:latin typeface="Comic Sans MS" pitchFamily="66" charset="0"/>
              </a:rPr>
              <a:t>PE in cooler weather </a:t>
            </a:r>
            <a:r>
              <a:rPr lang="en-GB" sz="2800" dirty="0">
                <a:latin typeface="Comic Sans MS" pitchFamily="66" charset="0"/>
              </a:rPr>
              <a:t>as your child will be outside.</a:t>
            </a:r>
          </a:p>
          <a:p>
            <a:pPr algn="ctr"/>
            <a:r>
              <a:rPr lang="en-GB" sz="2800" dirty="0">
                <a:latin typeface="Comic Sans MS" pitchFamily="66" charset="0"/>
              </a:rPr>
              <a:t>Please make sure all clothing </a:t>
            </a:r>
          </a:p>
          <a:p>
            <a:pPr algn="ctr"/>
            <a:r>
              <a:rPr lang="en-GB" sz="2800" dirty="0">
                <a:latin typeface="Comic Sans MS" pitchFamily="66" charset="0"/>
              </a:rPr>
              <a:t>is clearly named. Please check regularly that it is still clearly visible and hasn’t washed off. This helps us return lost items. </a:t>
            </a:r>
          </a:p>
        </p:txBody>
      </p:sp>
    </p:spTree>
    <p:extLst>
      <p:ext uri="{BB962C8B-B14F-4D97-AF65-F5344CB8AC3E}">
        <p14:creationId xmlns:p14="http://schemas.microsoft.com/office/powerpoint/2010/main" val="4248293666"/>
      </p:ext>
    </p:extLst>
  </p:cSld>
  <p:clrMapOvr>
    <a:masterClrMapping/>
  </p:clrMapOvr>
  <p:transition spd="slow" advClick="0" advTm="1000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1000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8" dur="1000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10" name="Picture 5" descr="C:\Documents and Settings\hbeattie\Local Settings\Temporary Internet Files\Content.IE5\UJS1UZ2B\MC900439459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86329"/>
            <a:ext cx="9144000" cy="687106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1714480" y="714356"/>
            <a:ext cx="5715040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0" dirty="0">
                <a:latin typeface="Comic Sans MS" pitchFamily="66" charset="0"/>
              </a:rPr>
              <a:t> Book bags</a:t>
            </a:r>
          </a:p>
          <a:p>
            <a:pPr algn="ctr"/>
            <a:r>
              <a:rPr lang="en-GB" sz="2800" dirty="0">
                <a:latin typeface="Comic Sans MS" pitchFamily="66" charset="0"/>
              </a:rPr>
              <a:t>We have very limited space </a:t>
            </a:r>
          </a:p>
          <a:p>
            <a:pPr algn="ctr"/>
            <a:r>
              <a:rPr lang="en-GB" sz="2800" dirty="0">
                <a:latin typeface="Comic Sans MS" pitchFamily="66" charset="0"/>
              </a:rPr>
              <a:t>for storing book bags. One </a:t>
            </a:r>
          </a:p>
          <a:p>
            <a:pPr algn="ctr"/>
            <a:r>
              <a:rPr lang="en-GB" sz="2800" dirty="0">
                <a:latin typeface="Comic Sans MS" pitchFamily="66" charset="0"/>
              </a:rPr>
              <a:t>key ring per bag. Please </a:t>
            </a:r>
          </a:p>
          <a:p>
            <a:pPr algn="ctr"/>
            <a:r>
              <a:rPr lang="en-GB" sz="2800" dirty="0">
                <a:latin typeface="Comic Sans MS" pitchFamily="66" charset="0"/>
              </a:rPr>
              <a:t>avoid attaching large key </a:t>
            </a:r>
          </a:p>
          <a:p>
            <a:pPr algn="ctr"/>
            <a:r>
              <a:rPr lang="en-GB" sz="2800" dirty="0">
                <a:latin typeface="Comic Sans MS" pitchFamily="66" charset="0"/>
              </a:rPr>
              <a:t>rings to the book bags as it makes it difficult for the </a:t>
            </a:r>
          </a:p>
          <a:p>
            <a:pPr algn="ctr"/>
            <a:r>
              <a:rPr lang="en-GB" sz="2800" dirty="0">
                <a:latin typeface="Comic Sans MS" pitchFamily="66" charset="0"/>
              </a:rPr>
              <a:t>book bags to fit in the </a:t>
            </a:r>
          </a:p>
          <a:p>
            <a:pPr algn="ctr"/>
            <a:r>
              <a:rPr lang="en-GB" sz="2800" dirty="0">
                <a:latin typeface="Comic Sans MS" pitchFamily="66" charset="0"/>
              </a:rPr>
              <a:t>drawers. </a:t>
            </a:r>
          </a:p>
        </p:txBody>
      </p:sp>
    </p:spTree>
    <p:extLst>
      <p:ext uri="{BB962C8B-B14F-4D97-AF65-F5344CB8AC3E}">
        <p14:creationId xmlns:p14="http://schemas.microsoft.com/office/powerpoint/2010/main" val="6953752"/>
      </p:ext>
    </p:extLst>
  </p:cSld>
  <p:clrMapOvr>
    <a:masterClrMapping/>
  </p:clrMapOvr>
  <p:transition spd="slow" advClick="0" advTm="1000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1000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8" dur="1000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10" name="Picture 5" descr="C:\Documents and Settings\hbeattie\Local Settings\Temporary Internet Files\Content.IE5\UJS1UZ2B\MC900439459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4321"/>
            <a:ext cx="9144000" cy="687106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1714480" y="5783"/>
            <a:ext cx="5715040" cy="7471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4400" dirty="0">
              <a:latin typeface="Comic Sans MS" pitchFamily="66" charset="0"/>
            </a:endParaRPr>
          </a:p>
          <a:p>
            <a:pPr algn="ctr"/>
            <a:r>
              <a:rPr lang="en-GB" sz="4400" dirty="0">
                <a:latin typeface="Comic Sans MS" pitchFamily="66" charset="0"/>
              </a:rPr>
              <a:t>Medical</a:t>
            </a:r>
            <a:endParaRPr lang="en-GB" sz="3600" dirty="0">
              <a:latin typeface="Comic Sans MS" pitchFamily="66" charset="0"/>
            </a:endParaRPr>
          </a:p>
          <a:p>
            <a:pPr algn="ctr"/>
            <a:endParaRPr lang="en-GB" sz="1050" dirty="0">
              <a:latin typeface="Comic Sans MS" pitchFamily="66" charset="0"/>
            </a:endParaRPr>
          </a:p>
          <a:p>
            <a:pPr algn="ctr"/>
            <a:r>
              <a:rPr lang="en-GB" sz="3300" dirty="0">
                <a:latin typeface="Comic Sans MS" pitchFamily="66" charset="0"/>
              </a:rPr>
              <a:t>Please inform the </a:t>
            </a:r>
          </a:p>
          <a:p>
            <a:pPr algn="ctr"/>
            <a:r>
              <a:rPr lang="en-GB" sz="3300" dirty="0">
                <a:latin typeface="Comic Sans MS" pitchFamily="66" charset="0"/>
              </a:rPr>
              <a:t>school if there are </a:t>
            </a:r>
          </a:p>
          <a:p>
            <a:pPr algn="ctr"/>
            <a:r>
              <a:rPr lang="en-GB" sz="3300" dirty="0">
                <a:latin typeface="Comic Sans MS" pitchFamily="66" charset="0"/>
              </a:rPr>
              <a:t>any medical changes </a:t>
            </a:r>
          </a:p>
          <a:p>
            <a:pPr algn="ctr"/>
            <a:r>
              <a:rPr lang="en-GB" sz="3300" dirty="0">
                <a:latin typeface="Comic Sans MS" pitchFamily="66" charset="0"/>
              </a:rPr>
              <a:t>we might </a:t>
            </a:r>
          </a:p>
          <a:p>
            <a:pPr algn="ctr"/>
            <a:r>
              <a:rPr lang="en-GB" sz="3300" dirty="0">
                <a:latin typeface="Comic Sans MS" pitchFamily="66" charset="0"/>
              </a:rPr>
              <a:t>need to know about. </a:t>
            </a:r>
          </a:p>
          <a:p>
            <a:pPr algn="ctr"/>
            <a:r>
              <a:rPr lang="en-GB" sz="3300" dirty="0">
                <a:latin typeface="Comic Sans MS" pitchFamily="66" charset="0"/>
              </a:rPr>
              <a:t>Also please ensure </a:t>
            </a:r>
          </a:p>
          <a:p>
            <a:pPr algn="ctr"/>
            <a:r>
              <a:rPr lang="en-GB" sz="3300" dirty="0">
                <a:latin typeface="Comic Sans MS" pitchFamily="66" charset="0"/>
              </a:rPr>
              <a:t>we have spare, </a:t>
            </a:r>
          </a:p>
          <a:p>
            <a:pPr algn="ctr"/>
            <a:r>
              <a:rPr lang="en-GB" sz="3300" dirty="0">
                <a:latin typeface="Comic Sans MS" pitchFamily="66" charset="0"/>
              </a:rPr>
              <a:t>in-date </a:t>
            </a:r>
            <a:r>
              <a:rPr lang="en-GB" sz="3300" dirty="0" err="1">
                <a:latin typeface="Comic Sans MS" pitchFamily="66" charset="0"/>
              </a:rPr>
              <a:t>epipens</a:t>
            </a:r>
            <a:r>
              <a:rPr lang="en-GB" sz="3300" dirty="0">
                <a:latin typeface="Comic Sans MS" pitchFamily="66" charset="0"/>
              </a:rPr>
              <a:t>/inhalers </a:t>
            </a:r>
          </a:p>
          <a:p>
            <a:pPr algn="ctr"/>
            <a:r>
              <a:rPr lang="en-GB" sz="3300" dirty="0">
                <a:latin typeface="Comic Sans MS" pitchFamily="66" charset="0"/>
              </a:rPr>
              <a:t>at school.</a:t>
            </a:r>
          </a:p>
          <a:p>
            <a:pPr algn="ctr"/>
            <a:endParaRPr lang="en-GB" sz="2800" dirty="0">
              <a:latin typeface="Comic Sans MS" pitchFamily="66" charset="0"/>
            </a:endParaRPr>
          </a:p>
          <a:p>
            <a:pPr algn="ctr"/>
            <a:endParaRPr lang="en-GB" sz="2800" dirty="0">
              <a:latin typeface="Comic Sans MS" pitchFamily="66" charset="0"/>
            </a:endParaRPr>
          </a:p>
          <a:p>
            <a:pPr algn="ctr"/>
            <a:endParaRPr lang="en-GB" sz="28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5446012"/>
      </p:ext>
    </p:extLst>
  </p:cSld>
  <p:clrMapOvr>
    <a:masterClrMapping/>
  </p:clrMapOvr>
  <p:transition spd="slow" advClick="0" advTm="1000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1000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8" dur="1000"/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5" dur="1000"/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2" dur="1000"/>
                                        <p:tgtEl>
                                          <p:spTgt spid="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10" name="Picture 5" descr="C:\Documents and Settings\hbeattie\Local Settings\Temporary Internet Files\Content.IE5\UJS1UZ2B\MC900439459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4321"/>
            <a:ext cx="9144000" cy="687106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1714480" y="332656"/>
            <a:ext cx="5715040" cy="59708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4400" dirty="0">
              <a:latin typeface="Comic Sans MS" pitchFamily="66" charset="0"/>
            </a:endParaRPr>
          </a:p>
          <a:p>
            <a:pPr algn="ctr"/>
            <a:r>
              <a:rPr lang="en-GB" sz="4400" dirty="0">
                <a:latin typeface="Comic Sans MS" pitchFamily="66" charset="0"/>
              </a:rPr>
              <a:t>End of the Day</a:t>
            </a:r>
            <a:endParaRPr lang="en-GB" sz="3600" dirty="0">
              <a:latin typeface="Comic Sans MS" pitchFamily="66" charset="0"/>
            </a:endParaRPr>
          </a:p>
          <a:p>
            <a:pPr algn="ctr"/>
            <a:endParaRPr lang="en-GB" sz="1400" dirty="0">
              <a:latin typeface="Comic Sans MS" pitchFamily="66" charset="0"/>
            </a:endParaRPr>
          </a:p>
          <a:p>
            <a:pPr algn="ctr"/>
            <a:r>
              <a:rPr lang="en-GB" sz="2800" dirty="0">
                <a:latin typeface="Comic Sans MS" pitchFamily="66" charset="0"/>
              </a:rPr>
              <a:t>Children will continue </a:t>
            </a:r>
          </a:p>
          <a:p>
            <a:pPr algn="ctr"/>
            <a:r>
              <a:rPr lang="en-GB" sz="2800" dirty="0">
                <a:latin typeface="Comic Sans MS" pitchFamily="66" charset="0"/>
              </a:rPr>
              <a:t>to be collected from </a:t>
            </a:r>
          </a:p>
          <a:p>
            <a:pPr algn="ctr"/>
            <a:r>
              <a:rPr lang="en-GB" sz="2800" dirty="0">
                <a:latin typeface="Comic Sans MS" pitchFamily="66" charset="0"/>
              </a:rPr>
              <a:t>the classroom. </a:t>
            </a:r>
          </a:p>
          <a:p>
            <a:pPr algn="ctr"/>
            <a:r>
              <a:rPr lang="en-GB" sz="2800" dirty="0">
                <a:latin typeface="Comic Sans MS" pitchFamily="66" charset="0"/>
              </a:rPr>
              <a:t>If you are running late, </a:t>
            </a:r>
          </a:p>
          <a:p>
            <a:pPr algn="ctr"/>
            <a:r>
              <a:rPr lang="en-GB" sz="2800" dirty="0">
                <a:latin typeface="Comic Sans MS" pitchFamily="66" charset="0"/>
              </a:rPr>
              <a:t>do let the office know </a:t>
            </a:r>
          </a:p>
          <a:p>
            <a:pPr algn="ctr"/>
            <a:r>
              <a:rPr lang="en-GB" sz="2800" dirty="0">
                <a:latin typeface="Comic Sans MS" pitchFamily="66" charset="0"/>
              </a:rPr>
              <a:t>if you have asked someone </a:t>
            </a:r>
          </a:p>
          <a:p>
            <a:pPr algn="ctr"/>
            <a:r>
              <a:rPr lang="en-GB" sz="2800" dirty="0">
                <a:latin typeface="Comic Sans MS" pitchFamily="66" charset="0"/>
              </a:rPr>
              <a:t>else to collect </a:t>
            </a:r>
          </a:p>
          <a:p>
            <a:pPr algn="ctr"/>
            <a:r>
              <a:rPr lang="en-GB" sz="2800" dirty="0">
                <a:latin typeface="Comic Sans MS" pitchFamily="66" charset="0"/>
              </a:rPr>
              <a:t>your child.</a:t>
            </a:r>
          </a:p>
          <a:p>
            <a:pPr algn="ctr"/>
            <a:endParaRPr lang="en-GB" sz="2800" dirty="0">
              <a:latin typeface="Comic Sans MS" pitchFamily="66" charset="0"/>
            </a:endParaRPr>
          </a:p>
          <a:p>
            <a:pPr algn="ctr"/>
            <a:endParaRPr lang="en-GB" sz="28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6896295"/>
      </p:ext>
    </p:extLst>
  </p:cSld>
  <p:clrMapOvr>
    <a:masterClrMapping/>
  </p:clrMapOvr>
  <p:transition spd="slow" advClick="0" advTm="1000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1000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8" dur="1000"/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5" dur="1000"/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10" name="Picture 5" descr="C:\Documents and Settings\hbeattie\Local Settings\Temporary Internet Files\Content.IE5\UJS1UZ2B\MC900439459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4321"/>
            <a:ext cx="9144000" cy="687106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1714480" y="332656"/>
            <a:ext cx="571504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4400" dirty="0">
              <a:latin typeface="Comic Sans MS" pitchFamily="66" charset="0"/>
            </a:endParaRPr>
          </a:p>
          <a:p>
            <a:pPr algn="ctr"/>
            <a:r>
              <a:rPr lang="en-GB" sz="4400" dirty="0">
                <a:latin typeface="Comic Sans MS" pitchFamily="66" charset="0"/>
              </a:rPr>
              <a:t>Contact Details</a:t>
            </a:r>
            <a:endParaRPr lang="en-GB" sz="3600" dirty="0">
              <a:latin typeface="Comic Sans MS" pitchFamily="66" charset="0"/>
            </a:endParaRPr>
          </a:p>
          <a:p>
            <a:pPr algn="ctr"/>
            <a:endParaRPr lang="en-GB" sz="3600" dirty="0">
              <a:latin typeface="Comic Sans MS" pitchFamily="66" charset="0"/>
            </a:endParaRPr>
          </a:p>
          <a:p>
            <a:pPr algn="ctr"/>
            <a:r>
              <a:rPr lang="en-GB" sz="3600" dirty="0">
                <a:latin typeface="Comic Sans MS" pitchFamily="66" charset="0"/>
              </a:rPr>
              <a:t>Please inform the </a:t>
            </a:r>
          </a:p>
          <a:p>
            <a:pPr algn="ctr"/>
            <a:r>
              <a:rPr lang="en-GB" sz="3600" dirty="0">
                <a:latin typeface="Comic Sans MS" pitchFamily="66" charset="0"/>
              </a:rPr>
              <a:t>school if your </a:t>
            </a:r>
          </a:p>
          <a:p>
            <a:pPr algn="ctr"/>
            <a:r>
              <a:rPr lang="en-GB" sz="3600" dirty="0">
                <a:latin typeface="Comic Sans MS" pitchFamily="66" charset="0"/>
              </a:rPr>
              <a:t>contact details </a:t>
            </a:r>
          </a:p>
          <a:p>
            <a:pPr algn="ctr"/>
            <a:r>
              <a:rPr lang="en-GB" sz="3600" dirty="0">
                <a:latin typeface="Comic Sans MS" pitchFamily="66" charset="0"/>
              </a:rPr>
              <a:t>change.</a:t>
            </a:r>
          </a:p>
          <a:p>
            <a:pPr algn="ctr"/>
            <a:endParaRPr lang="en-GB" sz="2800" dirty="0">
              <a:latin typeface="Comic Sans MS" pitchFamily="66" charset="0"/>
            </a:endParaRPr>
          </a:p>
          <a:p>
            <a:pPr algn="ctr"/>
            <a:endParaRPr lang="en-GB" sz="2800" dirty="0">
              <a:latin typeface="Comic Sans MS" pitchFamily="66" charset="0"/>
            </a:endParaRPr>
          </a:p>
          <a:p>
            <a:pPr algn="ctr"/>
            <a:endParaRPr lang="en-GB" sz="2800" dirty="0">
              <a:latin typeface="Comic Sans MS" pitchFamily="66" charset="0"/>
            </a:endParaRPr>
          </a:p>
        </p:txBody>
      </p:sp>
    </p:spTree>
  </p:cSld>
  <p:clrMapOvr>
    <a:masterClrMapping/>
  </p:clrMapOvr>
  <p:transition spd="slow" advClick="0" advTm="1000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5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10" name="Picture 5" descr="C:\Documents and Settings\hbeattie\Local Settings\Temporary Internet Files\Content.IE5\UJS1UZ2B\MC900439459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7106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1688096" y="260648"/>
            <a:ext cx="5715040" cy="76636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dirty="0">
                <a:latin typeface="Comic Sans MS" pitchFamily="66" charset="0"/>
              </a:rPr>
              <a:t> </a:t>
            </a:r>
            <a:r>
              <a:rPr lang="en-GB" sz="4000" dirty="0">
                <a:latin typeface="Comic Sans MS" pitchFamily="66" charset="0"/>
              </a:rPr>
              <a:t>Independence</a:t>
            </a:r>
            <a:endParaRPr lang="en-GB" sz="4400" dirty="0">
              <a:latin typeface="Comic Sans MS" pitchFamily="66" charset="0"/>
            </a:endParaRPr>
          </a:p>
          <a:p>
            <a:pPr algn="ctr"/>
            <a:endParaRPr lang="en-US" sz="2800" dirty="0">
              <a:latin typeface="Comic Sans MS" pitchFamily="66" charset="0"/>
            </a:endParaRPr>
          </a:p>
          <a:p>
            <a:pPr algn="ctr"/>
            <a:r>
              <a:rPr lang="en-US" sz="2800" dirty="0">
                <a:latin typeface="Comic Sans MS" pitchFamily="66" charset="0"/>
              </a:rPr>
              <a:t>Children entering the classroom independently. </a:t>
            </a:r>
            <a:r>
              <a:rPr lang="en-US" sz="2800" dirty="0" err="1">
                <a:latin typeface="Comic Sans MS" pitchFamily="66" charset="0"/>
              </a:rPr>
              <a:t>Organising</a:t>
            </a:r>
            <a:r>
              <a:rPr lang="en-US" sz="2800" dirty="0">
                <a:latin typeface="Comic Sans MS" pitchFamily="66" charset="0"/>
              </a:rPr>
              <a:t> themselves. </a:t>
            </a:r>
            <a:endParaRPr lang="en-GB" sz="2800" dirty="0">
              <a:latin typeface="Comic Sans MS" pitchFamily="66" charset="0"/>
            </a:endParaRPr>
          </a:p>
          <a:p>
            <a:pPr algn="ctr"/>
            <a:r>
              <a:rPr lang="en-GB" sz="4000" dirty="0">
                <a:latin typeface="Comic Sans MS" pitchFamily="66" charset="0"/>
              </a:rPr>
              <a:t>Collection from </a:t>
            </a:r>
          </a:p>
          <a:p>
            <a:pPr algn="ctr"/>
            <a:r>
              <a:rPr lang="en-GB" sz="4000" dirty="0">
                <a:latin typeface="Comic Sans MS" pitchFamily="66" charset="0"/>
              </a:rPr>
              <a:t>school</a:t>
            </a:r>
          </a:p>
          <a:p>
            <a:pPr algn="ctr"/>
            <a:r>
              <a:rPr lang="en-GB" sz="2800" dirty="0">
                <a:latin typeface="Comic Sans MS" pitchFamily="66" charset="0"/>
              </a:rPr>
              <a:t>Please let the school know </a:t>
            </a:r>
          </a:p>
          <a:p>
            <a:pPr algn="ctr"/>
            <a:r>
              <a:rPr lang="en-GB" sz="2800" dirty="0">
                <a:latin typeface="Comic Sans MS" pitchFamily="66" charset="0"/>
              </a:rPr>
              <a:t>of any changes to the </a:t>
            </a:r>
          </a:p>
          <a:p>
            <a:pPr algn="ctr"/>
            <a:r>
              <a:rPr lang="en-GB" sz="2800" dirty="0">
                <a:latin typeface="Comic Sans MS" pitchFamily="66" charset="0"/>
              </a:rPr>
              <a:t>collection of your child in advance.</a:t>
            </a:r>
          </a:p>
          <a:p>
            <a:pPr algn="ctr"/>
            <a:endParaRPr lang="en-GB" sz="2800" dirty="0">
              <a:latin typeface="Comic Sans MS" pitchFamily="66" charset="0"/>
            </a:endParaRPr>
          </a:p>
          <a:p>
            <a:pPr algn="ctr"/>
            <a:endParaRPr lang="en-GB" sz="2800" dirty="0">
              <a:latin typeface="Comic Sans MS" pitchFamily="66" charset="0"/>
            </a:endParaRPr>
          </a:p>
          <a:p>
            <a:pPr algn="ctr"/>
            <a:endParaRPr lang="en-GB" sz="2800" dirty="0">
              <a:latin typeface="Comic Sans MS" pitchFamily="66" charset="0"/>
            </a:endParaRPr>
          </a:p>
          <a:p>
            <a:pPr algn="ctr"/>
            <a:endParaRPr lang="en-GB" sz="2800" dirty="0">
              <a:latin typeface="Comic Sans MS" pitchFamily="66" charset="0"/>
            </a:endParaRPr>
          </a:p>
          <a:p>
            <a:pPr algn="ctr"/>
            <a:endParaRPr lang="en-GB" sz="2800" dirty="0">
              <a:latin typeface="Comic Sans MS" pitchFamily="66" charset="0"/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10" name="Picture 5" descr="C:\Documents and Settings\hbeattie\Local Settings\Temporary Internet Files\Content.IE5\UJS1UZ2B\MC900439459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7106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2123728" y="260648"/>
            <a:ext cx="4813136" cy="93871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0" dirty="0">
                <a:latin typeface="Comic Sans MS" pitchFamily="66" charset="0"/>
              </a:rPr>
              <a:t> </a:t>
            </a:r>
            <a:r>
              <a:rPr lang="en-GB" sz="4400" dirty="0">
                <a:latin typeface="Comic Sans MS" pitchFamily="66" charset="0"/>
              </a:rPr>
              <a:t>Communication</a:t>
            </a:r>
          </a:p>
          <a:p>
            <a:pPr algn="ctr"/>
            <a:endParaRPr lang="en-GB" sz="2800" dirty="0">
              <a:latin typeface="Comic Sans MS" pitchFamily="66" charset="0"/>
            </a:endParaRPr>
          </a:p>
          <a:p>
            <a:pPr algn="ctr"/>
            <a:r>
              <a:rPr lang="en-GB" sz="2800" dirty="0">
                <a:latin typeface="Comic Sans MS" pitchFamily="66" charset="0"/>
              </a:rPr>
              <a:t>Please look out for </a:t>
            </a:r>
          </a:p>
          <a:p>
            <a:pPr algn="ctr"/>
            <a:r>
              <a:rPr lang="en-GB" sz="2800" dirty="0">
                <a:latin typeface="Comic Sans MS" pitchFamily="66" charset="0"/>
              </a:rPr>
              <a:t>our school newsletter via </a:t>
            </a:r>
            <a:r>
              <a:rPr lang="en-GB" sz="2800" dirty="0" err="1">
                <a:latin typeface="Comic Sans MS" pitchFamily="66" charset="0"/>
              </a:rPr>
              <a:t>Parentmail</a:t>
            </a:r>
            <a:r>
              <a:rPr lang="en-GB" sz="2800" dirty="0">
                <a:latin typeface="Comic Sans MS" pitchFamily="66" charset="0"/>
              </a:rPr>
              <a:t> and our weekly parent communication sheet online. </a:t>
            </a:r>
          </a:p>
          <a:p>
            <a:pPr algn="ctr"/>
            <a:r>
              <a:rPr lang="en-GB" sz="2800" dirty="0">
                <a:latin typeface="Comic Sans MS" pitchFamily="66" charset="0"/>
              </a:rPr>
              <a:t>Do check your child’s </a:t>
            </a:r>
          </a:p>
          <a:p>
            <a:pPr algn="ctr"/>
            <a:r>
              <a:rPr lang="en-GB" sz="2800" dirty="0">
                <a:latin typeface="Comic Sans MS" pitchFamily="66" charset="0"/>
              </a:rPr>
              <a:t>book bag and the school website for additional letters and information. Please respond promptly when necessary.</a:t>
            </a:r>
          </a:p>
          <a:p>
            <a:pPr algn="ctr"/>
            <a:endParaRPr lang="en-GB" sz="2800" dirty="0">
              <a:latin typeface="Comic Sans MS" pitchFamily="66" charset="0"/>
            </a:endParaRPr>
          </a:p>
          <a:p>
            <a:pPr algn="ctr"/>
            <a:endParaRPr lang="en-GB" sz="4000" dirty="0">
              <a:latin typeface="Comic Sans MS" pitchFamily="66" charset="0"/>
            </a:endParaRPr>
          </a:p>
          <a:p>
            <a:pPr algn="ctr"/>
            <a:r>
              <a:rPr lang="en-GB" sz="2800" dirty="0">
                <a:latin typeface="Comic Sans MS" pitchFamily="66" charset="0"/>
              </a:rPr>
              <a:t> </a:t>
            </a:r>
          </a:p>
          <a:p>
            <a:pPr algn="ctr"/>
            <a:endParaRPr lang="en-GB" sz="2800" dirty="0">
              <a:latin typeface="Comic Sans MS" pitchFamily="66" charset="0"/>
            </a:endParaRPr>
          </a:p>
          <a:p>
            <a:pPr algn="ctr"/>
            <a:endParaRPr lang="en-GB" sz="2800" dirty="0">
              <a:latin typeface="Comic Sans MS" pitchFamily="66" charset="0"/>
            </a:endParaRPr>
          </a:p>
          <a:p>
            <a:pPr algn="ctr"/>
            <a:endParaRPr lang="en-GB" sz="2800" dirty="0">
              <a:latin typeface="Comic Sans MS" pitchFamily="66" charset="0"/>
            </a:endParaRPr>
          </a:p>
          <a:p>
            <a:pPr algn="ctr"/>
            <a:endParaRPr lang="en-GB" sz="28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1590832"/>
      </p:ext>
    </p:extLst>
  </p:cSld>
  <p:clrMapOvr>
    <a:masterClrMapping/>
  </p:clrMapOvr>
  <p:transition spd="slow" advClick="0" advTm="1000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10" name="Picture 5" descr="C:\Documents and Settings\hbeattie\Local Settings\Temporary Internet Files\Content.IE5\UJS1UZ2B\MC900439459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7106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2123728" y="260648"/>
            <a:ext cx="4813136" cy="85254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0" dirty="0">
                <a:latin typeface="Comic Sans MS" pitchFamily="66" charset="0"/>
              </a:rPr>
              <a:t> Water</a:t>
            </a:r>
          </a:p>
          <a:p>
            <a:pPr algn="ctr"/>
            <a:endParaRPr lang="en-GB" sz="2800" dirty="0">
              <a:latin typeface="Comic Sans MS" pitchFamily="66" charset="0"/>
            </a:endParaRPr>
          </a:p>
          <a:p>
            <a:pPr algn="ctr"/>
            <a:r>
              <a:rPr lang="en-GB" sz="2800" dirty="0">
                <a:latin typeface="Comic Sans MS" pitchFamily="66" charset="0"/>
              </a:rPr>
              <a:t>We do offer water at break time and upon request. Children may now bring their own named water bottle into school. Please DO NOT send juice or squash, water only please. </a:t>
            </a:r>
          </a:p>
          <a:p>
            <a:pPr algn="ctr"/>
            <a:endParaRPr lang="en-GB" sz="2800" dirty="0">
              <a:latin typeface="Comic Sans MS" pitchFamily="66" charset="0"/>
            </a:endParaRPr>
          </a:p>
          <a:p>
            <a:pPr algn="ctr"/>
            <a:endParaRPr lang="en-GB" sz="2800" dirty="0">
              <a:latin typeface="Comic Sans MS" pitchFamily="66" charset="0"/>
            </a:endParaRPr>
          </a:p>
          <a:p>
            <a:pPr algn="ctr"/>
            <a:endParaRPr lang="en-GB" sz="4000" dirty="0">
              <a:latin typeface="Comic Sans MS" pitchFamily="66" charset="0"/>
            </a:endParaRPr>
          </a:p>
          <a:p>
            <a:pPr algn="ctr"/>
            <a:r>
              <a:rPr lang="en-GB" sz="2800" dirty="0">
                <a:latin typeface="Comic Sans MS" pitchFamily="66" charset="0"/>
              </a:rPr>
              <a:t> </a:t>
            </a:r>
          </a:p>
          <a:p>
            <a:pPr algn="ctr"/>
            <a:endParaRPr lang="en-GB" sz="2800" dirty="0">
              <a:latin typeface="Comic Sans MS" pitchFamily="66" charset="0"/>
            </a:endParaRPr>
          </a:p>
          <a:p>
            <a:pPr algn="ctr"/>
            <a:endParaRPr lang="en-GB" sz="2800" dirty="0">
              <a:latin typeface="Comic Sans MS" pitchFamily="66" charset="0"/>
            </a:endParaRPr>
          </a:p>
          <a:p>
            <a:pPr algn="ctr"/>
            <a:endParaRPr lang="en-GB" sz="2800" dirty="0">
              <a:latin typeface="Comic Sans MS" pitchFamily="66" charset="0"/>
            </a:endParaRPr>
          </a:p>
          <a:p>
            <a:pPr algn="ctr"/>
            <a:endParaRPr lang="en-GB" sz="2800" dirty="0">
              <a:latin typeface="Comic Sans MS" pitchFamily="66" charset="0"/>
            </a:endParaRPr>
          </a:p>
        </p:txBody>
      </p:sp>
    </p:spTree>
  </p:cSld>
  <p:clrMapOvr>
    <a:masterClrMapping/>
  </p:clrMapOvr>
  <p:transition spd="slow" advClick="0" advTm="1000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10" name="Picture 5" descr="C:\Documents and Settings\hbeattie\Local Settings\Temporary Internet Files\Content.IE5\UJS1UZ2B\MC900439459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7106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1714480" y="714356"/>
            <a:ext cx="5715040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0" dirty="0">
                <a:latin typeface="Comic Sans MS" pitchFamily="66" charset="0"/>
              </a:rPr>
              <a:t> Holidays</a:t>
            </a:r>
          </a:p>
          <a:p>
            <a:pPr algn="ctr"/>
            <a:r>
              <a:rPr lang="en-GB" sz="2800" dirty="0">
                <a:latin typeface="Comic Sans MS" pitchFamily="66" charset="0"/>
              </a:rPr>
              <a:t>Year 1 is a very</a:t>
            </a:r>
          </a:p>
          <a:p>
            <a:pPr algn="ctr"/>
            <a:r>
              <a:rPr lang="en-GB" sz="2800" dirty="0">
                <a:latin typeface="Comic Sans MS" pitchFamily="66" charset="0"/>
              </a:rPr>
              <a:t> busy year. We will regularly assess the children’s </a:t>
            </a:r>
          </a:p>
          <a:p>
            <a:pPr algn="ctr"/>
            <a:r>
              <a:rPr lang="en-GB" sz="2800" dirty="0">
                <a:latin typeface="Comic Sans MS" pitchFamily="66" charset="0"/>
              </a:rPr>
              <a:t>progress throughout the </a:t>
            </a:r>
          </a:p>
          <a:p>
            <a:pPr algn="ctr"/>
            <a:r>
              <a:rPr lang="en-GB" sz="2800" dirty="0">
                <a:latin typeface="Comic Sans MS" pitchFamily="66" charset="0"/>
              </a:rPr>
              <a:t>year.</a:t>
            </a:r>
          </a:p>
          <a:p>
            <a:pPr algn="ctr"/>
            <a:r>
              <a:rPr lang="en-GB" sz="2800" dirty="0">
                <a:latin typeface="Comic Sans MS" pitchFamily="66" charset="0"/>
              </a:rPr>
              <a:t>Unless there are </a:t>
            </a:r>
          </a:p>
          <a:p>
            <a:pPr algn="ctr"/>
            <a:r>
              <a:rPr lang="en-GB" sz="2800" dirty="0">
                <a:latin typeface="Comic Sans MS" pitchFamily="66" charset="0"/>
              </a:rPr>
              <a:t>exceptional circumstances </a:t>
            </a:r>
          </a:p>
          <a:p>
            <a:pPr algn="ctr"/>
            <a:r>
              <a:rPr lang="en-GB" sz="2800" dirty="0">
                <a:latin typeface="Comic Sans MS" pitchFamily="66" charset="0"/>
              </a:rPr>
              <a:t>please do not take your </a:t>
            </a:r>
          </a:p>
          <a:p>
            <a:pPr algn="ctr"/>
            <a:r>
              <a:rPr lang="en-GB" sz="2800" dirty="0">
                <a:latin typeface="Comic Sans MS" pitchFamily="66" charset="0"/>
              </a:rPr>
              <a:t>child out of school during</a:t>
            </a:r>
          </a:p>
          <a:p>
            <a:pPr algn="ctr"/>
            <a:r>
              <a:rPr lang="en-GB" sz="2800" dirty="0">
                <a:latin typeface="Comic Sans MS" pitchFamily="66" charset="0"/>
              </a:rPr>
              <a:t> term time. </a:t>
            </a:r>
          </a:p>
          <a:p>
            <a:pPr algn="ctr"/>
            <a:endParaRPr lang="en-GB" sz="2800" dirty="0">
              <a:latin typeface="Comic Sans MS" pitchFamily="66" charset="0"/>
            </a:endParaRPr>
          </a:p>
        </p:txBody>
      </p:sp>
    </p:spTree>
  </p:cSld>
  <p:clrMapOvr>
    <a:masterClrMapping/>
  </p:clrMapOvr>
  <p:transition spd="slow" advClick="0" advTm="1000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2000" fill="hold"/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000" fill="hold"/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10" name="Picture 5" descr="C:\Documents and Settings\hbeattie\Local Settings\Temporary Internet Files\Content.IE5\UJS1UZ2B\MC900439459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7106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1714480" y="32859"/>
            <a:ext cx="5715040" cy="78483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2800" dirty="0">
              <a:latin typeface="Comic Sans MS" pitchFamily="66" charset="0"/>
            </a:endParaRPr>
          </a:p>
          <a:p>
            <a:pPr algn="ctr"/>
            <a:r>
              <a:rPr lang="en-GB" sz="2800" dirty="0">
                <a:latin typeface="Comic Sans MS" pitchFamily="66" charset="0"/>
              </a:rPr>
              <a:t>We promise to look </a:t>
            </a:r>
          </a:p>
          <a:p>
            <a:pPr algn="ctr"/>
            <a:r>
              <a:rPr lang="en-GB" sz="2800" dirty="0">
                <a:latin typeface="Comic Sans MS" pitchFamily="66" charset="0"/>
              </a:rPr>
              <a:t>after your child and </a:t>
            </a:r>
          </a:p>
          <a:p>
            <a:pPr algn="ctr"/>
            <a:r>
              <a:rPr lang="en-GB" sz="2800" dirty="0">
                <a:latin typeface="Comic Sans MS" pitchFamily="66" charset="0"/>
              </a:rPr>
              <a:t>we will make time for them </a:t>
            </a:r>
          </a:p>
          <a:p>
            <a:pPr algn="ctr"/>
            <a:r>
              <a:rPr lang="en-GB" sz="2800" dirty="0">
                <a:latin typeface="Comic Sans MS" pitchFamily="66" charset="0"/>
              </a:rPr>
              <a:t>to ask questions. </a:t>
            </a:r>
          </a:p>
          <a:p>
            <a:pPr algn="ctr"/>
            <a:endParaRPr lang="en-GB" sz="2800" dirty="0">
              <a:latin typeface="Comic Sans MS" pitchFamily="66" charset="0"/>
            </a:endParaRPr>
          </a:p>
          <a:p>
            <a:pPr algn="ctr"/>
            <a:r>
              <a:rPr lang="en-GB" sz="2800" dirty="0">
                <a:latin typeface="Comic Sans MS" pitchFamily="66" charset="0"/>
              </a:rPr>
              <a:t>They can talk to us about </a:t>
            </a:r>
          </a:p>
          <a:p>
            <a:pPr algn="ctr"/>
            <a:r>
              <a:rPr lang="en-GB" sz="2800" dirty="0">
                <a:latin typeface="Comic Sans MS" pitchFamily="66" charset="0"/>
              </a:rPr>
              <a:t>any worries they </a:t>
            </a:r>
          </a:p>
          <a:p>
            <a:pPr algn="ctr"/>
            <a:r>
              <a:rPr lang="en-GB" sz="2800" dirty="0">
                <a:latin typeface="Comic Sans MS" pitchFamily="66" charset="0"/>
              </a:rPr>
              <a:t>may have.</a:t>
            </a:r>
          </a:p>
          <a:p>
            <a:pPr algn="ctr"/>
            <a:endParaRPr lang="en-GB" sz="2800" dirty="0">
              <a:latin typeface="Comic Sans MS" pitchFamily="66" charset="0"/>
            </a:endParaRPr>
          </a:p>
          <a:p>
            <a:pPr algn="ctr"/>
            <a:r>
              <a:rPr lang="en-GB" sz="2800" dirty="0">
                <a:latin typeface="Comic Sans MS" pitchFamily="66" charset="0"/>
              </a:rPr>
              <a:t>If you have a concern it </a:t>
            </a:r>
          </a:p>
          <a:p>
            <a:pPr algn="ctr"/>
            <a:r>
              <a:rPr lang="en-GB" sz="2800" dirty="0">
                <a:latin typeface="Comic Sans MS" pitchFamily="66" charset="0"/>
              </a:rPr>
              <a:t>is always best to discuss </a:t>
            </a:r>
          </a:p>
          <a:p>
            <a:pPr algn="ctr"/>
            <a:r>
              <a:rPr lang="en-GB" sz="2800" dirty="0">
                <a:latin typeface="Comic Sans MS" pitchFamily="66" charset="0"/>
              </a:rPr>
              <a:t>this as soon as possible so </a:t>
            </a:r>
          </a:p>
          <a:p>
            <a:pPr algn="ctr"/>
            <a:r>
              <a:rPr lang="en-GB" sz="2800" dirty="0">
                <a:latin typeface="Comic Sans MS" pitchFamily="66" charset="0"/>
              </a:rPr>
              <a:t>that we can deal with things promptly. </a:t>
            </a:r>
          </a:p>
          <a:p>
            <a:pPr algn="ctr"/>
            <a:endParaRPr lang="en-GB" sz="2800" dirty="0">
              <a:latin typeface="Comic Sans MS" pitchFamily="66" charset="0"/>
            </a:endParaRPr>
          </a:p>
          <a:p>
            <a:pPr algn="ctr"/>
            <a:endParaRPr lang="en-GB" sz="2800" dirty="0">
              <a:latin typeface="Comic Sans MS" pitchFamily="66" charset="0"/>
            </a:endParaRPr>
          </a:p>
          <a:p>
            <a:pPr algn="ctr"/>
            <a:endParaRPr lang="en-GB" sz="28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7761983"/>
      </p:ext>
    </p:extLst>
  </p:cSld>
  <p:clrMapOvr>
    <a:masterClrMapping/>
  </p:clrMapOvr>
  <p:transition spd="slow" advClick="0" advTm="1000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2000" fill="hold"/>
                                        <p:tgtEl>
                                          <p:spTgt spid="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2000" fill="hold"/>
                                        <p:tgtEl>
                                          <p:spTgt spid="1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2000" fill="hold"/>
                                        <p:tgtEl>
                                          <p:spTgt spid="1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2000" fill="hold"/>
                                        <p:tgtEl>
                                          <p:spTgt spid="1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2000" fill="hold"/>
                                        <p:tgtEl>
                                          <p:spTgt spid="1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10" name="Picture 5" descr="C:\Documents and Settings\hbeattie\Local Settings\Temporary Internet Files\Content.IE5\UJS1UZ2B\MC900439459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4321"/>
            <a:ext cx="9144000" cy="687106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2237440" y="377547"/>
            <a:ext cx="4669120" cy="74481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0" dirty="0">
                <a:latin typeface="Comic Sans MS" pitchFamily="66" charset="0"/>
              </a:rPr>
              <a:t> </a:t>
            </a:r>
            <a:r>
              <a:rPr lang="en-GB" sz="4800" dirty="0">
                <a:latin typeface="Comic Sans MS" pitchFamily="66" charset="0"/>
              </a:rPr>
              <a:t>Finally</a:t>
            </a:r>
          </a:p>
          <a:p>
            <a:pPr algn="ctr"/>
            <a:r>
              <a:rPr lang="en-GB" sz="2800" dirty="0">
                <a:latin typeface="Comic Sans MS" pitchFamily="66" charset="0"/>
              </a:rPr>
              <a:t>Please do not hesitate </a:t>
            </a:r>
          </a:p>
          <a:p>
            <a:pPr algn="ctr"/>
            <a:r>
              <a:rPr lang="en-GB" sz="2800" dirty="0">
                <a:latin typeface="Comic Sans MS" pitchFamily="66" charset="0"/>
              </a:rPr>
              <a:t>to speak to any of us if you have </a:t>
            </a:r>
          </a:p>
          <a:p>
            <a:pPr algn="ctr"/>
            <a:r>
              <a:rPr lang="en-GB" sz="2800" dirty="0">
                <a:latin typeface="Comic Sans MS" pitchFamily="66" charset="0"/>
              </a:rPr>
              <a:t>any queries. </a:t>
            </a:r>
          </a:p>
          <a:p>
            <a:pPr algn="ctr"/>
            <a:r>
              <a:rPr lang="en-GB" sz="2800" dirty="0">
                <a:latin typeface="Comic Sans MS" pitchFamily="66" charset="0"/>
              </a:rPr>
              <a:t>You can leave a phone message with the office or email the school office. We will always respond as soon as possible.</a:t>
            </a:r>
          </a:p>
          <a:p>
            <a:pPr algn="ctr"/>
            <a:r>
              <a:rPr lang="en-GB" sz="5400" dirty="0">
                <a:latin typeface="Comic Sans MS" pitchFamily="66" charset="0"/>
              </a:rPr>
              <a:t>Thank you! </a:t>
            </a:r>
          </a:p>
          <a:p>
            <a:pPr algn="ctr"/>
            <a:endParaRPr lang="en-GB" sz="2800" dirty="0">
              <a:latin typeface="Comic Sans MS" pitchFamily="66" charset="0"/>
            </a:endParaRPr>
          </a:p>
          <a:p>
            <a:pPr algn="ctr"/>
            <a:endParaRPr lang="en-GB" sz="2800" dirty="0">
              <a:latin typeface="Comic Sans MS" pitchFamily="66" charset="0"/>
            </a:endParaRPr>
          </a:p>
          <a:p>
            <a:pPr algn="ctr"/>
            <a:endParaRPr lang="en-GB" sz="2800" dirty="0">
              <a:latin typeface="Comic Sans MS" pitchFamily="66" charset="0"/>
            </a:endParaRPr>
          </a:p>
          <a:p>
            <a:pPr algn="ctr"/>
            <a:endParaRPr lang="en-GB" sz="28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2260443"/>
      </p:ext>
    </p:extLst>
  </p:cSld>
  <p:clrMapOvr>
    <a:masterClrMapping/>
  </p:clrMapOvr>
  <p:transition spd="slow" advClick="0" advTm="1000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0" dur="1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5" dur="10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10" name="Picture 5" descr="C:\Documents and Settings\hbeattie\Local Settings\Temporary Internet Files\Content.IE5\UJS1UZ2B\MC900439459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7106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2357422" y="1071546"/>
            <a:ext cx="4500594" cy="68634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Comic Sans MS" pitchFamily="66" charset="0"/>
              </a:rPr>
              <a:t>Curriculum information</a:t>
            </a:r>
          </a:p>
          <a:p>
            <a:pPr algn="ctr"/>
            <a:endParaRPr lang="en-US" sz="2800" dirty="0">
              <a:latin typeface="Comic Sans MS" pitchFamily="66" charset="0"/>
            </a:endParaRPr>
          </a:p>
          <a:p>
            <a:pPr algn="ctr"/>
            <a:endParaRPr lang="en-US" sz="2800" dirty="0">
              <a:latin typeface="Comic Sans MS" pitchFamily="66" charset="0"/>
            </a:endParaRPr>
          </a:p>
          <a:p>
            <a:pPr algn="ctr"/>
            <a:r>
              <a:rPr lang="en-US" sz="2800" dirty="0">
                <a:latin typeface="Comic Sans MS" pitchFamily="66" charset="0"/>
              </a:rPr>
              <a:t> </a:t>
            </a:r>
          </a:p>
          <a:p>
            <a:pPr algn="ctr"/>
            <a:r>
              <a:rPr lang="en-US" sz="2800" dirty="0">
                <a:latin typeface="Comic Sans MS" pitchFamily="66" charset="0"/>
              </a:rPr>
              <a:t>‘What we are learning’  sheet. </a:t>
            </a:r>
          </a:p>
          <a:p>
            <a:pPr algn="ctr"/>
            <a:endParaRPr lang="en-US" sz="2800" dirty="0">
              <a:latin typeface="Comic Sans MS" pitchFamily="66" charset="0"/>
            </a:endParaRPr>
          </a:p>
          <a:p>
            <a:pPr algn="ctr"/>
            <a:r>
              <a:rPr lang="en-US" sz="2800" dirty="0">
                <a:latin typeface="Comic Sans MS" pitchFamily="66" charset="0"/>
              </a:rPr>
              <a:t>Uploaded weekly onto the website. </a:t>
            </a:r>
            <a:endParaRPr lang="en-GB" sz="2800" dirty="0">
              <a:latin typeface="Comic Sans MS" pitchFamily="66" charset="0"/>
            </a:endParaRPr>
          </a:p>
          <a:p>
            <a:pPr algn="ctr"/>
            <a:endParaRPr lang="en-GB" sz="2800" b="1" dirty="0">
              <a:solidFill>
                <a:srgbClr val="00B0F0"/>
              </a:solidFill>
              <a:latin typeface="Jokerman" pitchFamily="82" charset="0"/>
            </a:endParaRPr>
          </a:p>
          <a:p>
            <a:pPr algn="ctr"/>
            <a:endParaRPr lang="en-GB" sz="2400" b="1" dirty="0">
              <a:latin typeface="Comic Sans MS" panose="030F0702030302020204" pitchFamily="66" charset="0"/>
            </a:endParaRPr>
          </a:p>
          <a:p>
            <a:pPr algn="ctr"/>
            <a:endParaRPr lang="en-GB" sz="6000" b="1" dirty="0">
              <a:solidFill>
                <a:srgbClr val="00B0F0"/>
              </a:solidFill>
              <a:latin typeface="Jokerman" pitchFamily="82" charset="0"/>
            </a:endParaRPr>
          </a:p>
          <a:p>
            <a:pPr algn="ctr"/>
            <a:endParaRPr lang="en-GB" sz="4000" dirty="0">
              <a:solidFill>
                <a:srgbClr val="00B0F0"/>
              </a:solidFill>
              <a:latin typeface="Jokerman" pitchFamily="82" charset="0"/>
            </a:endParaRPr>
          </a:p>
          <a:p>
            <a:pPr algn="ctr"/>
            <a:endParaRPr lang="en-GB" sz="36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8695266"/>
      </p:ext>
    </p:extLst>
  </p:cSld>
  <p:clrMapOvr>
    <a:masterClrMapping/>
  </p:clrMapOvr>
  <p:transition spd="slow" advClick="0" advTm="1000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2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20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20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2000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10" name="Picture 5" descr="C:\Documents and Settings\hbeattie\Local Settings\Temporary Internet Files\Content.IE5\UJS1UZ2B\MC900439459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7106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2357422" y="1071546"/>
            <a:ext cx="4500594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latin typeface="Comic Sans MS" panose="030F0702030302020204" pitchFamily="66" charset="0"/>
              </a:rPr>
              <a:t>Phonics</a:t>
            </a:r>
          </a:p>
          <a:p>
            <a:pPr algn="ctr"/>
            <a:r>
              <a:rPr lang="en-US" sz="2800" dirty="0">
                <a:latin typeface="Comic Sans MS" panose="030F0702030302020204" pitchFamily="66" charset="0"/>
              </a:rPr>
              <a:t>Supersonic phonic  friends. School wide approach. </a:t>
            </a:r>
          </a:p>
          <a:p>
            <a:pPr algn="ctr"/>
            <a:endParaRPr lang="en-US" sz="2800" dirty="0">
              <a:latin typeface="Comic Sans MS" panose="030F0702030302020204" pitchFamily="66" charset="0"/>
            </a:endParaRPr>
          </a:p>
          <a:p>
            <a:pPr algn="ctr"/>
            <a:r>
              <a:rPr lang="en-GB" sz="2800" dirty="0">
                <a:latin typeface="Comic Sans MS" panose="030F0702030302020204" pitchFamily="66" charset="0"/>
              </a:rPr>
              <a:t>We are now consolidating Basics 4.</a:t>
            </a: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r>
              <a:rPr lang="en-GB" sz="2800">
                <a:latin typeface="Comic Sans MS" panose="030F0702030302020204" pitchFamily="66" charset="0"/>
              </a:rPr>
              <a:t>Phonics Flash Cards</a:t>
            </a:r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4000" dirty="0">
              <a:solidFill>
                <a:srgbClr val="00B0F0"/>
              </a:solidFill>
              <a:latin typeface="Jokerman" pitchFamily="82" charset="0"/>
            </a:endParaRPr>
          </a:p>
          <a:p>
            <a:pPr algn="ctr"/>
            <a:endParaRPr lang="en-GB" sz="36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3451523"/>
      </p:ext>
    </p:extLst>
  </p:cSld>
  <p:clrMapOvr>
    <a:masterClrMapping/>
  </p:clrMapOvr>
  <p:transition spd="slow" advClick="0" advTm="10000">
    <p:wedg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10" name="Picture 5" descr="C:\Documents and Settings\hbeattie\Local Settings\Temporary Internet Files\Content.IE5\UJS1UZ2B\MC900439459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7106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1714480" y="714356"/>
            <a:ext cx="5715040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latin typeface="Comic Sans MS" pitchFamily="66" charset="0"/>
              </a:rPr>
              <a:t>Values and expectations</a:t>
            </a:r>
          </a:p>
          <a:p>
            <a:pPr algn="ctr"/>
            <a:endParaRPr lang="en-US" sz="2800" dirty="0">
              <a:latin typeface="Comic Sans MS" pitchFamily="66" charset="0"/>
            </a:endParaRPr>
          </a:p>
          <a:p>
            <a:pPr algn="ctr"/>
            <a:r>
              <a:rPr lang="en-US" sz="2400" dirty="0">
                <a:latin typeface="Comic Sans MS" pitchFamily="66" charset="0"/>
              </a:rPr>
              <a:t>Look at the back of the diary. </a:t>
            </a:r>
          </a:p>
          <a:p>
            <a:pPr algn="ctr"/>
            <a:r>
              <a:rPr lang="en-US" sz="2400" dirty="0">
                <a:latin typeface="Comic Sans MS" pitchFamily="66" charset="0"/>
              </a:rPr>
              <a:t>Share regularly at home.</a:t>
            </a:r>
          </a:p>
          <a:p>
            <a:pPr algn="ctr"/>
            <a:r>
              <a:rPr lang="en-US" sz="2400" dirty="0">
                <a:latin typeface="Comic Sans MS" pitchFamily="66" charset="0"/>
              </a:rPr>
              <a:t> </a:t>
            </a:r>
          </a:p>
          <a:p>
            <a:pPr algn="ctr"/>
            <a:r>
              <a:rPr lang="en-US" sz="2400" dirty="0">
                <a:latin typeface="Comic Sans MS" pitchFamily="66" charset="0"/>
              </a:rPr>
              <a:t>Recognition board</a:t>
            </a:r>
          </a:p>
          <a:p>
            <a:pPr algn="ctr"/>
            <a:endParaRPr lang="en-US" sz="2400" dirty="0">
              <a:latin typeface="Comic Sans MS" pitchFamily="66" charset="0"/>
            </a:endParaRPr>
          </a:p>
          <a:p>
            <a:pPr algn="ctr"/>
            <a:r>
              <a:rPr lang="en-US" sz="2400" dirty="0">
                <a:latin typeface="Comic Sans MS" pitchFamily="66" charset="0"/>
              </a:rPr>
              <a:t>PSHE and over arching theme </a:t>
            </a:r>
          </a:p>
          <a:p>
            <a:pPr algn="ctr"/>
            <a:r>
              <a:rPr lang="en-US" sz="2400" dirty="0">
                <a:latin typeface="Comic Sans MS" pitchFamily="66" charset="0"/>
              </a:rPr>
              <a:t>each week linked to values and expectations. </a:t>
            </a:r>
          </a:p>
          <a:p>
            <a:pPr algn="ctr"/>
            <a:endParaRPr lang="en-US" sz="2400" dirty="0">
              <a:latin typeface="Comic Sans MS" pitchFamily="66" charset="0"/>
            </a:endParaRPr>
          </a:p>
          <a:p>
            <a:pPr algn="ctr"/>
            <a:r>
              <a:rPr lang="en-US" sz="2400" dirty="0">
                <a:latin typeface="Comic Sans MS" pitchFamily="66" charset="0"/>
              </a:rPr>
              <a:t>MOVE time (Friday)</a:t>
            </a:r>
          </a:p>
          <a:p>
            <a:pPr algn="ctr"/>
            <a:r>
              <a:rPr lang="en-US" sz="2400" dirty="0">
                <a:solidFill>
                  <a:srgbClr val="FF0000"/>
                </a:solidFill>
                <a:latin typeface="Comic Sans MS" pitchFamily="66" charset="0"/>
              </a:rPr>
              <a:t>M</a:t>
            </a:r>
            <a:r>
              <a:rPr lang="en-US" sz="2400" dirty="0">
                <a:latin typeface="Comic Sans MS" pitchFamily="66" charset="0"/>
              </a:rPr>
              <a:t>astering </a:t>
            </a:r>
            <a:r>
              <a:rPr lang="en-US" sz="2400" dirty="0">
                <a:solidFill>
                  <a:srgbClr val="FF0000"/>
                </a:solidFill>
                <a:latin typeface="Comic Sans MS" pitchFamily="66" charset="0"/>
              </a:rPr>
              <a:t>O</a:t>
            </a:r>
            <a:r>
              <a:rPr lang="en-US" sz="2400" dirty="0">
                <a:latin typeface="Comic Sans MS" pitchFamily="66" charset="0"/>
              </a:rPr>
              <a:t>ur </a:t>
            </a:r>
            <a:r>
              <a:rPr lang="en-US" sz="2400" dirty="0">
                <a:solidFill>
                  <a:srgbClr val="FF0000"/>
                </a:solidFill>
                <a:latin typeface="Comic Sans MS" pitchFamily="66" charset="0"/>
              </a:rPr>
              <a:t>V</a:t>
            </a:r>
            <a:r>
              <a:rPr lang="en-US" sz="2400" dirty="0">
                <a:latin typeface="Comic Sans MS" pitchFamily="66" charset="0"/>
              </a:rPr>
              <a:t>alues and </a:t>
            </a:r>
            <a:r>
              <a:rPr lang="en-US" sz="2400" dirty="0">
                <a:solidFill>
                  <a:srgbClr val="FF0000"/>
                </a:solidFill>
                <a:latin typeface="Comic Sans MS" pitchFamily="66" charset="0"/>
              </a:rPr>
              <a:t>E</a:t>
            </a:r>
            <a:r>
              <a:rPr lang="en-US" sz="2400" dirty="0">
                <a:latin typeface="Comic Sans MS" pitchFamily="66" charset="0"/>
              </a:rPr>
              <a:t>xpectations</a:t>
            </a:r>
          </a:p>
          <a:p>
            <a:pPr algn="ctr"/>
            <a:endParaRPr lang="en-US" sz="2800" dirty="0">
              <a:latin typeface="Comic Sans MS" pitchFamily="66" charset="0"/>
            </a:endParaRPr>
          </a:p>
          <a:p>
            <a:pPr algn="ctr"/>
            <a:endParaRPr lang="en-US" sz="2800" dirty="0">
              <a:latin typeface="Comic Sans MS" pitchFamily="66" charset="0"/>
            </a:endParaRPr>
          </a:p>
          <a:p>
            <a:pPr algn="ctr"/>
            <a:endParaRPr lang="en-GB" sz="32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4028749"/>
      </p:ext>
    </p:extLst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10" name="Picture 5" descr="C:\Documents and Settings\hbeattie\Local Settings\Temporary Internet Files\Content.IE5\UJS1UZ2B\MC900439459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7106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1200140" y="842550"/>
            <a:ext cx="6743720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400" dirty="0">
                <a:latin typeface="Comic Sans MS" pitchFamily="66" charset="0"/>
              </a:rPr>
              <a:t> </a:t>
            </a:r>
            <a:r>
              <a:rPr lang="en-GB" sz="4800" dirty="0">
                <a:latin typeface="Comic Sans MS" pitchFamily="66" charset="0"/>
              </a:rPr>
              <a:t>Rewards</a:t>
            </a:r>
            <a:endParaRPr lang="en-GB" sz="5400" dirty="0">
              <a:latin typeface="Comic Sans MS" pitchFamily="66" charset="0"/>
            </a:endParaRPr>
          </a:p>
          <a:p>
            <a:pPr algn="ctr"/>
            <a:r>
              <a:rPr lang="en-GB" sz="2800" dirty="0">
                <a:latin typeface="Comic Sans MS" pitchFamily="66" charset="0"/>
              </a:rPr>
              <a:t>We have a range of rewards:  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GB" sz="2800" dirty="0">
                <a:latin typeface="Comic Sans MS" pitchFamily="66" charset="0"/>
              </a:rPr>
              <a:t>Stickers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Comic Sans MS" pitchFamily="66" charset="0"/>
              </a:rPr>
              <a:t>Stars from </a:t>
            </a:r>
            <a:r>
              <a:rPr lang="en-US" sz="2800" dirty="0" err="1">
                <a:latin typeface="Comic Sans MS" pitchFamily="66" charset="0"/>
              </a:rPr>
              <a:t>Mrs</a:t>
            </a:r>
            <a:r>
              <a:rPr lang="en-US" sz="2800" dirty="0">
                <a:latin typeface="Comic Sans MS" pitchFamily="66" charset="0"/>
              </a:rPr>
              <a:t> Barnes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Comic Sans MS" pitchFamily="66" charset="0"/>
              </a:rPr>
              <a:t>Over and Above certificates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Comic Sans MS" pitchFamily="66" charset="0"/>
              </a:rPr>
              <a:t>Recognition Board</a:t>
            </a:r>
          </a:p>
          <a:p>
            <a:pPr algn="ctr"/>
            <a:endParaRPr lang="en-GB" sz="36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6444646"/>
      </p:ext>
    </p:extLst>
  </p:cSld>
  <p:clrMapOvr>
    <a:masterClrMapping/>
  </p:clrMapOvr>
  <p:transition spd="slow" advClick="0" advTm="1000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10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9" dur="10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4" dur="10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10" name="Picture 5" descr="C:\Documents and Settings\hbeattie\Local Settings\Temporary Internet Files\Content.IE5\UJS1UZ2B\MC900439459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316" y="527984"/>
            <a:ext cx="9144000" cy="687106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1714480" y="922794"/>
            <a:ext cx="571504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400" dirty="0">
                <a:latin typeface="Comic Sans MS" pitchFamily="66" charset="0"/>
              </a:rPr>
              <a:t> </a:t>
            </a:r>
            <a:r>
              <a:rPr lang="en-GB" sz="4800" dirty="0">
                <a:latin typeface="Comic Sans MS" pitchFamily="66" charset="0"/>
              </a:rPr>
              <a:t>Transition</a:t>
            </a:r>
            <a:endParaRPr lang="en-GB" sz="5400" dirty="0">
              <a:latin typeface="Comic Sans MS" pitchFamily="66" charset="0"/>
            </a:endParaRPr>
          </a:p>
          <a:p>
            <a:pPr algn="ctr"/>
            <a:r>
              <a:rPr lang="en-GB" sz="3300" dirty="0">
                <a:latin typeface="Comic Sans MS" pitchFamily="66" charset="0"/>
              </a:rPr>
              <a:t>In these early weeks, </a:t>
            </a:r>
          </a:p>
          <a:p>
            <a:pPr algn="ctr"/>
            <a:r>
              <a:rPr lang="en-GB" sz="3300" dirty="0">
                <a:latin typeface="Comic Sans MS" pitchFamily="66" charset="0"/>
              </a:rPr>
              <a:t>we will be focusing </a:t>
            </a:r>
          </a:p>
          <a:p>
            <a:pPr algn="ctr"/>
            <a:r>
              <a:rPr lang="en-GB" sz="3300" dirty="0">
                <a:latin typeface="Comic Sans MS" pitchFamily="66" charset="0"/>
              </a:rPr>
              <a:t>on settling activities </a:t>
            </a:r>
          </a:p>
          <a:p>
            <a:pPr algn="ctr"/>
            <a:r>
              <a:rPr lang="en-GB" sz="3300" dirty="0">
                <a:latin typeface="Comic Sans MS" pitchFamily="66" charset="0"/>
              </a:rPr>
              <a:t>that encourage </a:t>
            </a:r>
          </a:p>
          <a:p>
            <a:pPr algn="ctr"/>
            <a:r>
              <a:rPr lang="en-GB" sz="3300" dirty="0">
                <a:latin typeface="Comic Sans MS" pitchFamily="66" charset="0"/>
              </a:rPr>
              <a:t>self-esteem and </a:t>
            </a:r>
          </a:p>
          <a:p>
            <a:pPr algn="ctr"/>
            <a:r>
              <a:rPr lang="en-GB" sz="3300" dirty="0">
                <a:latin typeface="Comic Sans MS" pitchFamily="66" charset="0"/>
              </a:rPr>
              <a:t>confidence, as well </a:t>
            </a:r>
          </a:p>
          <a:p>
            <a:pPr algn="ctr"/>
            <a:r>
              <a:rPr lang="en-GB" sz="3300" dirty="0">
                <a:latin typeface="Comic Sans MS" pitchFamily="66" charset="0"/>
              </a:rPr>
              <a:t>as helping the children to </a:t>
            </a:r>
          </a:p>
          <a:p>
            <a:pPr algn="ctr"/>
            <a:r>
              <a:rPr lang="en-GB" sz="3300" dirty="0">
                <a:latin typeface="Comic Sans MS" pitchFamily="66" charset="0"/>
              </a:rPr>
              <a:t>develop positive relationships with their peers.</a:t>
            </a:r>
          </a:p>
        </p:txBody>
      </p:sp>
    </p:spTree>
    <p:extLst>
      <p:ext uri="{BB962C8B-B14F-4D97-AF65-F5344CB8AC3E}">
        <p14:creationId xmlns:p14="http://schemas.microsoft.com/office/powerpoint/2010/main" val="1805000922"/>
      </p:ext>
    </p:extLst>
  </p:cSld>
  <p:clrMapOvr>
    <a:masterClrMapping/>
  </p:clrMapOvr>
  <p:transition spd="slow" advClick="0" advTm="1000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10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9" dur="10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4" dur="10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9" dur="1000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9" dur="1000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10" name="Picture 5" descr="C:\Documents and Settings\hbeattie\Local Settings\Temporary Internet Files\Content.IE5\UJS1UZ2B\MC900439459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7106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539552" y="543691"/>
            <a:ext cx="8064896" cy="6093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400" dirty="0">
                <a:latin typeface="Comic Sans MS" pitchFamily="66" charset="0"/>
              </a:rPr>
              <a:t> </a:t>
            </a:r>
            <a:r>
              <a:rPr lang="en-GB" sz="4800" dirty="0">
                <a:latin typeface="Comic Sans MS" pitchFamily="66" charset="0"/>
              </a:rPr>
              <a:t>Book Changing</a:t>
            </a:r>
          </a:p>
          <a:p>
            <a:pPr algn="ctr"/>
            <a:r>
              <a:rPr lang="en-GB" sz="2800" dirty="0">
                <a:latin typeface="Comic Sans MS" pitchFamily="66" charset="0"/>
              </a:rPr>
              <a:t>Books will be changed </a:t>
            </a:r>
          </a:p>
          <a:p>
            <a:pPr algn="ctr"/>
            <a:r>
              <a:rPr lang="en-GB" sz="2800" dirty="0">
                <a:latin typeface="Comic Sans MS" pitchFamily="66" charset="0"/>
              </a:rPr>
              <a:t>once a week if they </a:t>
            </a:r>
          </a:p>
          <a:p>
            <a:pPr algn="ctr"/>
            <a:r>
              <a:rPr lang="en-GB" sz="2800" dirty="0">
                <a:latin typeface="Comic Sans MS" pitchFamily="66" charset="0"/>
              </a:rPr>
              <a:t>have been read.</a:t>
            </a:r>
          </a:p>
          <a:p>
            <a:pPr algn="ctr"/>
            <a:r>
              <a:rPr lang="en-GB" sz="2800" dirty="0">
                <a:latin typeface="Comic Sans MS" pitchFamily="66" charset="0"/>
              </a:rPr>
              <a:t>Your child will be told </a:t>
            </a:r>
          </a:p>
          <a:p>
            <a:pPr algn="ctr"/>
            <a:r>
              <a:rPr lang="en-GB" sz="2800" dirty="0">
                <a:latin typeface="Comic Sans MS" pitchFamily="66" charset="0"/>
              </a:rPr>
              <a:t>which day their books </a:t>
            </a:r>
          </a:p>
          <a:p>
            <a:pPr algn="ctr"/>
            <a:r>
              <a:rPr lang="en-GB" sz="2800" dirty="0">
                <a:latin typeface="Comic Sans MS" pitchFamily="66" charset="0"/>
              </a:rPr>
              <a:t>will be changed and this </a:t>
            </a:r>
          </a:p>
          <a:p>
            <a:pPr algn="ctr"/>
            <a:r>
              <a:rPr lang="en-GB" sz="2800" dirty="0">
                <a:latin typeface="Comic Sans MS" pitchFamily="66" charset="0"/>
              </a:rPr>
              <a:t>is written on the front of </a:t>
            </a:r>
          </a:p>
          <a:p>
            <a:pPr algn="ctr"/>
            <a:r>
              <a:rPr lang="en-GB" sz="2800" dirty="0">
                <a:latin typeface="Comic Sans MS" pitchFamily="66" charset="0"/>
              </a:rPr>
              <a:t>their reading diary. </a:t>
            </a:r>
          </a:p>
          <a:p>
            <a:pPr algn="ctr"/>
            <a:endParaRPr lang="en-GB" sz="2800" dirty="0">
              <a:latin typeface="Comic Sans MS" pitchFamily="66" charset="0"/>
            </a:endParaRPr>
          </a:p>
          <a:p>
            <a:pPr algn="ctr"/>
            <a:r>
              <a:rPr lang="en-GB" sz="2800" dirty="0">
                <a:latin typeface="Comic Sans MS" pitchFamily="66" charset="0"/>
              </a:rPr>
              <a:t>Please make sure your </a:t>
            </a:r>
          </a:p>
          <a:p>
            <a:pPr algn="ctr"/>
            <a:r>
              <a:rPr lang="en-GB" sz="2800" dirty="0">
                <a:latin typeface="Comic Sans MS" pitchFamily="66" charset="0"/>
              </a:rPr>
              <a:t>child has their books in </a:t>
            </a:r>
          </a:p>
          <a:p>
            <a:pPr algn="ctr"/>
            <a:r>
              <a:rPr lang="en-GB" sz="2800" dirty="0">
                <a:latin typeface="Comic Sans MS" pitchFamily="66" charset="0"/>
              </a:rPr>
              <a:t>school everyday. </a:t>
            </a:r>
          </a:p>
        </p:txBody>
      </p:sp>
      <p:pic>
        <p:nvPicPr>
          <p:cNvPr id="2050" name="Picture 2" descr="Image result for reading book clipart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5866252"/>
            <a:ext cx="916485" cy="8065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32706216"/>
      </p:ext>
    </p:extLst>
  </p:cSld>
  <p:clrMapOvr>
    <a:masterClrMapping/>
  </p:clrMapOvr>
  <p:transition spd="slow" advClick="0" advTm="1000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1000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8" dur="1000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5" dur="1000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2" dur="1000"/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9" dur="1000"/>
                                        <p:tgtEl>
                                          <p:spTgt spid="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6" dur="1000"/>
                                        <p:tgtEl>
                                          <p:spTgt spid="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10" name="Picture 5" descr="C:\Documents and Settings\hbeattie\Local Settings\Temporary Internet Files\Content.IE5\UJS1UZ2B\MC900439459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7106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1979712" y="543691"/>
            <a:ext cx="4968552" cy="5109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400" dirty="0">
                <a:latin typeface="Comic Sans MS" pitchFamily="66" charset="0"/>
              </a:rPr>
              <a:t> </a:t>
            </a:r>
            <a:r>
              <a:rPr lang="en-GB" sz="4800" dirty="0">
                <a:latin typeface="Comic Sans MS" pitchFamily="66" charset="0"/>
              </a:rPr>
              <a:t>Pocket Rockets</a:t>
            </a:r>
          </a:p>
          <a:p>
            <a:pPr algn="ctr"/>
            <a:endParaRPr lang="en-GB" sz="2000" dirty="0">
              <a:latin typeface="Comic Sans MS" pitchFamily="66" charset="0"/>
            </a:endParaRPr>
          </a:p>
          <a:p>
            <a:pPr algn="ctr"/>
            <a:r>
              <a:rPr lang="en-GB" sz="2800" dirty="0">
                <a:latin typeface="Comic Sans MS" pitchFamily="66" charset="0"/>
              </a:rPr>
              <a:t>These are fold out books that will give your child another exposure to another type of text.</a:t>
            </a:r>
          </a:p>
          <a:p>
            <a:pPr algn="ctr"/>
            <a:endParaRPr lang="en-GB" sz="2800" dirty="0">
              <a:latin typeface="Comic Sans MS" pitchFamily="66" charset="0"/>
            </a:endParaRPr>
          </a:p>
          <a:p>
            <a:pPr algn="ctr"/>
            <a:r>
              <a:rPr lang="en-GB" sz="2800" dirty="0">
                <a:latin typeface="Comic Sans MS" pitchFamily="66" charset="0"/>
              </a:rPr>
              <a:t>These will include the </a:t>
            </a:r>
          </a:p>
          <a:p>
            <a:pPr algn="ctr"/>
            <a:r>
              <a:rPr lang="en-GB" sz="2800" dirty="0">
                <a:latin typeface="Comic Sans MS" pitchFamily="66" charset="0"/>
              </a:rPr>
              <a:t>sounds of basics 4</a:t>
            </a:r>
          </a:p>
          <a:p>
            <a:pPr algn="ctr"/>
            <a:r>
              <a:rPr lang="en-GB" sz="2800" dirty="0">
                <a:latin typeface="Comic Sans MS" pitchFamily="66" charset="0"/>
              </a:rPr>
              <a:t>that the children will have </a:t>
            </a:r>
          </a:p>
          <a:p>
            <a:pPr algn="ctr"/>
            <a:r>
              <a:rPr lang="en-GB" sz="2800" dirty="0">
                <a:latin typeface="Comic Sans MS" pitchFamily="66" charset="0"/>
              </a:rPr>
              <a:t>learnt the week before.</a:t>
            </a:r>
          </a:p>
        </p:txBody>
      </p:sp>
      <p:pic>
        <p:nvPicPr>
          <p:cNvPr id="2050" name="Picture 2" descr="Image result for reading book clipart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5924550"/>
            <a:ext cx="916485" cy="8065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65269004"/>
      </p:ext>
    </p:extLst>
  </p:cSld>
  <p:clrMapOvr>
    <a:masterClrMapping/>
  </p:clrMapOvr>
  <p:transition spd="slow" advClick="0" advTm="1000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952</TotalTime>
  <Words>877</Words>
  <Application>Microsoft Office PowerPoint</Application>
  <PresentationFormat>On-screen Show (4:3)</PresentationFormat>
  <Paragraphs>224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9" baseType="lpstr">
      <vt:lpstr>Arial</vt:lpstr>
      <vt:lpstr>Calibri</vt:lpstr>
      <vt:lpstr>Comic Sans MS</vt:lpstr>
      <vt:lpstr>Jokerman</vt:lpstr>
      <vt:lpstr>Office Theme</vt:lpstr>
      <vt:lpstr>PowerPoint Presentation</vt:lpstr>
      <vt:lpstr>5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Buckinghamshire County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hbeattie</dc:creator>
  <cp:lastModifiedBy>Becky Bell</cp:lastModifiedBy>
  <cp:revision>81</cp:revision>
  <dcterms:created xsi:type="dcterms:W3CDTF">2011-09-16T20:16:34Z</dcterms:created>
  <dcterms:modified xsi:type="dcterms:W3CDTF">2024-09-18T16:26:09Z</dcterms:modified>
</cp:coreProperties>
</file>