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8" r:id="rId4"/>
    <p:sldId id="270" r:id="rId5"/>
    <p:sldId id="258" r:id="rId6"/>
    <p:sldId id="286" r:id="rId7"/>
    <p:sldId id="281" r:id="rId8"/>
    <p:sldId id="280" r:id="rId9"/>
    <p:sldId id="269" r:id="rId10"/>
    <p:sldId id="261" r:id="rId11"/>
    <p:sldId id="282" r:id="rId12"/>
    <p:sldId id="292" r:id="rId13"/>
    <p:sldId id="263" r:id="rId14"/>
    <p:sldId id="287" r:id="rId15"/>
    <p:sldId id="288" r:id="rId16"/>
    <p:sldId id="273" r:id="rId17"/>
    <p:sldId id="262" r:id="rId18"/>
    <p:sldId id="275" r:id="rId19"/>
    <p:sldId id="291" r:id="rId20"/>
    <p:sldId id="283" r:id="rId21"/>
    <p:sldId id="266" r:id="rId22"/>
    <p:sldId id="284" r:id="rId23"/>
    <p:sldId id="274" r:id="rId24"/>
    <p:sldId id="267" r:id="rId25"/>
    <p:sldId id="264" r:id="rId26"/>
    <p:sldId id="285" r:id="rId27"/>
    <p:sldId id="289" r:id="rId28"/>
    <p:sldId id="290" r:id="rId29"/>
    <p:sldId id="271" r:id="rId30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itchFamily="66" charset="0"/>
              </a:rPr>
              <a:t>Welcome to the </a:t>
            </a:r>
          </a:p>
          <a:p>
            <a:pPr algn="ctr"/>
            <a:r>
              <a:rPr lang="en-GB" sz="6000" dirty="0" err="1">
                <a:latin typeface="Comic Sans MS" pitchFamily="66" charset="0"/>
              </a:rPr>
              <a:t>Firecrests</a:t>
            </a:r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6000" dirty="0">
                <a:latin typeface="Comic Sans MS" pitchFamily="66" charset="0"/>
              </a:rPr>
              <a:t>Class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Home/school Diary</a:t>
            </a:r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The smiley faces are for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your child to complete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daily to reflect their day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school.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each week, we will also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sign them weekly (on Thursday or Friday).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pic>
        <p:nvPicPr>
          <p:cNvPr id="3074" name="Picture 2" descr="Image result for smile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47497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99519"/>
            <a:ext cx="57150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High Frequency Words &amp; Tricky Words</a:t>
            </a:r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On Friday your child will have been given, in their book bag, a list of High Frequency  and Tricky Words.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They will be familiar with many of these words from year 1. Please can your child practise reading these words at home, with your support.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When your child becomes confident in reading the words they can then move on to practise spelling them.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99519"/>
            <a:ext cx="57150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Library Book Club</a:t>
            </a: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Friday afternoon.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Children will take a book home to read. They need to bring it back the next Friday. Children will share feedback and recommend books and swap them.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6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82423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Once homework is issued, it will be set fortnightly.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This is a necessary part of your child’s learning as it enables them the opportunity to apply skills taught in a creative, open ended way, linked to their personal interests.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By supporting your child with their homework, you are providing them with valuable guidance that will help them to complete a piece of work they can be proud of.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are always available to answer any questions you may have.</a:t>
            </a:r>
          </a:p>
        </p:txBody>
      </p:sp>
    </p:spTree>
    <p:extLst>
      <p:ext uri="{BB962C8B-B14F-4D97-AF65-F5344CB8AC3E}">
        <p14:creationId xmlns:p14="http://schemas.microsoft.com/office/powerpoint/2010/main" val="25068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161514"/>
            <a:ext cx="57150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ask that any written work is recorded in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pencil</a:t>
            </a:r>
            <a:r>
              <a:rPr lang="en-GB" sz="2800" dirty="0">
                <a:latin typeface="Comic Sans MS" pitchFamily="66" charset="0"/>
              </a:rPr>
              <a:t> as they would do in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Homework should be presented with care and handed in on time.</a:t>
            </a:r>
          </a:p>
        </p:txBody>
      </p:sp>
    </p:spTree>
    <p:extLst>
      <p:ext uri="{BB962C8B-B14F-4D97-AF65-F5344CB8AC3E}">
        <p14:creationId xmlns:p14="http://schemas.microsoft.com/office/powerpoint/2010/main" val="349744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620688"/>
            <a:ext cx="44416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Spellings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Once spellings have been issued they will be set on a Friday. They will then be tested the following Friday. These are linked to Supersonic Phonics.</a:t>
            </a:r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Further information will be given in due course.</a:t>
            </a:r>
          </a:p>
          <a:p>
            <a:pPr algn="ctr"/>
            <a:endParaRPr lang="en-GB" sz="2800" dirty="0">
              <a:highlight>
                <a:srgbClr val="FFFF00"/>
              </a:highlight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P.E.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Thursday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ensure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has appropriate kit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and correctly fitting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plimsolls or trainers,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all clearly named.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Long hair tied back and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earrings taped or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removed that day.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783"/>
            <a:ext cx="5715040" cy="747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Medical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1050" dirty="0">
              <a:latin typeface="Comic Sans MS" pitchFamily="66" charset="0"/>
            </a:endParaRPr>
          </a:p>
          <a:p>
            <a:pPr algn="ctr"/>
            <a:r>
              <a:rPr lang="en-GB" sz="33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school if there are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any medical changes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might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need to know about.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Also please ensure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have spare,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in-date </a:t>
            </a:r>
            <a:r>
              <a:rPr lang="en-GB" sz="3300" dirty="0" err="1">
                <a:latin typeface="Comic Sans MS" pitchFamily="66" charset="0"/>
              </a:rPr>
              <a:t>epipens</a:t>
            </a:r>
            <a:r>
              <a:rPr lang="en-GB" sz="3300" dirty="0">
                <a:latin typeface="Comic Sans MS" pitchFamily="66" charset="0"/>
              </a:rPr>
              <a:t>/inhalers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at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Allergies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A reminder about packed lunches. Please can we remind parents that there should be no nuts, no sesame or chocolate in lunchboxes.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We have children in our class that have nut and sesame allergies and will require an </a:t>
            </a:r>
            <a:r>
              <a:rPr lang="en-US" sz="2800" dirty="0" err="1">
                <a:latin typeface="Comic Sans MS" pitchFamily="66" charset="0"/>
              </a:rPr>
              <a:t>epipen</a:t>
            </a:r>
            <a:r>
              <a:rPr lang="en-US" sz="2800">
                <a:latin typeface="Comic Sans MS" pitchFamily="66" charset="0"/>
              </a:rPr>
              <a:t>.</a:t>
            </a:r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7" y="-22119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692696"/>
            <a:ext cx="36184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itchFamily="66" charset="0"/>
              </a:rPr>
              <a:t>We are: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Mrs McNally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Mrs </a:t>
            </a:r>
            <a:r>
              <a:rPr lang="en-GB" sz="4000" dirty="0" smtClean="0">
                <a:latin typeface="Comic Sans MS" pitchFamily="66" charset="0"/>
              </a:rPr>
              <a:t>Mannering</a:t>
            </a:r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itchFamily="66" charset="0"/>
              </a:rPr>
              <a:t>Mrs King</a:t>
            </a:r>
          </a:p>
          <a:p>
            <a:pPr algn="ctr"/>
            <a:r>
              <a:rPr lang="en-US" sz="4000" dirty="0" err="1">
                <a:latin typeface="Comic Sans MS" pitchFamily="66" charset="0"/>
              </a:rPr>
              <a:t>Mrs</a:t>
            </a:r>
            <a:r>
              <a:rPr lang="en-US" sz="4000" dirty="0">
                <a:latin typeface="Comic Sans MS" pitchFamily="66" charset="0"/>
              </a:rPr>
              <a:t> Gooch</a:t>
            </a:r>
          </a:p>
          <a:p>
            <a:pPr algn="ctr"/>
            <a:r>
              <a:rPr lang="en-US" sz="4000" dirty="0">
                <a:latin typeface="Comic Sans MS" pitchFamily="66" charset="0"/>
              </a:rPr>
              <a:t>Miss Smith</a:t>
            </a:r>
          </a:p>
          <a:p>
            <a:pPr algn="ctr"/>
            <a:r>
              <a:rPr lang="en-US" sz="4000" dirty="0" err="1">
                <a:latin typeface="Comic Sans MS" pitchFamily="66" charset="0"/>
              </a:rPr>
              <a:t>Mrs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McMullan</a:t>
            </a:r>
            <a:endParaRPr lang="en-US" sz="4000" dirty="0">
              <a:latin typeface="Comic Sans MS" pitchFamily="66" charset="0"/>
            </a:endParaRPr>
          </a:p>
          <a:p>
            <a:pPr algn="ctr"/>
            <a:r>
              <a:rPr lang="en-US" sz="4000" dirty="0" err="1">
                <a:latin typeface="Comic Sans MS" pitchFamily="66" charset="0"/>
              </a:rPr>
              <a:t>Mrs</a:t>
            </a:r>
            <a:r>
              <a:rPr lang="en-US" sz="4000" dirty="0">
                <a:latin typeface="Comic Sans MS" pitchFamily="66" charset="0"/>
              </a:rPr>
              <a:t> Quigley</a:t>
            </a:r>
          </a:p>
          <a:p>
            <a:pPr algn="ctr"/>
            <a:r>
              <a:rPr lang="en-US" sz="4000" dirty="0" err="1" smtClean="0">
                <a:latin typeface="Comic Sans MS" pitchFamily="66" charset="0"/>
              </a:rPr>
              <a:t>Mrs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Wisson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5196">
            <a:off x="1399503" y="508252"/>
            <a:ext cx="1004111" cy="1407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6018">
            <a:off x="456665" y="1350689"/>
            <a:ext cx="1247573" cy="1907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03E64E-ED40-4430-BC0C-0FA4B0E7C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9830">
            <a:off x="5945907" y="2524040"/>
            <a:ext cx="1548518" cy="195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12276">
            <a:off x="890009" y="4411028"/>
            <a:ext cx="1530229" cy="2048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A5C6E1D-2BA9-49F9-89FA-592D6C9A4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2783" y="2487003"/>
            <a:ext cx="1009125" cy="1412775"/>
          </a:xfrm>
          <a:prstGeom prst="rect">
            <a:avLst/>
          </a:prstGeom>
        </p:spPr>
      </p:pic>
      <p:pic>
        <p:nvPicPr>
          <p:cNvPr id="17" name="Picture 2" descr="https://www.johnhampdenwendover.co.uk/storage/get_img/NDExMGEyN2M2YTNkNjUxZjM5YjM0ZTdjNWNiNTI4YzRiYTliM2Y1NmU1YWJmZjA3YjViNmVkZWI5NTI3NTk3YmY3NWM3OWVhNGExNDRlYWJlYmI3OWU3MDc3MDFiMjJkZWVlNDQ2YmZiNWQ3Nzg0MjVmZjZiM2Y2ODUwYTgyODFGUEtBWitJRDJJd1pXbWxtZTBoSkdNWEpVS3dDNG95am9PTzRWY0ZVN3c4PQ%3D%3D/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499">
            <a:off x="6221926" y="330114"/>
            <a:ext cx="1691535" cy="16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johnhampdenwendover.co.uk/storage/get_img/ZWQ5ZWU3OWM1YTY1NjVmMWY2NTNiMWQxM2UxMDkxNTM1MjU5NjdkYjU5OGE0MDMzYzRkY2ZjMWRlYTgxMDI2ODkzMzc4N2UwZmQ0YTBmNTg3MzIyMDE2YTc4NDQ1OThlMjZhMzVlM2Y3YjQ1MTU1NGExNzVjMmMxMjc1MmEwYTFRY1BGNkU0RDF1czVYb3dXcW1FVFcwZS9jU1JNRWs4bEVDcHFuZ00vZUlFPQ%3D%3D/sm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607">
            <a:off x="313447" y="3074600"/>
            <a:ext cx="1439969" cy="14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ohnhampdenwendover.co.uk/storage/get_img/ODc2ZTAyYTRmOTFjNDQ1NGYwZWY3ZDVlY2YzOTRjNDdiZTg3OWMyYjFmOWQyMjZjNTFhNzk1NmM3NjEyZDhjZmU4MTRkNTVmNDM1MzYyNGUwOTdmZmIyMjUxYjljMjczODgyYTFlYWI1NWEzYjg5OWRlYWY5MzNmYmRkYWRlNzFTeDZWZHlnRVpRTVN2VXRnb1I3TEU0RjhVWFl5c09oY054ZVVlQmJCNnA4PQ%3D%3D/sm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982">
            <a:off x="7055092" y="4734835"/>
            <a:ext cx="1535757" cy="15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2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End of the Day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Children will continue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be collected from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classroom.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If you are running late,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do let the office know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if you have asked someone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else to collect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your child.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9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Contact Details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school if your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contact details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change.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400" dirty="0">
                <a:latin typeface="Comic Sans MS" pitchFamily="66" charset="0"/>
              </a:rPr>
              <a:t>Communication</a:t>
            </a:r>
          </a:p>
          <a:p>
            <a:pPr algn="ctr"/>
            <a:endParaRPr lang="en-GB" sz="2800" dirty="0">
              <a:highlight>
                <a:srgbClr val="FFFF00"/>
              </a:highlight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look out for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our school newsletter and our weekly ‘What We Are Learning’ sheet via </a:t>
            </a:r>
            <a:r>
              <a:rPr lang="en-GB" sz="2800" dirty="0" err="1">
                <a:latin typeface="Comic Sans MS" pitchFamily="66" charset="0"/>
              </a:rPr>
              <a:t>ParentMail</a:t>
            </a:r>
            <a:r>
              <a:rPr lang="en-GB" sz="2800" dirty="0">
                <a:latin typeface="Comic Sans MS" pitchFamily="66" charset="0"/>
              </a:rPr>
              <a:t> / Website.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Do check your child’s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book bag and the school website for additional letters and information. Please respond promptly when necessary.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9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" y="-28455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476672"/>
            <a:ext cx="41290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Jumpers / Cardigans &amp; PE Kit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Please </a:t>
            </a:r>
            <a:r>
              <a:rPr lang="en-GB" sz="3600" dirty="0">
                <a:latin typeface="Comic Sans MS" pitchFamily="66" charset="0"/>
              </a:rPr>
              <a:t>ensure ALL </a:t>
            </a:r>
            <a:r>
              <a:rPr lang="en-GB" sz="3600" dirty="0" smtClean="0">
                <a:latin typeface="Comic Sans MS" pitchFamily="66" charset="0"/>
              </a:rPr>
              <a:t>jumpers, cardigans and all PE Kits are named</a:t>
            </a:r>
            <a:r>
              <a:rPr lang="en-GB" sz="3600" dirty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Image result for school jum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60" y="5096777"/>
            <a:ext cx="1466880" cy="16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6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Water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encourage all children to come to school with their own named water bottle containing water, for drinking through the day.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do offer water with snack before </a:t>
            </a:r>
            <a:r>
              <a:rPr lang="en-GB" sz="2800" dirty="0" smtClean="0">
                <a:latin typeface="Comic Sans MS" pitchFamily="66" charset="0"/>
              </a:rPr>
              <a:t>break time </a:t>
            </a:r>
            <a:r>
              <a:rPr lang="en-GB" sz="2800" dirty="0">
                <a:latin typeface="Comic Sans MS" pitchFamily="66" charset="0"/>
              </a:rPr>
              <a:t>and on request.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Holidays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 2 is a very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busy year. It is the final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 of Key Stage 1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assess the children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regularly throughout the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Year, with a particular focu</a:t>
            </a:r>
            <a:r>
              <a:rPr lang="en-GB" sz="2800" dirty="0" smtClean="0">
                <a:latin typeface="Comic Sans MS" pitchFamily="66" charset="0"/>
              </a:rPr>
              <a:t>s in May.</a:t>
            </a:r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Unless there are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exceptional circumstances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do not take your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child out of school during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term time.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8680"/>
            <a:ext cx="5715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We will always make </a:t>
            </a:r>
            <a:r>
              <a:rPr lang="en-GB" sz="2800" dirty="0">
                <a:latin typeface="Comic Sans MS" pitchFamily="66" charset="0"/>
              </a:rPr>
              <a:t>time for </a:t>
            </a:r>
            <a:r>
              <a:rPr lang="en-GB" sz="2800" dirty="0" smtClean="0">
                <a:latin typeface="Comic Sans MS" pitchFamily="66" charset="0"/>
              </a:rPr>
              <a:t>your children</a:t>
            </a:r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to ask questions.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They can talk to us about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any worries they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may have.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6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0320" y="-21513"/>
            <a:ext cx="466912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do not hesitate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speak to any of us if you have any queries. 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Mrs Spencer is available to speak to any parents concerning any pastoral issues you may have.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 can leave a phone message with the office or email the school office.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Mrs McNally or Mrs </a:t>
            </a:r>
            <a:r>
              <a:rPr lang="en-GB" sz="2800" dirty="0" smtClean="0">
                <a:latin typeface="Comic Sans MS" pitchFamily="66" charset="0"/>
              </a:rPr>
              <a:t>Mannering will </a:t>
            </a:r>
            <a:r>
              <a:rPr lang="en-GB" sz="2800" dirty="0">
                <a:latin typeface="Comic Sans MS" pitchFamily="66" charset="0"/>
              </a:rPr>
              <a:t>respond as soon as possible.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8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37440" y="14321"/>
            <a:ext cx="466912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latin typeface="Comic Sans MS" pitchFamily="66" charset="0"/>
            </a:endParaRPr>
          </a:p>
          <a:p>
            <a:pPr algn="ctr"/>
            <a:r>
              <a:rPr lang="en-GB" sz="2800" b="1" dirty="0">
                <a:latin typeface="Comic Sans MS" pitchFamily="66" charset="0"/>
              </a:rPr>
              <a:t>Friends of John Hampden School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FJHS do an amazing job planning events to raise additional funds for our school.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They would really value new members to join their team.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enquire via the school office for further information.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Thank you!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37440" y="377547"/>
            <a:ext cx="46691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5400" dirty="0">
              <a:latin typeface="Comic Sans MS" pitchFamily="66" charset="0"/>
            </a:endParaRPr>
          </a:p>
          <a:p>
            <a:pPr algn="ctr"/>
            <a:endParaRPr lang="en-GB" sz="5400" dirty="0">
              <a:latin typeface="Comic Sans MS" pitchFamily="66" charset="0"/>
            </a:endParaRPr>
          </a:p>
          <a:p>
            <a:pPr algn="ctr"/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5400" dirty="0">
                <a:latin typeface="Comic Sans MS" pitchFamily="66" charset="0"/>
              </a:rPr>
              <a:t>Thank you!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88096" y="260648"/>
            <a:ext cx="571504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 </a:t>
            </a:r>
            <a:r>
              <a:rPr lang="en-GB" sz="4000" dirty="0">
                <a:latin typeface="Comic Sans MS" pitchFamily="66" charset="0"/>
              </a:rPr>
              <a:t>Independence</a:t>
            </a:r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is lovely to see so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many children entering the classroom independently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the mornings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they have settled really well.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itchFamily="66" charset="0"/>
              </a:rPr>
              <a:t>Collection from 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school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let the school know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of any changes to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collection of your child in advance.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757167"/>
            <a:ext cx="45005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itchFamily="66" charset="0"/>
              </a:rPr>
              <a:t>Topics</a:t>
            </a:r>
          </a:p>
          <a:p>
            <a:pPr algn="ctr"/>
            <a:endParaRPr lang="en-GB" sz="28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60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44393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Each week we are choosing a different text based on one of our school values.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30" y="2189228"/>
            <a:ext cx="1656184" cy="22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285860"/>
            <a:ext cx="5715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Activities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The children are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enjoying completing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a range of activities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both inside and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outside of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 classroom 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908720"/>
            <a:ext cx="57150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Classroom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We have a range of rewards, 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including stickers – which they love to receive,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to encourage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children to do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 best that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they can. 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4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421646"/>
            <a:ext cx="5715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Transition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300" dirty="0">
                <a:latin typeface="Comic Sans MS" pitchFamily="66" charset="0"/>
              </a:rPr>
              <a:t>In these early weeks,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will be focusing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on settling activities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that encourage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self-esteem and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confidence, as well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as helping them to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develop positive relationships with their peers.</a:t>
            </a:r>
          </a:p>
        </p:txBody>
      </p:sp>
    </p:spTree>
    <p:extLst>
      <p:ext uri="{BB962C8B-B14F-4D97-AF65-F5344CB8AC3E}">
        <p14:creationId xmlns:p14="http://schemas.microsoft.com/office/powerpoint/2010/main" val="180500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3691"/>
            <a:ext cx="57150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Book Changing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For the time being books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will be changed once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a week.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Your child will be told on which day their books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 will be changed. </a:t>
            </a:r>
          </a:p>
        </p:txBody>
      </p:sp>
      <p:pic>
        <p:nvPicPr>
          <p:cNvPr id="2050" name="Picture 2" descr="Image result for reading book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4329"/>
            <a:ext cx="1609917" cy="14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0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Home/school Diary</a:t>
            </a:r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when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you have heard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read their books.</a:t>
            </a:r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can also be used to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communicate messages.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991</Words>
  <Application>Microsoft Office PowerPoint</Application>
  <PresentationFormat>On-screen Show (4:3)</PresentationFormat>
  <Paragraphs>224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Jokerman</vt:lpstr>
      <vt:lpstr>Office Theme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hbeattie</dc:creator>
  <cp:lastModifiedBy>Sarah McNALLY</cp:lastModifiedBy>
  <cp:revision>76</cp:revision>
  <dcterms:created xsi:type="dcterms:W3CDTF">2011-09-16T20:16:34Z</dcterms:created>
  <dcterms:modified xsi:type="dcterms:W3CDTF">2024-09-03T10:21:51Z</dcterms:modified>
</cp:coreProperties>
</file>