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73" r:id="rId3"/>
    <p:sldId id="272" r:id="rId4"/>
    <p:sldId id="256" r:id="rId5"/>
    <p:sldId id="275" r:id="rId6"/>
    <p:sldId id="276" r:id="rId7"/>
    <p:sldId id="299" r:id="rId8"/>
    <p:sldId id="277" r:id="rId9"/>
    <p:sldId id="280" r:id="rId10"/>
    <p:sldId id="284" r:id="rId11"/>
    <p:sldId id="285" r:id="rId12"/>
    <p:sldId id="287" r:id="rId13"/>
    <p:sldId id="288" r:id="rId14"/>
    <p:sldId id="289" r:id="rId15"/>
    <p:sldId id="300" r:id="rId16"/>
    <p:sldId id="258" r:id="rId17"/>
    <p:sldId id="281" r:id="rId18"/>
    <p:sldId id="290" r:id="rId19"/>
    <p:sldId id="291" r:id="rId20"/>
    <p:sldId id="292" r:id="rId21"/>
    <p:sldId id="301" r:id="rId22"/>
    <p:sldId id="266" r:id="rId23"/>
    <p:sldId id="282" r:id="rId24"/>
    <p:sldId id="293" r:id="rId25"/>
    <p:sldId id="294" r:id="rId26"/>
    <p:sldId id="297" r:id="rId27"/>
    <p:sldId id="295" r:id="rId28"/>
    <p:sldId id="296" r:id="rId29"/>
    <p:sldId id="298" r:id="rId30"/>
    <p:sldId id="262" r:id="rId31"/>
    <p:sldId id="257" r:id="rId32"/>
    <p:sldId id="261" r:id="rId33"/>
    <p:sldId id="274" r:id="rId34"/>
    <p:sldId id="270" r:id="rId35"/>
    <p:sldId id="278" r:id="rId36"/>
    <p:sldId id="27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9" autoAdjust="0"/>
    <p:restoredTop sz="94660"/>
  </p:normalViewPr>
  <p:slideViewPr>
    <p:cSldViewPr snapToGrid="0">
      <p:cViewPr varScale="1">
        <p:scale>
          <a:sx n="92" d="100"/>
          <a:sy n="92" d="100"/>
        </p:scale>
        <p:origin x="102" y="4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4B20AC7-F498-4054-B671-9E823E944592}" type="datetimeFigureOut">
              <a:rPr lang="en-GB" smtClean="0"/>
              <a:t>22/04/2025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ACA2E0-BA2F-4A22-9B15-F6255E8B8D16}" type="slidenum">
              <a:rPr lang="en-GB" smtClean="0"/>
              <a:t>‹#›</a:t>
            </a:fld>
            <a:endParaRPr lang="en-GB"/>
          </a:p>
        </p:txBody>
      </p:sp>
    </p:spTree>
    <p:extLst>
      <p:ext uri="{BB962C8B-B14F-4D97-AF65-F5344CB8AC3E}">
        <p14:creationId xmlns:p14="http://schemas.microsoft.com/office/powerpoint/2010/main" val="2289489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4B20AC7-F498-4054-B671-9E823E944592}" type="datetimeFigureOut">
              <a:rPr lang="en-GB" smtClean="0"/>
              <a:t>22/04/2025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ACA2E0-BA2F-4A22-9B15-F6255E8B8D16}" type="slidenum">
              <a:rPr lang="en-GB" smtClean="0"/>
              <a:t>‹#›</a:t>
            </a:fld>
            <a:endParaRPr lang="en-GB"/>
          </a:p>
        </p:txBody>
      </p:sp>
    </p:spTree>
    <p:extLst>
      <p:ext uri="{BB962C8B-B14F-4D97-AF65-F5344CB8AC3E}">
        <p14:creationId xmlns:p14="http://schemas.microsoft.com/office/powerpoint/2010/main" val="2265645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4B20AC7-F498-4054-B671-9E823E944592}" type="datetimeFigureOut">
              <a:rPr lang="en-GB" smtClean="0"/>
              <a:t>22/04/2025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ACA2E0-BA2F-4A22-9B15-F6255E8B8D16}" type="slidenum">
              <a:rPr lang="en-GB" smtClean="0"/>
              <a:t>‹#›</a:t>
            </a:fld>
            <a:endParaRPr lang="en-GB"/>
          </a:p>
        </p:txBody>
      </p:sp>
    </p:spTree>
    <p:extLst>
      <p:ext uri="{BB962C8B-B14F-4D97-AF65-F5344CB8AC3E}">
        <p14:creationId xmlns:p14="http://schemas.microsoft.com/office/powerpoint/2010/main" val="1183880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4B20AC7-F498-4054-B671-9E823E944592}" type="datetimeFigureOut">
              <a:rPr lang="en-GB" smtClean="0"/>
              <a:t>22/04/2025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ACA2E0-BA2F-4A22-9B15-F6255E8B8D16}" type="slidenum">
              <a:rPr lang="en-GB" smtClean="0"/>
              <a:t>‹#›</a:t>
            </a:fld>
            <a:endParaRPr lang="en-GB"/>
          </a:p>
        </p:txBody>
      </p:sp>
    </p:spTree>
    <p:extLst>
      <p:ext uri="{BB962C8B-B14F-4D97-AF65-F5344CB8AC3E}">
        <p14:creationId xmlns:p14="http://schemas.microsoft.com/office/powerpoint/2010/main" val="2330537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B20AC7-F498-4054-B671-9E823E944592}" type="datetimeFigureOut">
              <a:rPr lang="en-GB" smtClean="0"/>
              <a:t>22/04/2025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ACA2E0-BA2F-4A22-9B15-F6255E8B8D16}" type="slidenum">
              <a:rPr lang="en-GB" smtClean="0"/>
              <a:t>‹#›</a:t>
            </a:fld>
            <a:endParaRPr lang="en-GB"/>
          </a:p>
        </p:txBody>
      </p:sp>
    </p:spTree>
    <p:extLst>
      <p:ext uri="{BB962C8B-B14F-4D97-AF65-F5344CB8AC3E}">
        <p14:creationId xmlns:p14="http://schemas.microsoft.com/office/powerpoint/2010/main" val="3778845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4B20AC7-F498-4054-B671-9E823E944592}" type="datetimeFigureOut">
              <a:rPr lang="en-GB" smtClean="0"/>
              <a:t>22/04/2025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ACA2E0-BA2F-4A22-9B15-F6255E8B8D16}" type="slidenum">
              <a:rPr lang="en-GB" smtClean="0"/>
              <a:t>‹#›</a:t>
            </a:fld>
            <a:endParaRPr lang="en-GB"/>
          </a:p>
        </p:txBody>
      </p:sp>
    </p:spTree>
    <p:extLst>
      <p:ext uri="{BB962C8B-B14F-4D97-AF65-F5344CB8AC3E}">
        <p14:creationId xmlns:p14="http://schemas.microsoft.com/office/powerpoint/2010/main" val="349180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4B20AC7-F498-4054-B671-9E823E944592}" type="datetimeFigureOut">
              <a:rPr lang="en-GB" smtClean="0"/>
              <a:t>22/04/2025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9ACA2E0-BA2F-4A22-9B15-F6255E8B8D16}" type="slidenum">
              <a:rPr lang="en-GB" smtClean="0"/>
              <a:t>‹#›</a:t>
            </a:fld>
            <a:endParaRPr lang="en-GB"/>
          </a:p>
        </p:txBody>
      </p:sp>
    </p:spTree>
    <p:extLst>
      <p:ext uri="{BB962C8B-B14F-4D97-AF65-F5344CB8AC3E}">
        <p14:creationId xmlns:p14="http://schemas.microsoft.com/office/powerpoint/2010/main" val="391941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4B20AC7-F498-4054-B671-9E823E944592}" type="datetimeFigureOut">
              <a:rPr lang="en-GB" smtClean="0"/>
              <a:t>22/04/2025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9ACA2E0-BA2F-4A22-9B15-F6255E8B8D16}" type="slidenum">
              <a:rPr lang="en-GB" smtClean="0"/>
              <a:t>‹#›</a:t>
            </a:fld>
            <a:endParaRPr lang="en-GB"/>
          </a:p>
        </p:txBody>
      </p:sp>
    </p:spTree>
    <p:extLst>
      <p:ext uri="{BB962C8B-B14F-4D97-AF65-F5344CB8AC3E}">
        <p14:creationId xmlns:p14="http://schemas.microsoft.com/office/powerpoint/2010/main" val="1945551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B20AC7-F498-4054-B671-9E823E944592}" type="datetimeFigureOut">
              <a:rPr lang="en-GB" smtClean="0"/>
              <a:t>22/04/2025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9ACA2E0-BA2F-4A22-9B15-F6255E8B8D16}" type="slidenum">
              <a:rPr lang="en-GB" smtClean="0"/>
              <a:t>‹#›</a:t>
            </a:fld>
            <a:endParaRPr lang="en-GB"/>
          </a:p>
        </p:txBody>
      </p:sp>
    </p:spTree>
    <p:extLst>
      <p:ext uri="{BB962C8B-B14F-4D97-AF65-F5344CB8AC3E}">
        <p14:creationId xmlns:p14="http://schemas.microsoft.com/office/powerpoint/2010/main" val="1049053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B20AC7-F498-4054-B671-9E823E944592}" type="datetimeFigureOut">
              <a:rPr lang="en-GB" smtClean="0"/>
              <a:t>22/04/2025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ACA2E0-BA2F-4A22-9B15-F6255E8B8D16}" type="slidenum">
              <a:rPr lang="en-GB" smtClean="0"/>
              <a:t>‹#›</a:t>
            </a:fld>
            <a:endParaRPr lang="en-GB"/>
          </a:p>
        </p:txBody>
      </p:sp>
    </p:spTree>
    <p:extLst>
      <p:ext uri="{BB962C8B-B14F-4D97-AF65-F5344CB8AC3E}">
        <p14:creationId xmlns:p14="http://schemas.microsoft.com/office/powerpoint/2010/main" val="3056109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B20AC7-F498-4054-B671-9E823E944592}" type="datetimeFigureOut">
              <a:rPr lang="en-GB" smtClean="0"/>
              <a:t>22/04/2025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ACA2E0-BA2F-4A22-9B15-F6255E8B8D16}" type="slidenum">
              <a:rPr lang="en-GB" smtClean="0"/>
              <a:t>‹#›</a:t>
            </a:fld>
            <a:endParaRPr lang="en-GB"/>
          </a:p>
        </p:txBody>
      </p:sp>
    </p:spTree>
    <p:extLst>
      <p:ext uri="{BB962C8B-B14F-4D97-AF65-F5344CB8AC3E}">
        <p14:creationId xmlns:p14="http://schemas.microsoft.com/office/powerpoint/2010/main" val="3514082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B20AC7-F498-4054-B671-9E823E944592}" type="datetimeFigureOut">
              <a:rPr lang="en-GB" smtClean="0"/>
              <a:t>22/04/2025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ACA2E0-BA2F-4A22-9B15-F6255E8B8D16}" type="slidenum">
              <a:rPr lang="en-GB" smtClean="0"/>
              <a:t>‹#›</a:t>
            </a:fld>
            <a:endParaRPr lang="en-GB"/>
          </a:p>
        </p:txBody>
      </p:sp>
    </p:spTree>
    <p:extLst>
      <p:ext uri="{BB962C8B-B14F-4D97-AF65-F5344CB8AC3E}">
        <p14:creationId xmlns:p14="http://schemas.microsoft.com/office/powerpoint/2010/main" val="2824208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Arial Rounded MT Bold" panose="020F0704030504030204" pitchFamily="34" charset="0"/>
              </a:rPr>
              <a:t>Welcome</a:t>
            </a:r>
          </a:p>
        </p:txBody>
      </p:sp>
      <p:pic>
        <p:nvPicPr>
          <p:cNvPr id="4" name="Content Placeholder 3" descr="School Logo.JPG"/>
          <p:cNvPicPr>
            <a:picLocks noGrp="1" noChangeAspect="1"/>
          </p:cNvPicPr>
          <p:nvPr>
            <p:ph idx="1"/>
          </p:nvPr>
        </p:nvPicPr>
        <p:blipFill>
          <a:blip r:embed="rId2"/>
          <a:stretch>
            <a:fillRect/>
          </a:stretch>
        </p:blipFill>
        <p:spPr>
          <a:xfrm>
            <a:off x="4581914" y="1770277"/>
            <a:ext cx="2848196" cy="2136147"/>
          </a:xfrm>
          <a:prstGeom prst="rect">
            <a:avLst/>
          </a:prstGeom>
        </p:spPr>
      </p:pic>
      <p:sp>
        <p:nvSpPr>
          <p:cNvPr id="5" name="TextBox 4"/>
          <p:cNvSpPr txBox="1"/>
          <p:nvPr/>
        </p:nvSpPr>
        <p:spPr>
          <a:xfrm>
            <a:off x="438912" y="4403750"/>
            <a:ext cx="11389766" cy="1200329"/>
          </a:xfrm>
          <a:prstGeom prst="rect">
            <a:avLst/>
          </a:prstGeom>
          <a:noFill/>
        </p:spPr>
        <p:txBody>
          <a:bodyPr wrap="square" rtlCol="0">
            <a:spAutoFit/>
          </a:bodyPr>
          <a:lstStyle/>
          <a:p>
            <a:pPr algn="ctr"/>
            <a:r>
              <a:rPr lang="en-GB" sz="3600" dirty="0">
                <a:latin typeface="Arial Rounded MT Bold" panose="020F0704030504030204" pitchFamily="34" charset="0"/>
              </a:rPr>
              <a:t> Assessment at the end of Key Stage One</a:t>
            </a:r>
          </a:p>
          <a:p>
            <a:pPr algn="ctr"/>
            <a:r>
              <a:rPr lang="en-GB" sz="3600" dirty="0">
                <a:latin typeface="Arial Rounded MT Bold" panose="020F0704030504030204" pitchFamily="34" charset="0"/>
              </a:rPr>
              <a:t>Non-statutory</a:t>
            </a:r>
          </a:p>
        </p:txBody>
      </p:sp>
    </p:spTree>
    <p:extLst>
      <p:ext uri="{BB962C8B-B14F-4D97-AF65-F5344CB8AC3E}">
        <p14:creationId xmlns:p14="http://schemas.microsoft.com/office/powerpoint/2010/main" val="2078445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82226" y="212140"/>
            <a:ext cx="4779556" cy="6987007"/>
          </a:xfrm>
          <a:prstGeom prst="rect">
            <a:avLst/>
          </a:prstGeom>
        </p:spPr>
      </p:pic>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2945977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77440" y="365125"/>
            <a:ext cx="6934200" cy="5448300"/>
          </a:xfrm>
          <a:prstGeom prst="rect">
            <a:avLst/>
          </a:prstGeom>
        </p:spPr>
      </p:pic>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1373241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404670" y="0"/>
            <a:ext cx="4657289" cy="6726555"/>
          </a:xfrm>
          <a:prstGeom prst="rect">
            <a:avLst/>
          </a:prstGeom>
        </p:spPr>
      </p:pic>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3697762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7" name="Picture 6"/>
          <p:cNvPicPr>
            <a:picLocks noChangeAspect="1"/>
          </p:cNvPicPr>
          <p:nvPr/>
        </p:nvPicPr>
        <p:blipFill>
          <a:blip r:embed="rId2"/>
          <a:stretch>
            <a:fillRect/>
          </a:stretch>
        </p:blipFill>
        <p:spPr>
          <a:xfrm>
            <a:off x="2989515" y="148043"/>
            <a:ext cx="5891137" cy="6255537"/>
          </a:xfrm>
          <a:prstGeom prst="rect">
            <a:avLst/>
          </a:prstGeom>
        </p:spPr>
      </p:pic>
    </p:spTree>
    <p:extLst>
      <p:ext uri="{BB962C8B-B14F-4D97-AF65-F5344CB8AC3E}">
        <p14:creationId xmlns:p14="http://schemas.microsoft.com/office/powerpoint/2010/main" val="3276170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53083" y="819302"/>
            <a:ext cx="7117690" cy="5737660"/>
          </a:xfrm>
          <a:prstGeom prst="rect">
            <a:avLst/>
          </a:prstGeom>
        </p:spPr>
      </p:pic>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254034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231880" cy="1325563"/>
          </a:xfrm>
        </p:spPr>
        <p:txBody>
          <a:bodyPr/>
          <a:lstStyle/>
          <a:p>
            <a:r>
              <a:rPr lang="en-GB" dirty="0">
                <a:latin typeface="Arial Rounded MT Bold" panose="020F0704030504030204" pitchFamily="34" charset="0"/>
              </a:rPr>
              <a:t>SPELLING, GRAMMAR &amp; PUNCTUATION</a:t>
            </a: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279472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2"/>
          <a:stretch>
            <a:fillRect/>
          </a:stretch>
        </p:blipFill>
        <p:spPr>
          <a:xfrm>
            <a:off x="1114400" y="402578"/>
            <a:ext cx="9266319" cy="5482019"/>
          </a:xfrm>
          <a:prstGeom prst="rect">
            <a:avLst/>
          </a:prstGeom>
        </p:spPr>
      </p:pic>
    </p:spTree>
    <p:extLst>
      <p:ext uri="{BB962C8B-B14F-4D97-AF65-F5344CB8AC3E}">
        <p14:creationId xmlns:p14="http://schemas.microsoft.com/office/powerpoint/2010/main" val="3380059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74950" y="130805"/>
            <a:ext cx="6305703" cy="5817443"/>
          </a:xfrm>
          <a:prstGeom prst="rect">
            <a:avLst/>
          </a:prstGeom>
        </p:spPr>
      </p:pic>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229776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09114" y="0"/>
            <a:ext cx="5729401" cy="7000875"/>
          </a:xfrm>
          <a:prstGeom prst="rect">
            <a:avLst/>
          </a:prstGeom>
        </p:spPr>
      </p:pic>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703822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40634" y="65836"/>
            <a:ext cx="5105400" cy="6600825"/>
          </a:xfrm>
          <a:prstGeom prst="rect">
            <a:avLst/>
          </a:prstGeom>
        </p:spPr>
      </p:pic>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799967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latin typeface="Arial Rounded MT Bold" panose="020F0704030504030204" pitchFamily="34" charset="0"/>
              </a:rPr>
              <a:t>Assessment at the end of </a:t>
            </a:r>
            <a:br>
              <a:rPr lang="en-GB" dirty="0">
                <a:latin typeface="Arial Rounded MT Bold" panose="020F0704030504030204" pitchFamily="34" charset="0"/>
              </a:rPr>
            </a:br>
            <a:r>
              <a:rPr lang="en-GB" dirty="0">
                <a:latin typeface="Arial Rounded MT Bold" panose="020F0704030504030204" pitchFamily="34" charset="0"/>
              </a:rPr>
              <a:t>Key Stage One</a:t>
            </a:r>
            <a:br>
              <a:rPr lang="en-GB" dirty="0">
                <a:latin typeface="Arial Rounded MT Bold" panose="020F0704030504030204" pitchFamily="34" charset="0"/>
              </a:rPr>
            </a:br>
            <a:endParaRPr lang="en-GB" dirty="0"/>
          </a:p>
        </p:txBody>
      </p:sp>
      <p:sp>
        <p:nvSpPr>
          <p:cNvPr id="3" name="Content Placeholder 2"/>
          <p:cNvSpPr>
            <a:spLocks noGrp="1"/>
          </p:cNvSpPr>
          <p:nvPr>
            <p:ph idx="1"/>
          </p:nvPr>
        </p:nvSpPr>
        <p:spPr/>
        <p:txBody>
          <a:bodyPr>
            <a:normAutofit fontScale="85000" lnSpcReduction="20000"/>
          </a:bodyPr>
          <a:lstStyle/>
          <a:p>
            <a:r>
              <a:rPr lang="en-GB" dirty="0">
                <a:solidFill>
                  <a:srgbClr val="FF0000"/>
                </a:solidFill>
                <a:latin typeface="Arial Rounded MT Bold" panose="020F0704030504030204" pitchFamily="34" charset="0"/>
              </a:rPr>
              <a:t>When did KS1 statutory assessment start?</a:t>
            </a:r>
          </a:p>
          <a:p>
            <a:r>
              <a:rPr lang="en-GB" dirty="0">
                <a:solidFill>
                  <a:srgbClr val="FF0000"/>
                </a:solidFill>
                <a:latin typeface="Arial Rounded MT Bold" panose="020F0704030504030204" pitchFamily="34" charset="0"/>
              </a:rPr>
              <a:t>Why has it become non-statutory?</a:t>
            </a:r>
          </a:p>
          <a:p>
            <a:r>
              <a:rPr lang="en-GB" dirty="0">
                <a:solidFill>
                  <a:srgbClr val="0070C0"/>
                </a:solidFill>
                <a:latin typeface="Arial Rounded MT Bold" panose="020F0704030504030204" pitchFamily="34" charset="0"/>
              </a:rPr>
              <a:t>What/who are we doing assessment for?</a:t>
            </a:r>
          </a:p>
          <a:p>
            <a:r>
              <a:rPr lang="en-GB" dirty="0">
                <a:solidFill>
                  <a:srgbClr val="FF0000"/>
                </a:solidFill>
                <a:latin typeface="Arial Rounded MT Bold" panose="020F0704030504030204" pitchFamily="34" charset="0"/>
              </a:rPr>
              <a:t>What is tested under this system?</a:t>
            </a:r>
          </a:p>
          <a:p>
            <a:r>
              <a:rPr lang="en-GB" dirty="0">
                <a:solidFill>
                  <a:srgbClr val="0070C0"/>
                </a:solidFill>
                <a:latin typeface="Arial Rounded MT Bold" panose="020F0704030504030204" pitchFamily="34" charset="0"/>
              </a:rPr>
              <a:t>How is it tested?</a:t>
            </a:r>
          </a:p>
          <a:p>
            <a:r>
              <a:rPr lang="en-GB" dirty="0">
                <a:solidFill>
                  <a:srgbClr val="FF0000"/>
                </a:solidFill>
                <a:latin typeface="Arial Rounded MT Bold" panose="020F0704030504030204" pitchFamily="34" charset="0"/>
              </a:rPr>
              <a:t>How is it marked?</a:t>
            </a:r>
          </a:p>
          <a:p>
            <a:r>
              <a:rPr lang="en-GB" dirty="0">
                <a:solidFill>
                  <a:srgbClr val="0070C0"/>
                </a:solidFill>
                <a:latin typeface="Arial Rounded MT Bold" panose="020F0704030504030204" pitchFamily="34" charset="0"/>
              </a:rPr>
              <a:t>What will children know about it?</a:t>
            </a:r>
          </a:p>
          <a:p>
            <a:r>
              <a:rPr lang="en-GB" dirty="0">
                <a:solidFill>
                  <a:srgbClr val="FF0000"/>
                </a:solidFill>
                <a:latin typeface="Arial Rounded MT Bold" panose="020F0704030504030204" pitchFamily="34" charset="0"/>
              </a:rPr>
              <a:t>What will parents know about it?</a:t>
            </a:r>
          </a:p>
          <a:p>
            <a:r>
              <a:rPr lang="en-GB" dirty="0">
                <a:solidFill>
                  <a:srgbClr val="0070C0"/>
                </a:solidFill>
                <a:latin typeface="Arial Rounded MT Bold" panose="020F0704030504030204" pitchFamily="34" charset="0"/>
              </a:rPr>
              <a:t>When will it all happen?</a:t>
            </a:r>
          </a:p>
          <a:p>
            <a:r>
              <a:rPr lang="en-GB" dirty="0">
                <a:solidFill>
                  <a:srgbClr val="FF0000"/>
                </a:solidFill>
                <a:latin typeface="Arial Rounded MT Bold" panose="020F0704030504030204" pitchFamily="34" charset="0"/>
              </a:rPr>
              <a:t>How can you help?</a:t>
            </a:r>
          </a:p>
          <a:p>
            <a:r>
              <a:rPr lang="en-GB" dirty="0">
                <a:solidFill>
                  <a:srgbClr val="0070C0"/>
                </a:solidFill>
                <a:latin typeface="Arial Rounded MT Bold" panose="020F0704030504030204" pitchFamily="34" charset="0"/>
              </a:rPr>
              <a:t>QUESTIONS</a:t>
            </a:r>
          </a:p>
          <a:p>
            <a:endParaRPr lang="en-GB" dirty="0"/>
          </a:p>
        </p:txBody>
      </p:sp>
    </p:spTree>
    <p:extLst>
      <p:ext uri="{BB962C8B-B14F-4D97-AF65-F5344CB8AC3E}">
        <p14:creationId xmlns:p14="http://schemas.microsoft.com/office/powerpoint/2010/main" val="596374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99308" y="95097"/>
            <a:ext cx="5625389" cy="6591913"/>
          </a:xfrm>
          <a:prstGeom prst="rect">
            <a:avLst/>
          </a:prstGeom>
        </p:spPr>
      </p:pic>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1260646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Arial Rounded MT Bold" panose="020F0704030504030204" pitchFamily="34" charset="0"/>
              </a:rPr>
              <a:t>MATHS</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185644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1221639" y="-62252"/>
            <a:ext cx="8886749" cy="7081188"/>
          </a:xfrm>
          <a:prstGeom prst="rect">
            <a:avLst/>
          </a:prstGeom>
        </p:spPr>
      </p:pic>
    </p:spTree>
    <p:extLst>
      <p:ext uri="{BB962C8B-B14F-4D97-AF65-F5344CB8AC3E}">
        <p14:creationId xmlns:p14="http://schemas.microsoft.com/office/powerpoint/2010/main" val="3301277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13786" y="365125"/>
            <a:ext cx="4330599" cy="5638054"/>
          </a:xfrm>
          <a:prstGeom prst="rect">
            <a:avLst/>
          </a:prstGeom>
        </p:spPr>
      </p:pic>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1622849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33394" y="224455"/>
            <a:ext cx="5098695" cy="6606304"/>
          </a:xfrm>
          <a:prstGeom prst="rect">
            <a:avLst/>
          </a:prstGeom>
        </p:spPr>
      </p:pic>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353262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23252" y="74277"/>
            <a:ext cx="5157216" cy="6783723"/>
          </a:xfrm>
          <a:prstGeom prst="rect">
            <a:avLst/>
          </a:prstGeom>
        </p:spPr>
      </p:pic>
      <p:sp>
        <p:nvSpPr>
          <p:cNvPr id="2" name="Title 1"/>
          <p:cNvSpPr>
            <a:spLocks noGrp="1"/>
          </p:cNvSpPr>
          <p:nvPr>
            <p:ph type="title"/>
          </p:nvPr>
        </p:nvSpPr>
        <p:spPr/>
        <p:txBody>
          <a:bodyPr/>
          <a:lstStyle/>
          <a:p>
            <a:endParaRPr lang="en-GB" dirty="0"/>
          </a:p>
        </p:txBody>
      </p:sp>
      <p:pic>
        <p:nvPicPr>
          <p:cNvPr id="5" name="Content Placeholder 4"/>
          <p:cNvPicPr>
            <a:picLocks noGrp="1" noChangeAspect="1"/>
          </p:cNvPicPr>
          <p:nvPr>
            <p:ph idx="1"/>
          </p:nvPr>
        </p:nvPicPr>
        <p:blipFill>
          <a:blip r:embed="rId3"/>
          <a:stretch>
            <a:fillRect/>
          </a:stretch>
        </p:blipFill>
        <p:spPr>
          <a:xfrm>
            <a:off x="211532" y="-1"/>
            <a:ext cx="5399226" cy="6946690"/>
          </a:xfrm>
          <a:prstGeom prst="rect">
            <a:avLst/>
          </a:prstGeom>
        </p:spPr>
      </p:pic>
    </p:spTree>
    <p:extLst>
      <p:ext uri="{BB962C8B-B14F-4D97-AF65-F5344CB8AC3E}">
        <p14:creationId xmlns:p14="http://schemas.microsoft.com/office/powerpoint/2010/main" val="1727250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Rounded MT Bold" panose="020F0704030504030204" pitchFamily="34" charset="0"/>
              </a:rPr>
              <a:t>MATHS – Mathematical Reasoning</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0752193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31596" y="-234404"/>
            <a:ext cx="5305425" cy="7105650"/>
          </a:xfrm>
          <a:prstGeom prst="rect">
            <a:avLst/>
          </a:prstGeom>
        </p:spPr>
      </p:pic>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3"/>
          <a:stretch>
            <a:fillRect/>
          </a:stretch>
        </p:blipFill>
        <p:spPr>
          <a:xfrm>
            <a:off x="6524410" y="-124994"/>
            <a:ext cx="5011661" cy="6886830"/>
          </a:xfrm>
          <a:prstGeom prst="rect">
            <a:avLst/>
          </a:prstGeom>
        </p:spPr>
      </p:pic>
    </p:spTree>
    <p:extLst>
      <p:ext uri="{BB962C8B-B14F-4D97-AF65-F5344CB8AC3E}">
        <p14:creationId xmlns:p14="http://schemas.microsoft.com/office/powerpoint/2010/main" val="11315598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5334000" cy="7210425"/>
          </a:xfrm>
          <a:prstGeom prst="rect">
            <a:avLst/>
          </a:prstGeom>
        </p:spPr>
      </p:pic>
      <p:pic>
        <p:nvPicPr>
          <p:cNvPr id="5" name="Picture 4"/>
          <p:cNvPicPr>
            <a:picLocks noChangeAspect="1"/>
          </p:cNvPicPr>
          <p:nvPr/>
        </p:nvPicPr>
        <p:blipFill>
          <a:blip r:embed="rId3"/>
          <a:stretch>
            <a:fillRect/>
          </a:stretch>
        </p:blipFill>
        <p:spPr>
          <a:xfrm>
            <a:off x="6525159" y="497434"/>
            <a:ext cx="5105400" cy="5353050"/>
          </a:xfrm>
          <a:prstGeom prst="rect">
            <a:avLst/>
          </a:prstGeom>
        </p:spPr>
      </p:pic>
      <p:sp>
        <p:nvSpPr>
          <p:cNvPr id="2" name="Title 1"/>
          <p:cNvSpPr>
            <a:spLocks noGrp="1"/>
          </p:cNvSpPr>
          <p:nvPr>
            <p:ph type="title"/>
          </p:nvPr>
        </p:nvSpPr>
        <p:spPr>
          <a:xfrm>
            <a:off x="4671364" y="338930"/>
            <a:ext cx="10515600" cy="1325563"/>
          </a:xfrm>
        </p:spPr>
        <p:txBody>
          <a:bodyPr/>
          <a:lstStyle/>
          <a:p>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30697283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1597" y="914400"/>
            <a:ext cx="5505450" cy="4010025"/>
          </a:xfrm>
          <a:prstGeom prst="rect">
            <a:avLst/>
          </a:prstGeom>
        </p:spPr>
      </p:pic>
      <p:pic>
        <p:nvPicPr>
          <p:cNvPr id="5" name="Picture 4"/>
          <p:cNvPicPr>
            <a:picLocks noChangeAspect="1"/>
          </p:cNvPicPr>
          <p:nvPr/>
        </p:nvPicPr>
        <p:blipFill>
          <a:blip r:embed="rId3"/>
          <a:stretch>
            <a:fillRect/>
          </a:stretch>
        </p:blipFill>
        <p:spPr>
          <a:xfrm>
            <a:off x="6366167" y="658368"/>
            <a:ext cx="5267325" cy="5200650"/>
          </a:xfrm>
          <a:prstGeom prst="rect">
            <a:avLst/>
          </a:prstGeom>
        </p:spPr>
      </p:pic>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4179725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srgbClr val="FF0000"/>
                </a:solidFill>
                <a:latin typeface="Arial Rounded MT Bold" panose="020F0704030504030204" pitchFamily="34" charset="0"/>
              </a:rPr>
              <a:t>History of this assessment process?</a:t>
            </a:r>
          </a:p>
        </p:txBody>
      </p:sp>
      <p:sp>
        <p:nvSpPr>
          <p:cNvPr id="3" name="Content Placeholder 2"/>
          <p:cNvSpPr>
            <a:spLocks noGrp="1"/>
          </p:cNvSpPr>
          <p:nvPr>
            <p:ph idx="1"/>
          </p:nvPr>
        </p:nvSpPr>
        <p:spPr/>
        <p:txBody>
          <a:bodyPr/>
          <a:lstStyle/>
          <a:p>
            <a:r>
              <a:rPr lang="en-GB" dirty="0">
                <a:latin typeface="Arial Rounded MT Bold" panose="020F0704030504030204" pitchFamily="34" charset="0"/>
              </a:rPr>
              <a:t>A revised National Curriculum was introduced in September 2014 (more challenging, more demanding)</a:t>
            </a:r>
          </a:p>
          <a:p>
            <a:r>
              <a:rPr lang="en-GB" dirty="0">
                <a:latin typeface="Arial Rounded MT Bold" panose="020F0704030504030204" pitchFamily="34" charset="0"/>
              </a:rPr>
              <a:t>2024 –first time the assessments for the end of Year 2 were non-statutory (process cancelled in 2020 and 2021)</a:t>
            </a:r>
          </a:p>
        </p:txBody>
      </p:sp>
    </p:spTree>
    <p:extLst>
      <p:ext uri="{BB962C8B-B14F-4D97-AF65-F5344CB8AC3E}">
        <p14:creationId xmlns:p14="http://schemas.microsoft.com/office/powerpoint/2010/main" val="35810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marL="0" indent="0">
              <a:buNone/>
            </a:pPr>
            <a:r>
              <a:rPr lang="en-GB" sz="3600" dirty="0">
                <a:latin typeface="Arial Rounded MT Bold" panose="020F0704030504030204" pitchFamily="34" charset="0"/>
              </a:rPr>
              <a:t>Pupils working at the expected standard will be able to engage with all questions within the tests. However, they will not always achieve full marks on each question, particularly if working at the threshold of the expected standard. </a:t>
            </a:r>
          </a:p>
        </p:txBody>
      </p:sp>
    </p:spTree>
    <p:extLst>
      <p:ext uri="{BB962C8B-B14F-4D97-AF65-F5344CB8AC3E}">
        <p14:creationId xmlns:p14="http://schemas.microsoft.com/office/powerpoint/2010/main" val="42129772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70C0"/>
                </a:solidFill>
                <a:latin typeface="Arial Rounded MT Bold" panose="020F0704030504030204" pitchFamily="34" charset="0"/>
              </a:rPr>
              <a:t>What will the children know about it?</a:t>
            </a:r>
          </a:p>
        </p:txBody>
      </p:sp>
      <p:sp>
        <p:nvSpPr>
          <p:cNvPr id="3" name="Content Placeholder 2"/>
          <p:cNvSpPr>
            <a:spLocks noGrp="1"/>
          </p:cNvSpPr>
          <p:nvPr>
            <p:ph idx="1"/>
          </p:nvPr>
        </p:nvSpPr>
        <p:spPr/>
        <p:txBody>
          <a:bodyPr>
            <a:normAutofit lnSpcReduction="10000"/>
          </a:bodyPr>
          <a:lstStyle/>
          <a:p>
            <a:r>
              <a:rPr lang="en-GB" dirty="0">
                <a:latin typeface="Arial Rounded MT Bold" panose="020F0704030504030204" pitchFamily="34" charset="0"/>
              </a:rPr>
              <a:t>What we tell them!!</a:t>
            </a:r>
          </a:p>
          <a:p>
            <a:r>
              <a:rPr lang="en-GB" dirty="0">
                <a:latin typeface="Arial Rounded MT Bold" panose="020F0704030504030204" pitchFamily="34" charset="0"/>
              </a:rPr>
              <a:t>Expectations</a:t>
            </a:r>
          </a:p>
          <a:p>
            <a:pPr marL="0" indent="0">
              <a:buNone/>
            </a:pPr>
            <a:endParaRPr lang="en-GB" dirty="0">
              <a:latin typeface="Arial Rounded MT Bold" panose="020F0704030504030204" pitchFamily="34" charset="0"/>
            </a:endParaRPr>
          </a:p>
          <a:p>
            <a:pPr marL="0" indent="0">
              <a:buNone/>
            </a:pPr>
            <a:r>
              <a:rPr lang="en-GB" dirty="0">
                <a:latin typeface="Arial Rounded MT Bold" panose="020F0704030504030204" pitchFamily="34" charset="0"/>
              </a:rPr>
              <a:t>Please note:</a:t>
            </a:r>
          </a:p>
          <a:p>
            <a:r>
              <a:rPr lang="en-GB" dirty="0">
                <a:latin typeface="Arial Rounded MT Bold" panose="020F0704030504030204" pitchFamily="34" charset="0"/>
              </a:rPr>
              <a:t>schools to ensure that pupils are given sufficient time to demonstrate what they understand, know and can do without prolonging the test inappropriately.</a:t>
            </a:r>
          </a:p>
          <a:p>
            <a:r>
              <a:rPr lang="en-GB" dirty="0">
                <a:latin typeface="Arial Rounded MT Bold" panose="020F0704030504030204" pitchFamily="34" charset="0"/>
              </a:rPr>
              <a:t>The tests are designed to enable pupils to demonstrate their attainment and as a result are not strictly timed since the ability to work at pace is not part of the assessment</a:t>
            </a:r>
          </a:p>
          <a:p>
            <a:endParaRPr lang="en-GB" dirty="0"/>
          </a:p>
        </p:txBody>
      </p:sp>
    </p:spTree>
    <p:extLst>
      <p:ext uri="{BB962C8B-B14F-4D97-AF65-F5344CB8AC3E}">
        <p14:creationId xmlns:p14="http://schemas.microsoft.com/office/powerpoint/2010/main" val="39001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0000"/>
                </a:solidFill>
                <a:latin typeface="Arial Rounded MT Bold" panose="020F0704030504030204" pitchFamily="34" charset="0"/>
              </a:rPr>
              <a:t>How is it marked?</a:t>
            </a:r>
          </a:p>
        </p:txBody>
      </p:sp>
      <p:sp>
        <p:nvSpPr>
          <p:cNvPr id="3" name="Content Placeholder 2"/>
          <p:cNvSpPr>
            <a:spLocks noGrp="1"/>
          </p:cNvSpPr>
          <p:nvPr>
            <p:ph idx="1"/>
          </p:nvPr>
        </p:nvSpPr>
        <p:spPr>
          <a:xfrm>
            <a:off x="838200" y="1389888"/>
            <a:ext cx="10515600" cy="4787075"/>
          </a:xfrm>
        </p:spPr>
        <p:txBody>
          <a:bodyPr>
            <a:normAutofit lnSpcReduction="10000"/>
          </a:bodyPr>
          <a:lstStyle/>
          <a:p>
            <a:r>
              <a:rPr lang="en-GB" dirty="0">
                <a:latin typeface="Arial Rounded MT Bold" panose="020F0704030504030204" pitchFamily="34" charset="0"/>
              </a:rPr>
              <a:t>Marked by teachers using a mark scheme</a:t>
            </a:r>
          </a:p>
          <a:p>
            <a:r>
              <a:rPr lang="en-GB" dirty="0">
                <a:latin typeface="Arial Rounded MT Bold" panose="020F0704030504030204" pitchFamily="34" charset="0"/>
              </a:rPr>
              <a:t>The raw score on the test (the total marks achieved out of the marks available) will be converted into a scaled score using a conversion table. Translating raw scores into scaled scores ensures performance can be reported on a consistent scale for all pupils</a:t>
            </a:r>
          </a:p>
          <a:p>
            <a:r>
              <a:rPr lang="en-GB" dirty="0">
                <a:latin typeface="Arial Rounded MT Bold" panose="020F0704030504030204" pitchFamily="34" charset="0"/>
              </a:rPr>
              <a:t>Each pupil will receive an overall result indicating whether or not he or she has achieved the required standard on the test. A standard-setting exercise will be conducted to determine the scaled score needed for a pupil to be considered to have met the standard</a:t>
            </a:r>
          </a:p>
          <a:p>
            <a:r>
              <a:rPr lang="en-GB" dirty="0">
                <a:latin typeface="Arial Rounded MT Bold" panose="020F0704030504030204" pitchFamily="34" charset="0"/>
              </a:rPr>
              <a:t>Moderation</a:t>
            </a:r>
          </a:p>
        </p:txBody>
      </p:sp>
    </p:spTree>
    <p:extLst>
      <p:ext uri="{BB962C8B-B14F-4D97-AF65-F5344CB8AC3E}">
        <p14:creationId xmlns:p14="http://schemas.microsoft.com/office/powerpoint/2010/main" val="206244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70C0"/>
                </a:solidFill>
                <a:latin typeface="Arial Rounded MT Bold" panose="020F0704030504030204" pitchFamily="34" charset="0"/>
              </a:rPr>
              <a:t>What will parents know about it?</a:t>
            </a:r>
          </a:p>
        </p:txBody>
      </p:sp>
      <p:sp>
        <p:nvSpPr>
          <p:cNvPr id="3" name="Content Placeholder 2"/>
          <p:cNvSpPr>
            <a:spLocks noGrp="1"/>
          </p:cNvSpPr>
          <p:nvPr>
            <p:ph idx="1"/>
          </p:nvPr>
        </p:nvSpPr>
        <p:spPr/>
        <p:txBody>
          <a:bodyPr/>
          <a:lstStyle/>
          <a:p>
            <a:pPr marL="0" indent="0">
              <a:buNone/>
            </a:pPr>
            <a:r>
              <a:rPr lang="en-GB" dirty="0">
                <a:latin typeface="Arial Rounded MT Bold" panose="020F0704030504030204" pitchFamily="34" charset="0"/>
              </a:rPr>
              <a:t>What we tell you!!</a:t>
            </a:r>
          </a:p>
          <a:p>
            <a:pPr marL="0" indent="0">
              <a:buNone/>
            </a:pPr>
            <a:r>
              <a:rPr lang="en-GB" dirty="0">
                <a:latin typeface="Arial Rounded MT Bold" panose="020F0704030504030204" pitchFamily="34" charset="0"/>
              </a:rPr>
              <a:t>What the children tell you</a:t>
            </a:r>
          </a:p>
          <a:p>
            <a:pPr marL="0" indent="0">
              <a:buNone/>
            </a:pPr>
            <a:r>
              <a:rPr lang="en-GB" dirty="0">
                <a:solidFill>
                  <a:srgbClr val="FF0000"/>
                </a:solidFill>
                <a:latin typeface="Arial Rounded MT Bold" panose="020F0704030504030204" pitchFamily="34" charset="0"/>
              </a:rPr>
              <a:t>Media?</a:t>
            </a:r>
          </a:p>
          <a:p>
            <a:pPr marL="0" indent="0">
              <a:buNone/>
            </a:pPr>
            <a:r>
              <a:rPr lang="en-GB" u="sng" dirty="0">
                <a:latin typeface="Arial Rounded MT Bold" panose="020F0704030504030204" pitchFamily="34" charset="0"/>
              </a:rPr>
              <a:t>Teacher Assessment </a:t>
            </a:r>
            <a:r>
              <a:rPr lang="en-GB" dirty="0">
                <a:latin typeface="Arial Rounded MT Bold" panose="020F0704030504030204" pitchFamily="34" charset="0"/>
              </a:rPr>
              <a:t>at the end of the year – Annual Report</a:t>
            </a:r>
          </a:p>
          <a:p>
            <a:r>
              <a:rPr lang="en-GB" u="sng" dirty="0">
                <a:latin typeface="Arial Rounded MT Bold" panose="020F0704030504030204" pitchFamily="34" charset="0"/>
              </a:rPr>
              <a:t>Working towards </a:t>
            </a:r>
            <a:r>
              <a:rPr lang="en-GB" dirty="0">
                <a:latin typeface="Arial Rounded MT Bold" panose="020F0704030504030204" pitchFamily="34" charset="0"/>
              </a:rPr>
              <a:t>the expected standard</a:t>
            </a:r>
          </a:p>
          <a:p>
            <a:r>
              <a:rPr lang="en-GB" u="sng" dirty="0">
                <a:latin typeface="Arial Rounded MT Bold" panose="020F0704030504030204" pitchFamily="34" charset="0"/>
              </a:rPr>
              <a:t>Working at </a:t>
            </a:r>
            <a:r>
              <a:rPr lang="en-GB" dirty="0">
                <a:latin typeface="Arial Rounded MT Bold" panose="020F0704030504030204" pitchFamily="34" charset="0"/>
              </a:rPr>
              <a:t>the expected standard</a:t>
            </a:r>
          </a:p>
          <a:p>
            <a:r>
              <a:rPr lang="en-GB" u="sng" dirty="0">
                <a:latin typeface="Arial Rounded MT Bold" panose="020F0704030504030204" pitchFamily="34" charset="0"/>
              </a:rPr>
              <a:t>Working at greater depth </a:t>
            </a:r>
            <a:r>
              <a:rPr lang="en-GB" dirty="0">
                <a:latin typeface="Arial Rounded MT Bold" panose="020F0704030504030204" pitchFamily="34" charset="0"/>
              </a:rPr>
              <a:t>within the expected standard</a:t>
            </a:r>
          </a:p>
        </p:txBody>
      </p:sp>
    </p:spTree>
    <p:extLst>
      <p:ext uri="{BB962C8B-B14F-4D97-AF65-F5344CB8AC3E}">
        <p14:creationId xmlns:p14="http://schemas.microsoft.com/office/powerpoint/2010/main" val="3703512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0000"/>
                </a:solidFill>
                <a:latin typeface="Arial Rounded MT Bold" panose="020F0704030504030204" pitchFamily="34" charset="0"/>
              </a:rPr>
              <a:t>When will it all happen?</a:t>
            </a:r>
          </a:p>
        </p:txBody>
      </p:sp>
      <p:sp>
        <p:nvSpPr>
          <p:cNvPr id="3" name="Content Placeholder 2"/>
          <p:cNvSpPr>
            <a:spLocks noGrp="1"/>
          </p:cNvSpPr>
          <p:nvPr>
            <p:ph idx="1"/>
          </p:nvPr>
        </p:nvSpPr>
        <p:spPr/>
        <p:txBody>
          <a:bodyPr/>
          <a:lstStyle/>
          <a:p>
            <a:pPr marL="0" indent="0">
              <a:buNone/>
            </a:pPr>
            <a:r>
              <a:rPr lang="en-GB" dirty="0">
                <a:latin typeface="Arial Rounded MT Bold" panose="020F0704030504030204" pitchFamily="34" charset="0"/>
              </a:rPr>
              <a:t>Timetable – May</a:t>
            </a:r>
          </a:p>
          <a:p>
            <a:pPr marL="0" indent="0">
              <a:buNone/>
            </a:pPr>
            <a:endParaRPr lang="en-GB" dirty="0">
              <a:latin typeface="Arial Rounded MT Bold" panose="020F0704030504030204" pitchFamily="34" charset="0"/>
            </a:endParaRPr>
          </a:p>
          <a:p>
            <a:endParaRPr lang="en-GB" dirty="0"/>
          </a:p>
        </p:txBody>
      </p:sp>
    </p:spTree>
    <p:extLst>
      <p:ext uri="{BB962C8B-B14F-4D97-AF65-F5344CB8AC3E}">
        <p14:creationId xmlns:p14="http://schemas.microsoft.com/office/powerpoint/2010/main" val="869782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70C0"/>
                </a:solidFill>
                <a:latin typeface="Arial Rounded MT Bold" panose="020F0704030504030204" pitchFamily="34" charset="0"/>
              </a:rPr>
              <a:t>How can you help?</a:t>
            </a:r>
          </a:p>
        </p:txBody>
      </p:sp>
      <p:sp>
        <p:nvSpPr>
          <p:cNvPr id="3" name="Content Placeholder 2"/>
          <p:cNvSpPr>
            <a:spLocks noGrp="1"/>
          </p:cNvSpPr>
          <p:nvPr>
            <p:ph idx="1"/>
          </p:nvPr>
        </p:nvSpPr>
        <p:spPr/>
        <p:txBody>
          <a:bodyPr/>
          <a:lstStyle/>
          <a:p>
            <a:r>
              <a:rPr lang="en-GB" dirty="0">
                <a:latin typeface="Arial Rounded MT Bold" panose="020F0704030504030204" pitchFamily="34" charset="0"/>
              </a:rPr>
              <a:t>Attendance</a:t>
            </a:r>
          </a:p>
          <a:p>
            <a:r>
              <a:rPr lang="en-GB" dirty="0">
                <a:latin typeface="Arial Rounded MT Bold" panose="020F0704030504030204" pitchFamily="34" charset="0"/>
              </a:rPr>
              <a:t>Stay calm!</a:t>
            </a:r>
          </a:p>
          <a:p>
            <a:r>
              <a:rPr lang="en-GB" dirty="0">
                <a:latin typeface="Arial Rounded MT Bold" panose="020F0704030504030204" pitchFamily="34" charset="0"/>
              </a:rPr>
              <a:t>Guidance from school </a:t>
            </a:r>
          </a:p>
          <a:p>
            <a:r>
              <a:rPr lang="en-GB" dirty="0">
                <a:latin typeface="Arial Rounded MT Bold" panose="020F0704030504030204" pitchFamily="34" charset="0"/>
              </a:rPr>
              <a:t>Website</a:t>
            </a:r>
          </a:p>
        </p:txBody>
      </p:sp>
    </p:spTree>
    <p:extLst>
      <p:ext uri="{BB962C8B-B14F-4D97-AF65-F5344CB8AC3E}">
        <p14:creationId xmlns:p14="http://schemas.microsoft.com/office/powerpoint/2010/main" val="29339361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0000"/>
                </a:solidFill>
                <a:latin typeface="Arial Rounded MT Bold" panose="020F0704030504030204" pitchFamily="34" charset="0"/>
              </a:rPr>
              <a:t>QUESTIONS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73404" y="1825625"/>
            <a:ext cx="3445192" cy="4351338"/>
          </a:xfrm>
        </p:spPr>
      </p:pic>
    </p:spTree>
    <p:extLst>
      <p:ext uri="{BB962C8B-B14F-4D97-AF65-F5344CB8AC3E}">
        <p14:creationId xmlns:p14="http://schemas.microsoft.com/office/powerpoint/2010/main" val="2197804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92454" y="731520"/>
            <a:ext cx="10482682" cy="769441"/>
          </a:xfrm>
          <a:prstGeom prst="rect">
            <a:avLst/>
          </a:prstGeom>
          <a:noFill/>
        </p:spPr>
        <p:txBody>
          <a:bodyPr wrap="square" rtlCol="0">
            <a:spAutoFit/>
          </a:bodyPr>
          <a:lstStyle/>
          <a:p>
            <a:r>
              <a:rPr lang="en-GB" sz="4400" dirty="0">
                <a:solidFill>
                  <a:srgbClr val="0070C0"/>
                </a:solidFill>
                <a:latin typeface="Arial Rounded MT Bold" panose="020F0704030504030204" pitchFamily="34" charset="0"/>
              </a:rPr>
              <a:t>What / who are we doing it for?</a:t>
            </a:r>
          </a:p>
        </p:txBody>
      </p:sp>
      <p:sp>
        <p:nvSpPr>
          <p:cNvPr id="6" name="TextBox 5"/>
          <p:cNvSpPr txBox="1"/>
          <p:nvPr/>
        </p:nvSpPr>
        <p:spPr>
          <a:xfrm>
            <a:off x="782726" y="2084832"/>
            <a:ext cx="10592410" cy="2677656"/>
          </a:xfrm>
          <a:prstGeom prst="rect">
            <a:avLst/>
          </a:prstGeom>
          <a:noFill/>
        </p:spPr>
        <p:txBody>
          <a:bodyPr wrap="square" rtlCol="0">
            <a:spAutoFit/>
          </a:bodyPr>
          <a:lstStyle/>
          <a:p>
            <a:pPr marL="285750" indent="-285750">
              <a:buFont typeface="Arial" panose="020B0604020202020204" pitchFamily="34" charset="0"/>
              <a:buChar char="•"/>
            </a:pPr>
            <a:r>
              <a:rPr lang="en-GB" sz="2400" b="1" dirty="0">
                <a:latin typeface="Arial Rounded MT Bold" panose="020F0704030504030204" pitchFamily="34" charset="0"/>
              </a:rPr>
              <a:t>ascertain what </a:t>
            </a:r>
            <a:r>
              <a:rPr lang="en-GB" sz="2400" b="1" u="sng" dirty="0">
                <a:solidFill>
                  <a:srgbClr val="00B050"/>
                </a:solidFill>
                <a:latin typeface="Arial Rounded MT Bold" panose="020F0704030504030204" pitchFamily="34" charset="0"/>
              </a:rPr>
              <a:t>pupils</a:t>
            </a:r>
            <a:r>
              <a:rPr lang="en-GB" sz="2400" b="1" dirty="0">
                <a:latin typeface="Arial Rounded MT Bold" panose="020F0704030504030204" pitchFamily="34" charset="0"/>
              </a:rPr>
              <a:t> have achieved in relation to the areas of the national curriculum</a:t>
            </a:r>
          </a:p>
          <a:p>
            <a:pPr marL="285750" indent="-285750">
              <a:buFont typeface="Arial" panose="020B0604020202020204" pitchFamily="34" charset="0"/>
              <a:buChar char="•"/>
            </a:pPr>
            <a:r>
              <a:rPr lang="en-GB" sz="2400" dirty="0">
                <a:latin typeface="Arial Rounded MT Bold" panose="020F0704030504030204" pitchFamily="34" charset="0"/>
              </a:rPr>
              <a:t>JHSW</a:t>
            </a:r>
            <a:r>
              <a:rPr lang="en-GB" sz="2400" u="sng" dirty="0">
                <a:solidFill>
                  <a:srgbClr val="00B050"/>
                </a:solidFill>
                <a:latin typeface="Arial Rounded MT Bold" panose="020F0704030504030204" pitchFamily="34" charset="0"/>
              </a:rPr>
              <a:t> Accountability</a:t>
            </a:r>
            <a:r>
              <a:rPr lang="en-GB" sz="2400" dirty="0">
                <a:latin typeface="Arial Rounded MT Bold" panose="020F0704030504030204" pitchFamily="34" charset="0"/>
              </a:rPr>
              <a:t> for the attainment and progress made by pupils </a:t>
            </a:r>
          </a:p>
          <a:p>
            <a:pPr marL="285750" indent="-285750">
              <a:buFont typeface="Arial" panose="020B0604020202020204" pitchFamily="34" charset="0"/>
              <a:buChar char="•"/>
            </a:pPr>
            <a:r>
              <a:rPr lang="en-GB" sz="2400" dirty="0">
                <a:latin typeface="Arial Rounded MT Bold" panose="020F0704030504030204" pitchFamily="34" charset="0"/>
              </a:rPr>
              <a:t>inform parents and </a:t>
            </a:r>
            <a:r>
              <a:rPr lang="en-GB" sz="2400" u="sng" dirty="0">
                <a:solidFill>
                  <a:srgbClr val="00B050"/>
                </a:solidFill>
                <a:latin typeface="Arial Rounded MT Bold" panose="020F0704030504030204" pitchFamily="34" charset="0"/>
              </a:rPr>
              <a:t>schools(?)</a:t>
            </a:r>
            <a:r>
              <a:rPr lang="en-GB" sz="2400" dirty="0">
                <a:solidFill>
                  <a:srgbClr val="00B050"/>
                </a:solidFill>
                <a:latin typeface="Arial Rounded MT Bold" panose="020F0704030504030204" pitchFamily="34" charset="0"/>
              </a:rPr>
              <a:t> </a:t>
            </a:r>
            <a:r>
              <a:rPr lang="en-GB" sz="2400" dirty="0">
                <a:latin typeface="Arial Rounded MT Bold" panose="020F0704030504030204" pitchFamily="34" charset="0"/>
              </a:rPr>
              <a:t>about the performance of individual pupils </a:t>
            </a:r>
          </a:p>
          <a:p>
            <a:pPr marL="342900" indent="-342900">
              <a:buFont typeface="Arial" panose="020B0604020202020204" pitchFamily="34" charset="0"/>
              <a:buChar char="•"/>
            </a:pPr>
            <a:r>
              <a:rPr lang="en-GB" sz="2400" dirty="0">
                <a:latin typeface="Arial Rounded MT Bold" panose="020F0704030504030204" pitchFamily="34" charset="0"/>
              </a:rPr>
              <a:t>enable benchmarking between </a:t>
            </a:r>
            <a:r>
              <a:rPr lang="en-GB" sz="2400" u="sng" dirty="0">
                <a:solidFill>
                  <a:srgbClr val="00B050"/>
                </a:solidFill>
                <a:latin typeface="Arial Rounded MT Bold" panose="020F0704030504030204" pitchFamily="34" charset="0"/>
              </a:rPr>
              <a:t>schools</a:t>
            </a:r>
            <a:r>
              <a:rPr lang="en-GB" sz="2400" dirty="0">
                <a:latin typeface="Arial Rounded MT Bold" panose="020F0704030504030204" pitchFamily="34" charset="0"/>
              </a:rPr>
              <a:t>, as well as monitoring performance locally and nationally(?)</a:t>
            </a:r>
          </a:p>
        </p:txBody>
      </p:sp>
    </p:spTree>
    <p:extLst>
      <p:ext uri="{BB962C8B-B14F-4D97-AF65-F5344CB8AC3E}">
        <p14:creationId xmlns:p14="http://schemas.microsoft.com/office/powerpoint/2010/main" val="338032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0000"/>
                </a:solidFill>
                <a:latin typeface="Arial Rounded MT Bold" panose="020F0704030504030204" pitchFamily="34" charset="0"/>
              </a:rPr>
              <a:t>What is </a:t>
            </a:r>
            <a:r>
              <a:rPr lang="en-GB" u="sng" dirty="0">
                <a:solidFill>
                  <a:srgbClr val="FF0000"/>
                </a:solidFill>
                <a:latin typeface="Arial Rounded MT Bold" panose="020F0704030504030204" pitchFamily="34" charset="0"/>
              </a:rPr>
              <a:t>tested</a:t>
            </a:r>
            <a:r>
              <a:rPr lang="en-GB" dirty="0">
                <a:solidFill>
                  <a:srgbClr val="FF0000"/>
                </a:solidFill>
                <a:latin typeface="Arial Rounded MT Bold" panose="020F0704030504030204" pitchFamily="34" charset="0"/>
              </a:rPr>
              <a:t> under the system?</a:t>
            </a:r>
          </a:p>
        </p:txBody>
      </p:sp>
      <p:sp>
        <p:nvSpPr>
          <p:cNvPr id="3" name="Content Placeholder 2"/>
          <p:cNvSpPr>
            <a:spLocks noGrp="1"/>
          </p:cNvSpPr>
          <p:nvPr>
            <p:ph idx="1"/>
          </p:nvPr>
        </p:nvSpPr>
        <p:spPr/>
        <p:txBody>
          <a:bodyPr>
            <a:normAutofit fontScale="85000" lnSpcReduction="20000"/>
          </a:bodyPr>
          <a:lstStyle/>
          <a:p>
            <a:pPr marL="0" indent="0">
              <a:buNone/>
            </a:pPr>
            <a:r>
              <a:rPr lang="en-GB" dirty="0"/>
              <a:t>ENGLISH </a:t>
            </a:r>
          </a:p>
          <a:p>
            <a:r>
              <a:rPr lang="en-GB" dirty="0"/>
              <a:t>Reading</a:t>
            </a:r>
          </a:p>
          <a:p>
            <a:r>
              <a:rPr lang="en-GB" dirty="0"/>
              <a:t>Spelling, Grammar, punctuation</a:t>
            </a:r>
          </a:p>
          <a:p>
            <a:endParaRPr lang="en-GB" dirty="0"/>
          </a:p>
          <a:p>
            <a:pPr marL="0" indent="0">
              <a:buNone/>
            </a:pPr>
            <a:r>
              <a:rPr lang="en-GB" dirty="0"/>
              <a:t>MATHS</a:t>
            </a:r>
          </a:p>
          <a:p>
            <a:pPr marL="0" indent="0">
              <a:buNone/>
            </a:pPr>
            <a:endParaRPr lang="en-GB" dirty="0"/>
          </a:p>
          <a:p>
            <a:pPr marL="0" indent="0">
              <a:buNone/>
            </a:pPr>
            <a:r>
              <a:rPr lang="en-GB" dirty="0"/>
              <a:t>ENGLISH</a:t>
            </a:r>
          </a:p>
          <a:p>
            <a:pPr marL="0" indent="0">
              <a:buNone/>
            </a:pPr>
            <a:r>
              <a:rPr lang="en-GB" dirty="0"/>
              <a:t>Speaking &amp; Listening                  BUT….</a:t>
            </a:r>
          </a:p>
          <a:p>
            <a:pPr marL="0" indent="0">
              <a:buNone/>
            </a:pPr>
            <a:r>
              <a:rPr lang="en-GB" dirty="0"/>
              <a:t>Writing                BUT……</a:t>
            </a:r>
          </a:p>
          <a:p>
            <a:pPr marL="0" indent="0">
              <a:buNone/>
            </a:pPr>
            <a:endParaRPr lang="en-GB" dirty="0"/>
          </a:p>
          <a:p>
            <a:pPr marL="0" indent="0">
              <a:buNone/>
            </a:pPr>
            <a:r>
              <a:rPr lang="en-GB" dirty="0"/>
              <a:t>SCIENCE              BUT…..</a:t>
            </a:r>
          </a:p>
          <a:p>
            <a:pPr marL="0" indent="0">
              <a:buNone/>
            </a:pPr>
            <a:endParaRPr lang="en-GB" dirty="0"/>
          </a:p>
          <a:p>
            <a:pPr marL="0" indent="0">
              <a:buNone/>
            </a:pP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6301" y="1564805"/>
            <a:ext cx="790319" cy="904514"/>
          </a:xfrm>
          <a:prstGeom prst="rect">
            <a:avLst/>
          </a:prstGeom>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9933" y="2017062"/>
            <a:ext cx="790319" cy="904514"/>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9720" y="2810672"/>
            <a:ext cx="790319" cy="90451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0447" y="4310405"/>
            <a:ext cx="591085" cy="50878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0757" y="5596661"/>
            <a:ext cx="591085" cy="50878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0758" y="4819187"/>
            <a:ext cx="591085" cy="508782"/>
          </a:xfrm>
          <a:prstGeom prst="rect">
            <a:avLst/>
          </a:prstGeom>
        </p:spPr>
      </p:pic>
    </p:spTree>
    <p:extLst>
      <p:ext uri="{BB962C8B-B14F-4D97-AF65-F5344CB8AC3E}">
        <p14:creationId xmlns:p14="http://schemas.microsoft.com/office/powerpoint/2010/main" val="2507053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70C0"/>
                </a:solidFill>
                <a:latin typeface="Arial Rounded MT Bold" panose="020F0704030504030204" pitchFamily="34" charset="0"/>
              </a:rPr>
              <a:t>How is it tested?</a:t>
            </a:r>
          </a:p>
        </p:txBody>
      </p:sp>
      <p:sp>
        <p:nvSpPr>
          <p:cNvPr id="3" name="Content Placeholder 2"/>
          <p:cNvSpPr>
            <a:spLocks noGrp="1"/>
          </p:cNvSpPr>
          <p:nvPr>
            <p:ph idx="1"/>
          </p:nvPr>
        </p:nvSpPr>
        <p:spPr/>
        <p:txBody>
          <a:bodyPr>
            <a:normAutofit/>
          </a:bodyPr>
          <a:lstStyle/>
          <a:p>
            <a:pPr marL="0" indent="0">
              <a:buNone/>
            </a:pPr>
            <a:r>
              <a:rPr lang="en-GB" sz="4400" dirty="0">
                <a:latin typeface="Arial Rounded MT Bold" panose="020F0704030504030204" pitchFamily="34" charset="0"/>
              </a:rPr>
              <a:t>Test papers</a:t>
            </a:r>
          </a:p>
        </p:txBody>
      </p:sp>
    </p:spTree>
    <p:extLst>
      <p:ext uri="{BB962C8B-B14F-4D97-AF65-F5344CB8AC3E}">
        <p14:creationId xmlns:p14="http://schemas.microsoft.com/office/powerpoint/2010/main" val="220135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Arial Rounded MT Bold" panose="020F0704030504030204" pitchFamily="34" charset="0"/>
              </a:rPr>
              <a:t>READING</a:t>
            </a:r>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1916411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8667" y="101777"/>
            <a:ext cx="10515600" cy="1325563"/>
          </a:xfrm>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1762964" y="165939"/>
            <a:ext cx="8383218" cy="6522195"/>
          </a:xfrm>
          <a:prstGeom prst="rect">
            <a:avLst/>
          </a:prstGeom>
        </p:spPr>
      </p:pic>
    </p:spTree>
    <p:extLst>
      <p:ext uri="{BB962C8B-B14F-4D97-AF65-F5344CB8AC3E}">
        <p14:creationId xmlns:p14="http://schemas.microsoft.com/office/powerpoint/2010/main" val="3725937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3438144" y="0"/>
            <a:ext cx="4716927" cy="6794397"/>
          </a:xfrm>
          <a:prstGeom prst="rect">
            <a:avLst/>
          </a:prstGeom>
        </p:spPr>
      </p:pic>
    </p:spTree>
    <p:extLst>
      <p:ext uri="{BB962C8B-B14F-4D97-AF65-F5344CB8AC3E}">
        <p14:creationId xmlns:p14="http://schemas.microsoft.com/office/powerpoint/2010/main" val="5895178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372</TotalTime>
  <Words>526</Words>
  <Application>Microsoft Office PowerPoint</Application>
  <PresentationFormat>Widescreen</PresentationFormat>
  <Paragraphs>70</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Arial Rounded MT Bold</vt:lpstr>
      <vt:lpstr>Calibri</vt:lpstr>
      <vt:lpstr>Calibri Light</vt:lpstr>
      <vt:lpstr>Office Theme</vt:lpstr>
      <vt:lpstr>Welcome</vt:lpstr>
      <vt:lpstr>Assessment at the end of  Key Stage One </vt:lpstr>
      <vt:lpstr>History of this assessment process?</vt:lpstr>
      <vt:lpstr>PowerPoint Presentation</vt:lpstr>
      <vt:lpstr>What is tested under the system?</vt:lpstr>
      <vt:lpstr>How is it tested?</vt:lpstr>
      <vt:lpstr>READING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SPELLING, GRAMMAR &amp; PUNCTUATION</vt:lpstr>
      <vt:lpstr>PowerPoint Presentation</vt:lpstr>
      <vt:lpstr>PowerPoint Presentation</vt:lpstr>
      <vt:lpstr>PowerPoint Presentation</vt:lpstr>
      <vt:lpstr>PowerPoint Presentation</vt:lpstr>
      <vt:lpstr>PowerPoint Presentation</vt:lpstr>
      <vt:lpstr>MATHS</vt:lpstr>
      <vt:lpstr>PowerPoint Presentation</vt:lpstr>
      <vt:lpstr>PowerPoint Presentation</vt:lpstr>
      <vt:lpstr>PowerPoint Presentation</vt:lpstr>
      <vt:lpstr>PowerPoint Presentation</vt:lpstr>
      <vt:lpstr>MATHS – Mathematical Reasoning</vt:lpstr>
      <vt:lpstr>PowerPoint Presentation</vt:lpstr>
      <vt:lpstr>PowerPoint Presentation</vt:lpstr>
      <vt:lpstr>PowerPoint Presentation</vt:lpstr>
      <vt:lpstr>PowerPoint Presentation</vt:lpstr>
      <vt:lpstr>What will the children know about it?</vt:lpstr>
      <vt:lpstr>How is it marked?</vt:lpstr>
      <vt:lpstr>What will parents know about it?</vt:lpstr>
      <vt:lpstr>When will it all happen?</vt:lpstr>
      <vt:lpstr>How can you help?</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main purpose of statutory assessment is to ascertain what pupils have achieved in relation to the areas of the national curriculum (2014) dhold schools accountable for the attainment and progress made by their pupils • inform parents and schools about the performance of individual pupils • enable benchmarking between schools, as well as monitoring performance locally and nationally</dc:title>
  <dc:creator>Susan Barnes</dc:creator>
  <cp:lastModifiedBy>Susan BARNES</cp:lastModifiedBy>
  <cp:revision>30</cp:revision>
  <dcterms:created xsi:type="dcterms:W3CDTF">2016-03-09T08:53:12Z</dcterms:created>
  <dcterms:modified xsi:type="dcterms:W3CDTF">2025-04-22T09:07:08Z</dcterms:modified>
</cp:coreProperties>
</file>