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4" r:id="rId4"/>
    <p:sldId id="272" r:id="rId5"/>
    <p:sldId id="268" r:id="rId6"/>
    <p:sldId id="270" r:id="rId7"/>
    <p:sldId id="295" r:id="rId8"/>
    <p:sldId id="258" r:id="rId9"/>
    <p:sldId id="286" r:id="rId10"/>
    <p:sldId id="297" r:id="rId11"/>
    <p:sldId id="281" r:id="rId12"/>
    <p:sldId id="280" r:id="rId13"/>
    <p:sldId id="269" r:id="rId14"/>
    <p:sldId id="282" r:id="rId15"/>
    <p:sldId id="292" r:id="rId16"/>
    <p:sldId id="263" r:id="rId17"/>
    <p:sldId id="287" r:id="rId18"/>
    <p:sldId id="288" r:id="rId19"/>
    <p:sldId id="262" r:id="rId20"/>
    <p:sldId id="275" r:id="rId21"/>
    <p:sldId id="291" r:id="rId22"/>
    <p:sldId id="283" r:id="rId23"/>
    <p:sldId id="266" r:id="rId24"/>
    <p:sldId id="284" r:id="rId25"/>
    <p:sldId id="274" r:id="rId26"/>
    <p:sldId id="267" r:id="rId27"/>
    <p:sldId id="264" r:id="rId28"/>
    <p:sldId id="285" r:id="rId29"/>
    <p:sldId id="289" r:id="rId30"/>
    <p:sldId id="290" r:id="rId31"/>
    <p:sldId id="298" r:id="rId32"/>
    <p:sldId id="271" r:id="rId33"/>
  </p:sldIdLst>
  <p:sldSz cx="9144000" cy="6858000" type="screen4x3"/>
  <p:notesSz cx="6797675" cy="98567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4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9FC77-A844-4DAA-B2BD-C9446CE9E218}" type="datetimeFigureOut">
              <a:rPr lang="en-US" smtClean="0"/>
              <a:pPr/>
              <a:t>9/16/2026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john-hampden.eschools.co.uk/web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7422" y="1071546"/>
            <a:ext cx="45005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assoon Infant Rg" panose="02000503030000020003" pitchFamily="50" charset="0"/>
              </a:rPr>
              <a:t>Welcome to  </a:t>
            </a:r>
          </a:p>
          <a:p>
            <a:pPr algn="ctr"/>
            <a:r>
              <a:rPr lang="en-GB" sz="6000" dirty="0">
                <a:latin typeface="Sassoon Infant Rg" panose="02000503030000020003" pitchFamily="50" charset="0"/>
              </a:rPr>
              <a:t>Herons</a:t>
            </a:r>
          </a:p>
        </p:txBody>
      </p:sp>
      <p:sp>
        <p:nvSpPr>
          <p:cNvPr id="4" name="AutoShape 2" descr="Image result for heron clip art">
            <a:extLst>
              <a:ext uri="{FF2B5EF4-FFF2-40B4-BE49-F238E27FC236}">
                <a16:creationId xmlns:a16="http://schemas.microsoft.com/office/drawing/2014/main" id="{0F857EC8-7087-448C-AD88-F1DFBE22D4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8" descr="Image result for heron clip art">
            <a:extLst>
              <a:ext uri="{FF2B5EF4-FFF2-40B4-BE49-F238E27FC236}">
                <a16:creationId xmlns:a16="http://schemas.microsoft.com/office/drawing/2014/main" id="{02EB7865-B621-4276-A96A-7E4DA3BD77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AutoShape 10" descr="Heron Bird Clip Art Vector Illustration Design | Premium AI-generated ...">
            <a:extLst>
              <a:ext uri="{FF2B5EF4-FFF2-40B4-BE49-F238E27FC236}">
                <a16:creationId xmlns:a16="http://schemas.microsoft.com/office/drawing/2014/main" id="{2A309DC8-0FDA-435C-A669-822E81F8F3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4052F6-2BD6-63D0-943B-E7190D7D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719" y="3404153"/>
            <a:ext cx="2286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37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75830" y="855002"/>
            <a:ext cx="41764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u="sng" dirty="0">
                <a:latin typeface="Sassoon Infant Rg" panose="02000503030000020003" pitchFamily="50" charset="0"/>
              </a:rPr>
              <a:t>The Class Teacher is:</a:t>
            </a: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  <a:p>
            <a:endParaRPr lang="en-GB" sz="3200" dirty="0">
              <a:latin typeface="Sassoon Infant Rg" panose="02000503030000020003" pitchFamily="50" charset="0"/>
            </a:endParaRPr>
          </a:p>
          <a:p>
            <a:endParaRPr lang="en-GB" sz="3200" dirty="0">
              <a:latin typeface="Sassoon Infant Rg" panose="02000503030000020003" pitchFamily="50" charset="0"/>
            </a:endParaRPr>
          </a:p>
          <a:p>
            <a:endParaRPr lang="en-GB" sz="3200" dirty="0">
              <a:latin typeface="Sassoon Infant Rg" panose="02000503030000020003" pitchFamily="50" charset="0"/>
            </a:endParaRPr>
          </a:p>
          <a:p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r>
              <a:rPr lang="en-GB" sz="3200" dirty="0">
                <a:latin typeface="Sassoon Infant Rg" panose="02000503030000020003" pitchFamily="50" charset="0"/>
              </a:rPr>
              <a:t>Mrs Lemming</a:t>
            </a:r>
          </a:p>
          <a:p>
            <a:pPr algn="ctr"/>
            <a:r>
              <a:rPr lang="en-GB" sz="3200" dirty="0">
                <a:latin typeface="Sassoon Infant Rg" panose="02000503030000020003" pitchFamily="50" charset="0"/>
              </a:rPr>
              <a:t>Monday - Thursday</a:t>
            </a:r>
          </a:p>
          <a:p>
            <a:endParaRPr lang="en-GB" sz="3200" dirty="0">
              <a:latin typeface="Sassoon Infant Rg" panose="0200050303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616DA4-317A-4AF4-9543-7D89F79537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791" y="1921160"/>
            <a:ext cx="1766292" cy="210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5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37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692696"/>
            <a:ext cx="40529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u="sng" dirty="0">
                <a:latin typeface="Sassoon Infant Rg" panose="02000503030000020003" pitchFamily="50" charset="0"/>
              </a:rPr>
              <a:t>The Teaching Assistants are:</a:t>
            </a:r>
          </a:p>
          <a:p>
            <a:pPr algn="ctr"/>
            <a:endParaRPr lang="en-GB" sz="3200" b="1" u="sng" dirty="0">
              <a:latin typeface="Sassoon Infant Rg" panose="02000503030000020003" pitchFamily="50" charset="0"/>
            </a:endParaRPr>
          </a:p>
          <a:p>
            <a:pPr algn="ctr"/>
            <a:endParaRPr lang="en-GB" sz="3200" b="1" u="sng" dirty="0">
              <a:latin typeface="Sassoon Infant Rg" panose="02000503030000020003" pitchFamily="50" charset="0"/>
            </a:endParaRPr>
          </a:p>
          <a:p>
            <a:pPr algn="ctr"/>
            <a:endParaRPr lang="en-GB" sz="3200" b="1" u="sng" dirty="0">
              <a:latin typeface="Sassoon Infant Rg" panose="02000503030000020003" pitchFamily="50" charset="0"/>
            </a:endParaRPr>
          </a:p>
          <a:p>
            <a:pPr algn="ctr"/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endParaRPr lang="en-US" sz="3200" dirty="0">
              <a:latin typeface="Sassoon Infant Rg" panose="02000503030000020003" pitchFamily="50" charset="0"/>
            </a:endParaRPr>
          </a:p>
          <a:p>
            <a:pPr algn="ctr"/>
            <a:r>
              <a:rPr lang="en-US" sz="3200" dirty="0" err="1">
                <a:latin typeface="Sassoon Infant Rg" panose="02000503030000020003" pitchFamily="50" charset="0"/>
              </a:rPr>
              <a:t>Mrs</a:t>
            </a:r>
            <a:r>
              <a:rPr lang="en-US" sz="3200" dirty="0">
                <a:latin typeface="Sassoon Infant Rg" panose="02000503030000020003" pitchFamily="50" charset="0"/>
              </a:rPr>
              <a:t> Wilton</a:t>
            </a:r>
            <a:endParaRPr lang="en-GB" sz="4000" dirty="0">
              <a:latin typeface="Sassoon Infant Rg" panose="0200050303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BE4800-BAFE-4689-9F92-AFECDCBA51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656" y="2008498"/>
            <a:ext cx="1713184" cy="195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3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955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692696"/>
            <a:ext cx="4032448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latin typeface="Sassoon Infant Rg" panose="02000503030000020003" pitchFamily="50" charset="0"/>
              </a:rPr>
              <a:t>MDMS</a:t>
            </a:r>
          </a:p>
          <a:p>
            <a:pPr algn="ctr"/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US" sz="3200" dirty="0" err="1">
                <a:latin typeface="Sassoon Infant Rg" panose="02000503030000020003" pitchFamily="50" charset="0"/>
              </a:rPr>
              <a:t>Mrs</a:t>
            </a:r>
            <a:r>
              <a:rPr lang="en-US" sz="3200" dirty="0">
                <a:latin typeface="Sassoon Infant Rg" panose="02000503030000020003" pitchFamily="50" charset="0"/>
              </a:rPr>
              <a:t> </a:t>
            </a:r>
            <a:r>
              <a:rPr lang="en-US" sz="3200" dirty="0" err="1">
                <a:latin typeface="Sassoon Infant Rg" panose="02000503030000020003" pitchFamily="50" charset="0"/>
              </a:rPr>
              <a:t>Symthe</a:t>
            </a:r>
            <a:endParaRPr lang="en-US" sz="3200" dirty="0">
              <a:latin typeface="Sassoon Infant Rg" panose="02000503030000020003" pitchFamily="50" charset="0"/>
            </a:endParaRPr>
          </a:p>
          <a:p>
            <a:pPr algn="ctr"/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endParaRPr lang="en-US" sz="4000" dirty="0">
              <a:latin typeface="Sassoon Infant Rg" panose="02000503030000020003" pitchFamily="50" charset="0"/>
            </a:endParaRPr>
          </a:p>
          <a:p>
            <a:pPr algn="ctr"/>
            <a:endParaRPr lang="en-US" sz="4000" dirty="0"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F7E901-327E-43FC-BA6D-3F1B7B301F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58" y="2251831"/>
            <a:ext cx="1841484" cy="215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833904" y="692696"/>
            <a:ext cx="5476192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u="sng" dirty="0">
                <a:latin typeface="Comic Sans MS" pitchFamily="66" charset="0"/>
              </a:rPr>
              <a:t> </a:t>
            </a:r>
            <a:r>
              <a:rPr lang="en-GB" sz="3600" u="sng" dirty="0">
                <a:latin typeface="Sassoon Infant Rg" panose="02000503030000020003" pitchFamily="50" charset="0"/>
              </a:rPr>
              <a:t>Independence</a:t>
            </a:r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It is lovely to see so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many children entering the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 classroom independently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in the mornings.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The children have settled well</a:t>
            </a:r>
            <a:r>
              <a:rPr lang="en-GB" sz="2800" dirty="0">
                <a:latin typeface="Sassoon Infant Rg" panose="02000503030000020003" pitchFamily="50" charset="0"/>
              </a:rPr>
              <a:t>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3200" u="sng" dirty="0">
                <a:latin typeface="Sassoon Infant Rg" panose="02000503030000020003" pitchFamily="50" charset="0"/>
              </a:rPr>
              <a:t>Collection from </a:t>
            </a:r>
          </a:p>
          <a:p>
            <a:pPr algn="ctr"/>
            <a:r>
              <a:rPr lang="en-GB" sz="3200" u="sng" dirty="0">
                <a:latin typeface="Sassoon Infant Rg" panose="02000503030000020003" pitchFamily="50" charset="0"/>
              </a:rPr>
              <a:t>school</a:t>
            </a:r>
          </a:p>
          <a:p>
            <a:pPr algn="ctr"/>
            <a:r>
              <a:rPr lang="en-GB" sz="2000" dirty="0">
                <a:latin typeface="Sassoon Infant Rg" panose="02000503030000020003" pitchFamily="50" charset="0"/>
              </a:rPr>
              <a:t>Please let the school know </a:t>
            </a:r>
          </a:p>
          <a:p>
            <a:pPr algn="ctr"/>
            <a:r>
              <a:rPr lang="en-GB" sz="2000" dirty="0">
                <a:latin typeface="Sassoon Infant Rg" panose="02000503030000020003" pitchFamily="50" charset="0"/>
              </a:rPr>
              <a:t>of any changes to the </a:t>
            </a:r>
          </a:p>
          <a:p>
            <a:pPr algn="ctr"/>
            <a:r>
              <a:rPr lang="en-GB" sz="2000" dirty="0">
                <a:latin typeface="Sassoon Infant Rg" panose="02000503030000020003" pitchFamily="50" charset="0"/>
              </a:rPr>
              <a:t>collection of your child in advance</a:t>
            </a:r>
            <a:r>
              <a:rPr lang="en-GB" sz="2800" dirty="0">
                <a:latin typeface="Sassoon Infant Rg" panose="02000503030000020003" pitchFamily="50" charset="0"/>
              </a:rPr>
              <a:t>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7422" y="757167"/>
            <a:ext cx="450059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assoon Infant Rg" panose="02000503030000020003" pitchFamily="50" charset="0"/>
              </a:rPr>
              <a:t>Topics</a:t>
            </a:r>
          </a:p>
          <a:p>
            <a:pPr algn="ctr"/>
            <a:endParaRPr lang="en-GB" sz="28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2400" b="1" dirty="0">
              <a:latin typeface="Sassoon Infant Rg" panose="02000503030000020003" pitchFamily="50" charset="0"/>
            </a:endParaRPr>
          </a:p>
          <a:p>
            <a:pPr algn="ctr"/>
            <a:endParaRPr lang="en-GB" sz="60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36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7422" y="4439334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This term we are choosing a different text each week based on one of our school values.</a:t>
            </a:r>
          </a:p>
          <a:p>
            <a:pPr algn="ctr"/>
            <a:endParaRPr lang="en-GB" dirty="0">
              <a:latin typeface="Sassoon Infant Rg" panose="02000503030000020003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330" y="1893050"/>
            <a:ext cx="1656184" cy="220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95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7422" y="757167"/>
            <a:ext cx="450059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Sassoon Infant Rg" panose="02000503030000020003" pitchFamily="50" charset="0"/>
              </a:rPr>
              <a:t>Website</a:t>
            </a:r>
          </a:p>
          <a:p>
            <a:pPr algn="ctr"/>
            <a:endParaRPr lang="en-GB" sz="28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2400" b="1" dirty="0">
              <a:latin typeface="Sassoon Infant Rg" panose="02000503030000020003" pitchFamily="50" charset="0"/>
            </a:endParaRPr>
          </a:p>
          <a:p>
            <a:pPr algn="ctr"/>
            <a:endParaRPr lang="en-GB" sz="60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36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7422" y="4439334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Sassoon Infant Rg" panose="02000503030000020003" pitchFamily="50" charset="0"/>
              </a:rPr>
              <a:t>What we are learning will be on our class page on the website.</a:t>
            </a:r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endParaRPr lang="en-GB" dirty="0">
              <a:latin typeface="Sassoon Infant Rg" panose="02000503030000020003" pitchFamily="50" charset="0"/>
            </a:endParaRPr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805" y="1929114"/>
            <a:ext cx="4249058" cy="187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01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476672"/>
            <a:ext cx="432048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latin typeface="Comic Sans MS" pitchFamily="66" charset="0"/>
              </a:rPr>
              <a:t> </a:t>
            </a:r>
            <a:r>
              <a:rPr lang="en-GB" sz="3600" u="sng" dirty="0">
                <a:latin typeface="Sassoon Infant Rg" panose="02000503030000020003" pitchFamily="50" charset="0"/>
              </a:rPr>
              <a:t>Upcoming fun</a:t>
            </a:r>
          </a:p>
          <a:p>
            <a:pPr algn="ctr"/>
            <a:r>
              <a:rPr lang="en-GB" sz="3600" u="sng" dirty="0">
                <a:latin typeface="Sassoon Infant Rg" panose="02000503030000020003" pitchFamily="50" charset="0"/>
              </a:rPr>
              <a:t> in Year 2!</a:t>
            </a:r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have a range of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exciting topics, trips and special days planned throughout the year.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will provide more information about these shortly and will ensure the costs are spread evenly throughout the year through voluntary contributions.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83768" y="976554"/>
            <a:ext cx="43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latin typeface="Sassoon Infant Rg" panose="02000503030000020003" pitchFamily="50" charset="0"/>
              </a:rPr>
              <a:t>Classroom Rewards</a:t>
            </a:r>
            <a:endParaRPr lang="en-GB" sz="4400" u="sng" dirty="0">
              <a:latin typeface="Sassoon Infant Rg" panose="02000503030000020003" pitchFamily="50" charset="0"/>
            </a:endParaRP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We have a range of rewards, 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including the recognition board, stickers, gems </a:t>
            </a:r>
          </a:p>
          <a:p>
            <a:pPr algn="ctr"/>
            <a:r>
              <a:rPr lang="en-US" sz="2400" dirty="0">
                <a:latin typeface="Sassoon Infant Rg" panose="02000503030000020003" pitchFamily="50" charset="0"/>
              </a:rPr>
              <a:t>for their table jars and the Head Teacher’s award.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These encourage children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to do the best that they can. 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Every week a child is selected for an Over and Above award based on our school values.</a:t>
            </a:r>
            <a:endParaRPr lang="en-GB" dirty="0">
              <a:latin typeface="Sassoon Infant Rg" panose="0200050303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444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C9ECB0-ACE7-80F9-9A2F-4DF362C83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003359"/>
            <a:ext cx="3393755" cy="4844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25F406-1F5C-F948-040F-CE9792EE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172" y="1003359"/>
            <a:ext cx="3372320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69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11760" y="260648"/>
            <a:ext cx="43204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Comic Sans MS" pitchFamily="66" charset="0"/>
              </a:rPr>
              <a:t> </a:t>
            </a:r>
            <a:r>
              <a:rPr lang="en-GB" sz="4400" u="sng" dirty="0">
                <a:latin typeface="Sassoon Infant Rg" panose="02000503030000020003" pitchFamily="50" charset="0"/>
              </a:rPr>
              <a:t>Transition</a:t>
            </a:r>
            <a:endParaRPr lang="en-GB" sz="48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In these early weeks,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we will be focusing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on settling activities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that encourage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self-esteem and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confidence, as well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as helping the children to develop positive relationships with their peers.</a:t>
            </a:r>
          </a:p>
        </p:txBody>
      </p:sp>
    </p:spTree>
    <p:extLst>
      <p:ext uri="{BB962C8B-B14F-4D97-AF65-F5344CB8AC3E}">
        <p14:creationId xmlns:p14="http://schemas.microsoft.com/office/powerpoint/2010/main" val="1805000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82390" y="339874"/>
            <a:ext cx="422567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Book Changing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Books are changed once a week. We will hear your child read on this day.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Children will also participate in a Guided Reading group with a TA once a week</a:t>
            </a:r>
          </a:p>
        </p:txBody>
      </p:sp>
    </p:spTree>
    <p:extLst>
      <p:ext uri="{BB962C8B-B14F-4D97-AF65-F5344CB8AC3E}">
        <p14:creationId xmlns:p14="http://schemas.microsoft.com/office/powerpoint/2010/main" val="2832706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87156" y="332656"/>
            <a:ext cx="436968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4000" u="sng" dirty="0">
                <a:latin typeface="Sassoon Infant Rg" panose="02000503030000020003" pitchFamily="50" charset="0"/>
              </a:rPr>
              <a:t>Home/School Diary</a:t>
            </a:r>
            <a:endParaRPr lang="en-GB" sz="44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sign the diary when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you have heard your child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read their books. This should be signed every week and we will also sign it. </a:t>
            </a:r>
          </a:p>
          <a:p>
            <a:pPr algn="ctr"/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It can also be used to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communicate messages.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There is a new design this year which should last all year. Please look after it!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9858" y="336245"/>
            <a:ext cx="451370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u="sng" dirty="0">
                <a:latin typeface="Comic Sans MS" pitchFamily="66" charset="0"/>
              </a:rPr>
              <a:t> </a:t>
            </a:r>
            <a:r>
              <a:rPr lang="en-GB" sz="3600" u="sng" dirty="0">
                <a:latin typeface="Sassoon Infant Rg" panose="02000503030000020003" pitchFamily="50" charset="0"/>
              </a:rPr>
              <a:t>High Frequency Words &amp; Tricky Words</a:t>
            </a:r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On Friday your child will be given a list of High Frequency  and Tricky Words.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They will be familiar with many of these words from Year 1. Please can your child practise reading these words at home, with your support.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When your child becomes confident reading the words, they can then practise spelling them.</a:t>
            </a:r>
          </a:p>
          <a:p>
            <a:pPr algn="ctr"/>
            <a:endParaRPr lang="en-GB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067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852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45033" y="-387424"/>
            <a:ext cx="458571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</a:p>
          <a:p>
            <a:pPr algn="ctr"/>
            <a:r>
              <a:rPr lang="en-GB" sz="3600" b="1" u="sng" dirty="0">
                <a:latin typeface="Sassoon Infant Rg" panose="02000503030000020003" pitchFamily="50" charset="0"/>
              </a:rPr>
              <a:t>Library Book Club</a:t>
            </a: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  <a:p>
            <a:pPr algn="ctr"/>
            <a:r>
              <a:rPr lang="en-US" sz="3200" dirty="0">
                <a:latin typeface="Sassoon Infant Rg" panose="02000503030000020003" pitchFamily="50" charset="0"/>
              </a:rPr>
              <a:t>On a Friday afternoon, the children will take a book home to read. They need to bring it back the next Friday. Children will share feedback and recommend books and swap them.</a:t>
            </a:r>
            <a:endParaRPr lang="en-GB" sz="3200" dirty="0">
              <a:latin typeface="Sassoon Infant Rg" panose="0200050303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863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619672" y="157930"/>
            <a:ext cx="571504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4800" b="1" u="sng" dirty="0">
                <a:latin typeface="Sassoon Infant Rg" panose="02000503030000020003" pitchFamily="50" charset="0"/>
              </a:rPr>
              <a:t>Homework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1237595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Once homework is issued, it will be set fortnightly.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This is a necessary part of your child’s learning as it enables them the opportunity to apply skills taught in a creative, open ended way, linked to their personal interests.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99284" y="332656"/>
            <a:ext cx="396044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Homework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By supporting your child with their homework, you are providing them with valuable guidance that will help them to complete a piece of work that they can be proud of.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are always available to answer any questions you may have.</a:t>
            </a:r>
          </a:p>
        </p:txBody>
      </p:sp>
    </p:spTree>
    <p:extLst>
      <p:ext uri="{BB962C8B-B14F-4D97-AF65-F5344CB8AC3E}">
        <p14:creationId xmlns:p14="http://schemas.microsoft.com/office/powerpoint/2010/main" val="250684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78616" y="326244"/>
            <a:ext cx="408165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6000" dirty="0">
                <a:latin typeface="Sassoon Infant Rg" panose="02000503030000020003" pitchFamily="50" charset="0"/>
              </a:rPr>
              <a:t>Homework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ask that any written work is recorded in </a:t>
            </a:r>
            <a:r>
              <a:rPr lang="en-GB" sz="2800" dirty="0">
                <a:solidFill>
                  <a:srgbClr val="FF0000"/>
                </a:solidFill>
                <a:latin typeface="Sassoon Infant Rg" panose="02000503030000020003" pitchFamily="50" charset="0"/>
              </a:rPr>
              <a:t>pencil</a:t>
            </a:r>
            <a:r>
              <a:rPr lang="en-GB" sz="2800" dirty="0">
                <a:latin typeface="Sassoon Infant Rg" panose="02000503030000020003" pitchFamily="50" charset="0"/>
              </a:rPr>
              <a:t> as they would do in school.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Homework should be presented with care and handed in on time.</a:t>
            </a:r>
          </a:p>
        </p:txBody>
      </p:sp>
    </p:spTree>
    <p:extLst>
      <p:ext uri="{BB962C8B-B14F-4D97-AF65-F5344CB8AC3E}">
        <p14:creationId xmlns:p14="http://schemas.microsoft.com/office/powerpoint/2010/main" val="3497443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87156" y="607516"/>
            <a:ext cx="43696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u="sng" dirty="0">
                <a:latin typeface="Comic Sans MS" pitchFamily="66" charset="0"/>
              </a:rPr>
              <a:t> </a:t>
            </a:r>
            <a:r>
              <a:rPr lang="en-GB" sz="6000" u="sng" dirty="0">
                <a:latin typeface="Sassoon Infant Rg" panose="02000503030000020003" pitchFamily="50" charset="0"/>
              </a:rPr>
              <a:t>P.E.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Friday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come to school in PE kit on this day.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Long hair should be tied back and earrings taped or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removed that day.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5783"/>
            <a:ext cx="5715040" cy="7471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dirty="0">
              <a:latin typeface="Comic Sans MS" pitchFamily="66" charset="0"/>
            </a:endParaRPr>
          </a:p>
          <a:p>
            <a:pPr algn="ctr"/>
            <a:r>
              <a:rPr lang="en-GB" sz="4400" u="sng" dirty="0">
                <a:latin typeface="Sassoon Infant Rg" panose="02000503030000020003" pitchFamily="50" charset="0"/>
              </a:rPr>
              <a:t>Medical</a:t>
            </a:r>
            <a:endParaRPr lang="en-GB" sz="3600" u="sng" dirty="0">
              <a:latin typeface="Sassoon Infant Rg" panose="02000503030000020003" pitchFamily="50" charset="0"/>
            </a:endParaRPr>
          </a:p>
          <a:p>
            <a:pPr algn="ctr"/>
            <a:endParaRPr lang="en-GB" sz="1050" dirty="0">
              <a:latin typeface="Sassoon Infant Rg" panose="02000503030000020003" pitchFamily="50" charset="0"/>
            </a:endParaRP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Please inform the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school if there are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any medical changes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we might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need to know about.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Also please ensure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we have spare,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in-date </a:t>
            </a:r>
            <a:r>
              <a:rPr lang="en-GB" sz="3300" dirty="0" err="1">
                <a:latin typeface="Sassoon Infant Rg" panose="02000503030000020003" pitchFamily="50" charset="0"/>
              </a:rPr>
              <a:t>epipens</a:t>
            </a:r>
            <a:r>
              <a:rPr lang="en-GB" sz="3300" dirty="0">
                <a:latin typeface="Sassoon Infant Rg" panose="02000503030000020003" pitchFamily="50" charset="0"/>
              </a:rPr>
              <a:t>/inhalers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at school.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446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771800" y="260648"/>
            <a:ext cx="3816424" cy="800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u="sng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Allergies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US" sz="2800" dirty="0">
                <a:latin typeface="Sassoon Infant Rg" panose="02000503030000020003" pitchFamily="50" charset="0"/>
              </a:rPr>
              <a:t>Please can we remind parents that there should be no nuts, no sesame or chocolate in lunchboxes.</a:t>
            </a:r>
          </a:p>
          <a:p>
            <a:pPr algn="ctr"/>
            <a:r>
              <a:rPr lang="en-US" sz="2800" dirty="0">
                <a:latin typeface="Sassoon Infant Rg" panose="02000503030000020003" pitchFamily="50" charset="0"/>
              </a:rPr>
              <a:t>We have children in our school that have nut and sesame allergies and will require an </a:t>
            </a:r>
            <a:r>
              <a:rPr lang="en-US" sz="2800" dirty="0" err="1">
                <a:latin typeface="Sassoon Infant Rg" panose="02000503030000020003" pitchFamily="50" charset="0"/>
              </a:rPr>
              <a:t>epipen</a:t>
            </a:r>
            <a:r>
              <a:rPr lang="en-US" sz="2800" dirty="0">
                <a:latin typeface="Sassoon Infant Rg" panose="02000503030000020003" pitchFamily="50" charset="0"/>
              </a:rPr>
              <a:t>.</a:t>
            </a:r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40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Comic Sans MS" pitchFamily="66" charset="0"/>
              </a:rPr>
              <a:t>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13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332656"/>
            <a:ext cx="571504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dirty="0">
              <a:latin typeface="Comic Sans MS" pitchFamily="66" charset="0"/>
            </a:endParaRPr>
          </a:p>
          <a:p>
            <a:pPr algn="ctr"/>
            <a:r>
              <a:rPr lang="en-GB" sz="4400" u="sng" dirty="0">
                <a:latin typeface="Sassoon Infant Rg" panose="02000503030000020003" pitchFamily="50" charset="0"/>
              </a:rPr>
              <a:t>End of the Day</a:t>
            </a:r>
            <a:endParaRPr lang="en-GB" sz="3600" u="sng" dirty="0">
              <a:latin typeface="Sassoon Infant Rg" panose="02000503030000020003" pitchFamily="50" charset="0"/>
            </a:endParaRPr>
          </a:p>
          <a:p>
            <a:pPr algn="ctr"/>
            <a:endParaRPr lang="en-GB" sz="14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If you are running late,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do let the office know if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you have asked someone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else to collect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your child.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96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332656"/>
            <a:ext cx="571504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dirty="0">
              <a:latin typeface="Comic Sans MS" pitchFamily="66" charset="0"/>
            </a:endParaRPr>
          </a:p>
          <a:p>
            <a:pPr algn="ctr"/>
            <a:r>
              <a:rPr lang="en-GB" sz="4400" u="sng" dirty="0">
                <a:latin typeface="Sassoon Infant Rg" panose="02000503030000020003" pitchFamily="50" charset="0"/>
              </a:rPr>
              <a:t>Contact Details</a:t>
            </a:r>
            <a:endParaRPr lang="en-GB" sz="3600" u="sng" dirty="0">
              <a:latin typeface="Sassoon Infant Rg" panose="02000503030000020003" pitchFamily="50" charset="0"/>
            </a:endParaRPr>
          </a:p>
          <a:p>
            <a:pPr algn="ctr"/>
            <a:endParaRPr lang="en-GB" sz="3600" dirty="0">
              <a:latin typeface="Sassoon Infant Rg" panose="02000503030000020003" pitchFamily="50" charset="0"/>
            </a:endParaRP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Please inform the 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school if your 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contact details 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change.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260648"/>
            <a:ext cx="4381088" cy="938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4400" u="sng" dirty="0">
                <a:latin typeface="Sassoon Infant Rg" panose="02000503030000020003" pitchFamily="50" charset="0"/>
              </a:rPr>
              <a:t>Communication</a:t>
            </a:r>
          </a:p>
          <a:p>
            <a:pPr algn="ctr"/>
            <a:endParaRPr lang="en-GB" sz="2800" dirty="0">
              <a:highlight>
                <a:srgbClr val="FFFF00"/>
              </a:highlight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look out for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our school newsletter and our weekly ‘What We Are Learning’ sheet via </a:t>
            </a:r>
            <a:r>
              <a:rPr lang="en-GB" sz="2800" dirty="0" err="1">
                <a:latin typeface="Sassoon Infant Rg" panose="02000503030000020003" pitchFamily="50" charset="0"/>
              </a:rPr>
              <a:t>ParentMail</a:t>
            </a:r>
            <a:r>
              <a:rPr lang="en-GB" sz="2800" dirty="0">
                <a:latin typeface="Sassoon Infant Rg" panose="02000503030000020003" pitchFamily="50" charset="0"/>
              </a:rPr>
              <a:t> / Website.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Do check your child’s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book bag and the school website for additional letters and information. Please respond promptly when necessary.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40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Comic Sans MS" pitchFamily="66" charset="0"/>
              </a:rPr>
              <a:t>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590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622" y="-28455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99792" y="476672"/>
            <a:ext cx="41290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3200" u="sng" dirty="0">
                <a:latin typeface="Sassoon Infant Rg" panose="02000503030000020003" pitchFamily="50" charset="0"/>
              </a:rPr>
              <a:t>Jumpers / Cardigans &amp; PE Kit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Please ensure ALL jumpers, cardigans and all PE Kits are named.</a:t>
            </a:r>
            <a:endParaRPr lang="en-GB" dirty="0">
              <a:latin typeface="Sassoon Infant Rg" panose="02000503030000020003" pitchFamily="50" charset="0"/>
            </a:endParaRPr>
          </a:p>
        </p:txBody>
      </p:sp>
      <p:pic>
        <p:nvPicPr>
          <p:cNvPr id="1026" name="Picture 2" descr="Image result for school jumper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882" y="4584544"/>
            <a:ext cx="1466880" cy="165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166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99792" y="260648"/>
            <a:ext cx="4237072" cy="907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800" u="sng" dirty="0">
              <a:latin typeface="Comic Sans MS" pitchFamily="66" charset="0"/>
            </a:endParaRPr>
          </a:p>
          <a:p>
            <a:pPr algn="ctr"/>
            <a:r>
              <a:rPr lang="en-GB" sz="4800" u="sng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Water</a:t>
            </a:r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encourage all children to come to school with their own named water bottle containing water, for drinking through the day.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do offer water with snack before break time and on request.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40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Comic Sans MS" pitchFamily="66" charset="0"/>
              </a:rPr>
              <a:t>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237761"/>
            <a:ext cx="571504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Sassoon Infant Rg" panose="02000503030000020003" pitchFamily="50" charset="0"/>
              </a:rPr>
              <a:t> </a:t>
            </a:r>
            <a:r>
              <a:rPr lang="en-GB" sz="4400" u="sng" dirty="0">
                <a:latin typeface="Sassoon Infant Rg" panose="02000503030000020003" pitchFamily="50" charset="0"/>
              </a:rPr>
              <a:t>Holidays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Year 2 is a very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busy year. It is the final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year of Key Stage 1 and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assess the children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regularly throughout the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Year, with a particular focus in May/June.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Unless there are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exceptional circumstances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do not take your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child out of school during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term time.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692696"/>
            <a:ext cx="43090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will always make time for your children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to ask questions.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They can talk to us about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any worries they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may have.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761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39752" y="349594"/>
            <a:ext cx="466912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do not hesitate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to speak to any of us if you have any queries or you can leave a phone message with the office or email the school office.</a:t>
            </a:r>
          </a:p>
          <a:p>
            <a:pPr algn="ctr"/>
            <a:endParaRPr lang="en-GB" sz="14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I will respond as soon as possible.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5876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37440" y="454491"/>
            <a:ext cx="466912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000" dirty="0">
              <a:latin typeface="Comic Sans MS" pitchFamily="66" charset="0"/>
            </a:endParaRPr>
          </a:p>
          <a:p>
            <a:pPr algn="ctr"/>
            <a:r>
              <a:rPr lang="en-GB" sz="2800" b="1" u="sng" dirty="0">
                <a:latin typeface="Sassoon Infant Rg" panose="02000503030000020003" pitchFamily="50" charset="0"/>
              </a:rPr>
              <a:t>Friends of John Hampden School</a:t>
            </a:r>
            <a:endParaRPr lang="en-GB" sz="28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FJHS do an amazing job planning events to raise additional funds for our school.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They would really value new members to join their team.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enquire via the school office for further information.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Thank you!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217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37440" y="454491"/>
            <a:ext cx="46691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000" dirty="0">
              <a:latin typeface="Comic Sans MS" pitchFamily="66" charset="0"/>
            </a:endParaRPr>
          </a:p>
          <a:p>
            <a:pPr algn="ctr"/>
            <a:r>
              <a:rPr lang="en-GB" sz="2800" b="1" u="sng" dirty="0">
                <a:latin typeface="Sassoon Infant Rg" panose="02000503030000020003" pitchFamily="50" charset="0"/>
              </a:rPr>
              <a:t>And Finally…</a:t>
            </a:r>
            <a:endParaRPr lang="en-GB" sz="2800" u="sng" dirty="0">
              <a:latin typeface="Sassoon Infant Rg" panose="02000503030000020003" pitchFamily="50" charset="0"/>
            </a:endParaRP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hope to make your child’s year at John Hampden a memorable and happy one.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Any questions?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497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37440" y="377547"/>
            <a:ext cx="46691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400" dirty="0">
              <a:latin typeface="Comic Sans MS" pitchFamily="66" charset="0"/>
            </a:endParaRPr>
          </a:p>
          <a:p>
            <a:pPr algn="ctr"/>
            <a:endParaRPr lang="en-GB" sz="5400" dirty="0">
              <a:latin typeface="Comic Sans MS" pitchFamily="66" charset="0"/>
            </a:endParaRPr>
          </a:p>
          <a:p>
            <a:pPr algn="ctr"/>
            <a:endParaRPr lang="en-GB" sz="5400" dirty="0">
              <a:latin typeface="Comic Sans MS" pitchFamily="66" charset="0"/>
            </a:endParaRPr>
          </a:p>
          <a:p>
            <a:pPr algn="ctr"/>
            <a:r>
              <a:rPr lang="en-GB" sz="5400" dirty="0">
                <a:latin typeface="Sassoon Infant Rg" panose="02000503030000020003" pitchFamily="50" charset="0"/>
              </a:rPr>
              <a:t>Thank you!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260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1595</TotalTime>
  <Words>1004</Words>
  <Application>Microsoft Office PowerPoint</Application>
  <PresentationFormat>On-screen Show (4:3)</PresentationFormat>
  <Paragraphs>231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Comic Sans MS</vt:lpstr>
      <vt:lpstr>Sassoon Infant Rg</vt:lpstr>
      <vt:lpstr>Office Theme</vt:lpstr>
      <vt:lpstr>PowerPoint Presentation</vt:lpstr>
      <vt:lpstr>PowerPoint Presentation</vt:lpstr>
      <vt:lpstr>PowerPoint Presentation</vt:lpstr>
      <vt:lpstr>PowerPoint Presentation</vt:lpstr>
      <vt:lpstr>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Buckinghamshire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hbeattie</dc:creator>
  <cp:lastModifiedBy>Sarah WILTON</cp:lastModifiedBy>
  <cp:revision>98</cp:revision>
  <dcterms:created xsi:type="dcterms:W3CDTF">2011-09-16T20:16:34Z</dcterms:created>
  <dcterms:modified xsi:type="dcterms:W3CDTF">2026-09-16T07:57:36Z</dcterms:modified>
</cp:coreProperties>
</file>