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2"/>
  </p:notesMasterIdLst>
  <p:sldIdLst>
    <p:sldId id="284" r:id="rId2"/>
    <p:sldId id="294" r:id="rId3"/>
    <p:sldId id="293" r:id="rId4"/>
    <p:sldId id="295" r:id="rId5"/>
    <p:sldId id="296" r:id="rId6"/>
    <p:sldId id="297" r:id="rId7"/>
    <p:sldId id="319" r:id="rId8"/>
    <p:sldId id="320" r:id="rId9"/>
    <p:sldId id="321" r:id="rId10"/>
    <p:sldId id="322" r:id="rId11"/>
    <p:sldId id="298" r:id="rId12"/>
    <p:sldId id="299" r:id="rId13"/>
    <p:sldId id="300" r:id="rId14"/>
    <p:sldId id="301" r:id="rId15"/>
    <p:sldId id="302" r:id="rId16"/>
    <p:sldId id="303" r:id="rId17"/>
    <p:sldId id="304" r:id="rId18"/>
    <p:sldId id="313" r:id="rId19"/>
    <p:sldId id="305" r:id="rId20"/>
    <p:sldId id="306" r:id="rId21"/>
    <p:sldId id="308" r:id="rId22"/>
    <p:sldId id="309" r:id="rId23"/>
    <p:sldId id="310" r:id="rId24"/>
    <p:sldId id="311" r:id="rId25"/>
    <p:sldId id="312" r:id="rId26"/>
    <p:sldId id="314" r:id="rId27"/>
    <p:sldId id="315" r:id="rId28"/>
    <p:sldId id="316" r:id="rId29"/>
    <p:sldId id="317" r:id="rId30"/>
    <p:sldId id="318" r:id="rId31"/>
  </p:sldIdLst>
  <p:sldSz cx="9144000" cy="6858000" type="screen4x3"/>
  <p:notesSz cx="6805613" cy="9939338"/>
  <p:custShowLst>
    <p:custShow name="Custom Show 1"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682DF8E-4222-4AE9-B0D7-8478E85560E7}">
          <p14:sldIdLst>
            <p14:sldId id="284"/>
            <p14:sldId id="294"/>
            <p14:sldId id="293"/>
            <p14:sldId id="295"/>
            <p14:sldId id="296"/>
            <p14:sldId id="297"/>
            <p14:sldId id="319"/>
            <p14:sldId id="320"/>
            <p14:sldId id="321"/>
            <p14:sldId id="322"/>
            <p14:sldId id="298"/>
            <p14:sldId id="299"/>
            <p14:sldId id="300"/>
            <p14:sldId id="301"/>
            <p14:sldId id="302"/>
            <p14:sldId id="303"/>
            <p14:sldId id="304"/>
            <p14:sldId id="313"/>
            <p14:sldId id="305"/>
            <p14:sldId id="306"/>
            <p14:sldId id="308"/>
            <p14:sldId id="309"/>
            <p14:sldId id="310"/>
            <p14:sldId id="311"/>
            <p14:sldId id="312"/>
            <p14:sldId id="314"/>
            <p14:sldId id="315"/>
            <p14:sldId id="316"/>
            <p14:sldId id="317"/>
            <p14:sldId id="31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15C7"/>
    <a:srgbClr val="16F6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10" autoAdjust="0"/>
    <p:restoredTop sz="94709" autoAdjust="0"/>
  </p:normalViewPr>
  <p:slideViewPr>
    <p:cSldViewPr>
      <p:cViewPr varScale="1">
        <p:scale>
          <a:sx n="83" d="100"/>
          <a:sy n="83" d="100"/>
        </p:scale>
        <p:origin x="552" y="84"/>
      </p:cViewPr>
      <p:guideLst>
        <p:guide orient="horz" pos="2160"/>
        <p:guide pos="2880"/>
      </p:guideLst>
    </p:cSldViewPr>
  </p:slideViewPr>
  <p:notesTextViewPr>
    <p:cViewPr>
      <p:scale>
        <a:sx n="100" d="100"/>
        <a:sy n="100" d="100"/>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vl1pPr>
          </a:lstStyle>
          <a:p>
            <a:fld id="{EDDA9229-A27A-4B8D-947C-77702D6DB08E}" type="datetimeFigureOut">
              <a:rPr lang="en-GB" smtClean="0"/>
              <a:pPr/>
              <a:t>02/07/2017</a:t>
            </a:fld>
            <a:endParaRPr lang="en-GB"/>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1225"/>
            <a:ext cx="5443537" cy="44719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a:defRPr sz="1200"/>
            </a:lvl1pPr>
          </a:lstStyle>
          <a:p>
            <a:fld id="{E90F07A4-0579-44C4-AED5-53CA600BF4FF}" type="slidenum">
              <a:rPr lang="en-GB" smtClean="0"/>
              <a:pPr/>
              <a:t>‹#›</a:t>
            </a:fld>
            <a:endParaRPr lang="en-GB"/>
          </a:p>
        </p:txBody>
      </p:sp>
    </p:spTree>
    <p:extLst>
      <p:ext uri="{BB962C8B-B14F-4D97-AF65-F5344CB8AC3E}">
        <p14:creationId xmlns:p14="http://schemas.microsoft.com/office/powerpoint/2010/main" val="751001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A3F212E-EAA4-4DD6-9D13-945DA656088C}" type="datetimeFigureOut">
              <a:rPr lang="en-US" smtClean="0"/>
              <a:pPr/>
              <a:t>7/2/2017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8B911-E229-4249-A27E-4EBC433E9C0B}" type="slidenum">
              <a:rPr lang="en-GB" smtClean="0"/>
              <a:pPr/>
              <a:t>‹#›</a:t>
            </a:fld>
            <a:endParaRPr lang="en-GB"/>
          </a:p>
        </p:txBody>
      </p:sp>
    </p:spTree>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3F212E-EAA4-4DD6-9D13-945DA656088C}" type="datetimeFigureOut">
              <a:rPr lang="en-US" smtClean="0"/>
              <a:pPr/>
              <a:t>7/2/2017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8B911-E229-4249-A27E-4EBC433E9C0B}" type="slidenum">
              <a:rPr lang="en-GB" smtClean="0"/>
              <a:pPr/>
              <a:t>‹#›</a:t>
            </a:fld>
            <a:endParaRPr lang="en-GB"/>
          </a:p>
        </p:txBody>
      </p:sp>
    </p:spTree>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3F212E-EAA4-4DD6-9D13-945DA656088C}" type="datetimeFigureOut">
              <a:rPr lang="en-US" smtClean="0"/>
              <a:pPr/>
              <a:t>7/2/2017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8B911-E229-4249-A27E-4EBC433E9C0B}" type="slidenum">
              <a:rPr lang="en-GB" smtClean="0"/>
              <a:pPr/>
              <a:t>‹#›</a:t>
            </a:fld>
            <a:endParaRPr lang="en-GB"/>
          </a:p>
        </p:txBody>
      </p:sp>
    </p:spTree>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3F212E-EAA4-4DD6-9D13-945DA656088C}" type="datetimeFigureOut">
              <a:rPr lang="en-US" smtClean="0"/>
              <a:pPr/>
              <a:t>7/2/2017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8B911-E229-4249-A27E-4EBC433E9C0B}" type="slidenum">
              <a:rPr lang="en-GB" smtClean="0"/>
              <a:pPr/>
              <a:t>‹#›</a:t>
            </a:fld>
            <a:endParaRPr lang="en-GB"/>
          </a:p>
        </p:txBody>
      </p:sp>
    </p:spTree>
  </p:cSld>
  <p:clrMapOvr>
    <a:masterClrMapping/>
  </p:clrMapOvr>
  <p:transition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3F212E-EAA4-4DD6-9D13-945DA656088C}" type="datetimeFigureOut">
              <a:rPr lang="en-US" smtClean="0"/>
              <a:pPr/>
              <a:t>7/2/2017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8B911-E229-4249-A27E-4EBC433E9C0B}" type="slidenum">
              <a:rPr lang="en-GB" smtClean="0"/>
              <a:pPr/>
              <a:t>‹#›</a:t>
            </a:fld>
            <a:endParaRPr lang="en-GB"/>
          </a:p>
        </p:txBody>
      </p:sp>
    </p:spTree>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A3F212E-EAA4-4DD6-9D13-945DA656088C}" type="datetimeFigureOut">
              <a:rPr lang="en-US" smtClean="0"/>
              <a:pPr/>
              <a:t>7/2/2017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C8B911-E229-4249-A27E-4EBC433E9C0B}" type="slidenum">
              <a:rPr lang="en-GB" smtClean="0"/>
              <a:pPr/>
              <a:t>‹#›</a:t>
            </a:fld>
            <a:endParaRPr lang="en-GB"/>
          </a:p>
        </p:txBody>
      </p:sp>
    </p:spTree>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A3F212E-EAA4-4DD6-9D13-945DA656088C}" type="datetimeFigureOut">
              <a:rPr lang="en-US" smtClean="0"/>
              <a:pPr/>
              <a:t>7/2/2017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C8B911-E229-4249-A27E-4EBC433E9C0B}" type="slidenum">
              <a:rPr lang="en-GB" smtClean="0"/>
              <a:pPr/>
              <a:t>‹#›</a:t>
            </a:fld>
            <a:endParaRPr lang="en-GB"/>
          </a:p>
        </p:txBody>
      </p:sp>
    </p:spTree>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A3F212E-EAA4-4DD6-9D13-945DA656088C}" type="datetimeFigureOut">
              <a:rPr lang="en-US" smtClean="0"/>
              <a:pPr/>
              <a:t>7/2/2017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C8B911-E229-4249-A27E-4EBC433E9C0B}" type="slidenum">
              <a:rPr lang="en-GB" smtClean="0"/>
              <a:pPr/>
              <a:t>‹#›</a:t>
            </a:fld>
            <a:endParaRPr lang="en-GB"/>
          </a:p>
        </p:txBody>
      </p:sp>
    </p:spTree>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F212E-EAA4-4DD6-9D13-945DA656088C}" type="datetimeFigureOut">
              <a:rPr lang="en-US" smtClean="0"/>
              <a:pPr/>
              <a:t>7/2/2017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C8B911-E229-4249-A27E-4EBC433E9C0B}" type="slidenum">
              <a:rPr lang="en-GB" smtClean="0"/>
              <a:pPr/>
              <a:t>‹#›</a:t>
            </a:fld>
            <a:endParaRPr lang="en-GB"/>
          </a:p>
        </p:txBody>
      </p:sp>
    </p:spTree>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3F212E-EAA4-4DD6-9D13-945DA656088C}" type="datetimeFigureOut">
              <a:rPr lang="en-US" smtClean="0"/>
              <a:pPr/>
              <a:t>7/2/2017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C8B911-E229-4249-A27E-4EBC433E9C0B}" type="slidenum">
              <a:rPr lang="en-GB" smtClean="0"/>
              <a:pPr/>
              <a:t>‹#›</a:t>
            </a:fld>
            <a:endParaRPr lang="en-GB"/>
          </a:p>
        </p:txBody>
      </p:sp>
    </p:spTree>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3F212E-EAA4-4DD6-9D13-945DA656088C}" type="datetimeFigureOut">
              <a:rPr lang="en-US" smtClean="0"/>
              <a:pPr/>
              <a:t>7/2/2017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C8B911-E229-4249-A27E-4EBC433E9C0B}" type="slidenum">
              <a:rPr lang="en-GB" smtClean="0"/>
              <a:pPr/>
              <a:t>‹#›</a:t>
            </a:fld>
            <a:endParaRPr lang="en-GB"/>
          </a:p>
        </p:txBody>
      </p:sp>
    </p:spTree>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3F212E-EAA4-4DD6-9D13-945DA656088C}" type="datetimeFigureOut">
              <a:rPr lang="en-US" smtClean="0"/>
              <a:pPr/>
              <a:t>7/2/2017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8B911-E229-4249-A27E-4EBC433E9C0B}"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advClick="0" advTm="3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1071569"/>
          </a:xfrm>
        </p:spPr>
        <p:txBody>
          <a:bodyPr>
            <a:normAutofit fontScale="90000"/>
          </a:bodyPr>
          <a:lstStyle/>
          <a:p>
            <a:r>
              <a:rPr lang="en-GB" b="1" dirty="0">
                <a:latin typeface="Bradley Hand ITC" pitchFamily="66" charset="0"/>
              </a:rPr>
              <a:t>          Transition – How can I help my child?</a:t>
            </a:r>
            <a:br>
              <a:rPr lang="en-GB" b="1" dirty="0">
                <a:latin typeface="Bradley Hand ITC" pitchFamily="66" charset="0"/>
              </a:rPr>
            </a:br>
            <a:endParaRPr lang="en-GB" b="1" dirty="0">
              <a:latin typeface="Bradley Hand ITC" pitchFamily="66" charset="0"/>
            </a:endParaRPr>
          </a:p>
        </p:txBody>
      </p:sp>
      <p:sp>
        <p:nvSpPr>
          <p:cNvPr id="3" name="Subtitle 2"/>
          <p:cNvSpPr>
            <a:spLocks noGrp="1"/>
          </p:cNvSpPr>
          <p:nvPr>
            <p:ph type="subTitle" idx="1"/>
          </p:nvPr>
        </p:nvSpPr>
        <p:spPr>
          <a:xfrm>
            <a:off x="188931" y="2046720"/>
            <a:ext cx="8776643" cy="3623602"/>
          </a:xfr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p:spPr>
        <p:txBody>
          <a:bodyPr>
            <a:normAutofit/>
          </a:bodyPr>
          <a:lstStyle/>
          <a:p>
            <a:pPr algn="l"/>
            <a:r>
              <a:rPr lang="en-GB"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The prospect of moving on to a new school or a new class can be a worrying time for children as well as parents. It is normal for children to feel a mixture of excitement and anxiety before the start of term, most will settle down quite happily during the first few days but others may need a little longer. </a:t>
            </a:r>
            <a:endParaRPr lang="en-GB" dirty="0">
              <a:solidFill>
                <a:schemeClr val="bg1"/>
              </a:solidFill>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3525977763"/>
              </p:ext>
            </p:extLst>
          </p:nvPr>
        </p:nvGraphicFramePr>
        <p:xfrm>
          <a:off x="0" y="1571612"/>
          <a:ext cx="9144008" cy="243840"/>
        </p:xfrm>
        <a:graphic>
          <a:graphicData uri="http://schemas.openxmlformats.org/drawingml/2006/table">
            <a:tbl>
              <a:tblPr firstRow="1" bandRow="1">
                <a:tableStyleId>{5C22544A-7EE6-4342-B048-85BDC9FD1C3A}</a:tableStyleId>
              </a:tblPr>
              <a:tblGrid>
                <a:gridCol w="343730">
                  <a:extLst>
                    <a:ext uri="{9D8B030D-6E8A-4147-A177-3AD203B41FA5}">
                      <a16:colId xmlns:a16="http://schemas.microsoft.com/office/drawing/2014/main" val="20000"/>
                    </a:ext>
                  </a:extLst>
                </a:gridCol>
                <a:gridCol w="333604">
                  <a:extLst>
                    <a:ext uri="{9D8B030D-6E8A-4147-A177-3AD203B41FA5}">
                      <a16:colId xmlns:a16="http://schemas.microsoft.com/office/drawing/2014/main" val="20001"/>
                    </a:ext>
                  </a:extLst>
                </a:gridCol>
                <a:gridCol w="338667">
                  <a:extLst>
                    <a:ext uri="{9D8B030D-6E8A-4147-A177-3AD203B41FA5}">
                      <a16:colId xmlns:a16="http://schemas.microsoft.com/office/drawing/2014/main" val="20002"/>
                    </a:ext>
                  </a:extLst>
                </a:gridCol>
                <a:gridCol w="338667">
                  <a:extLst>
                    <a:ext uri="{9D8B030D-6E8A-4147-A177-3AD203B41FA5}">
                      <a16:colId xmlns:a16="http://schemas.microsoft.com/office/drawing/2014/main" val="20003"/>
                    </a:ext>
                  </a:extLst>
                </a:gridCol>
                <a:gridCol w="338667">
                  <a:extLst>
                    <a:ext uri="{9D8B030D-6E8A-4147-A177-3AD203B41FA5}">
                      <a16:colId xmlns:a16="http://schemas.microsoft.com/office/drawing/2014/main" val="20004"/>
                    </a:ext>
                  </a:extLst>
                </a:gridCol>
                <a:gridCol w="338667">
                  <a:extLst>
                    <a:ext uri="{9D8B030D-6E8A-4147-A177-3AD203B41FA5}">
                      <a16:colId xmlns:a16="http://schemas.microsoft.com/office/drawing/2014/main" val="20005"/>
                    </a:ext>
                  </a:extLst>
                </a:gridCol>
                <a:gridCol w="338667">
                  <a:extLst>
                    <a:ext uri="{9D8B030D-6E8A-4147-A177-3AD203B41FA5}">
                      <a16:colId xmlns:a16="http://schemas.microsoft.com/office/drawing/2014/main" val="20006"/>
                    </a:ext>
                  </a:extLst>
                </a:gridCol>
                <a:gridCol w="338667">
                  <a:extLst>
                    <a:ext uri="{9D8B030D-6E8A-4147-A177-3AD203B41FA5}">
                      <a16:colId xmlns:a16="http://schemas.microsoft.com/office/drawing/2014/main" val="20007"/>
                    </a:ext>
                  </a:extLst>
                </a:gridCol>
                <a:gridCol w="338667">
                  <a:extLst>
                    <a:ext uri="{9D8B030D-6E8A-4147-A177-3AD203B41FA5}">
                      <a16:colId xmlns:a16="http://schemas.microsoft.com/office/drawing/2014/main" val="20008"/>
                    </a:ext>
                  </a:extLst>
                </a:gridCol>
                <a:gridCol w="338667">
                  <a:extLst>
                    <a:ext uri="{9D8B030D-6E8A-4147-A177-3AD203B41FA5}">
                      <a16:colId xmlns:a16="http://schemas.microsoft.com/office/drawing/2014/main" val="20009"/>
                    </a:ext>
                  </a:extLst>
                </a:gridCol>
                <a:gridCol w="338667">
                  <a:extLst>
                    <a:ext uri="{9D8B030D-6E8A-4147-A177-3AD203B41FA5}">
                      <a16:colId xmlns:a16="http://schemas.microsoft.com/office/drawing/2014/main" val="20010"/>
                    </a:ext>
                  </a:extLst>
                </a:gridCol>
                <a:gridCol w="338667">
                  <a:extLst>
                    <a:ext uri="{9D8B030D-6E8A-4147-A177-3AD203B41FA5}">
                      <a16:colId xmlns:a16="http://schemas.microsoft.com/office/drawing/2014/main" val="20011"/>
                    </a:ext>
                  </a:extLst>
                </a:gridCol>
                <a:gridCol w="338667">
                  <a:extLst>
                    <a:ext uri="{9D8B030D-6E8A-4147-A177-3AD203B41FA5}">
                      <a16:colId xmlns:a16="http://schemas.microsoft.com/office/drawing/2014/main" val="20012"/>
                    </a:ext>
                  </a:extLst>
                </a:gridCol>
                <a:gridCol w="338667">
                  <a:extLst>
                    <a:ext uri="{9D8B030D-6E8A-4147-A177-3AD203B41FA5}">
                      <a16:colId xmlns:a16="http://schemas.microsoft.com/office/drawing/2014/main" val="20013"/>
                    </a:ext>
                  </a:extLst>
                </a:gridCol>
                <a:gridCol w="338667">
                  <a:extLst>
                    <a:ext uri="{9D8B030D-6E8A-4147-A177-3AD203B41FA5}">
                      <a16:colId xmlns:a16="http://schemas.microsoft.com/office/drawing/2014/main" val="20014"/>
                    </a:ext>
                  </a:extLst>
                </a:gridCol>
                <a:gridCol w="338667">
                  <a:extLst>
                    <a:ext uri="{9D8B030D-6E8A-4147-A177-3AD203B41FA5}">
                      <a16:colId xmlns:a16="http://schemas.microsoft.com/office/drawing/2014/main" val="20015"/>
                    </a:ext>
                  </a:extLst>
                </a:gridCol>
                <a:gridCol w="338667">
                  <a:extLst>
                    <a:ext uri="{9D8B030D-6E8A-4147-A177-3AD203B41FA5}">
                      <a16:colId xmlns:a16="http://schemas.microsoft.com/office/drawing/2014/main" val="20016"/>
                    </a:ext>
                  </a:extLst>
                </a:gridCol>
                <a:gridCol w="338667">
                  <a:extLst>
                    <a:ext uri="{9D8B030D-6E8A-4147-A177-3AD203B41FA5}">
                      <a16:colId xmlns:a16="http://schemas.microsoft.com/office/drawing/2014/main" val="20017"/>
                    </a:ext>
                  </a:extLst>
                </a:gridCol>
                <a:gridCol w="338667">
                  <a:extLst>
                    <a:ext uri="{9D8B030D-6E8A-4147-A177-3AD203B41FA5}">
                      <a16:colId xmlns:a16="http://schemas.microsoft.com/office/drawing/2014/main" val="20018"/>
                    </a:ext>
                  </a:extLst>
                </a:gridCol>
                <a:gridCol w="338667">
                  <a:extLst>
                    <a:ext uri="{9D8B030D-6E8A-4147-A177-3AD203B41FA5}">
                      <a16:colId xmlns:a16="http://schemas.microsoft.com/office/drawing/2014/main" val="20019"/>
                    </a:ext>
                  </a:extLst>
                </a:gridCol>
                <a:gridCol w="338667">
                  <a:extLst>
                    <a:ext uri="{9D8B030D-6E8A-4147-A177-3AD203B41FA5}">
                      <a16:colId xmlns:a16="http://schemas.microsoft.com/office/drawing/2014/main" val="20020"/>
                    </a:ext>
                  </a:extLst>
                </a:gridCol>
                <a:gridCol w="338667">
                  <a:extLst>
                    <a:ext uri="{9D8B030D-6E8A-4147-A177-3AD203B41FA5}">
                      <a16:colId xmlns:a16="http://schemas.microsoft.com/office/drawing/2014/main" val="20021"/>
                    </a:ext>
                  </a:extLst>
                </a:gridCol>
                <a:gridCol w="338667">
                  <a:extLst>
                    <a:ext uri="{9D8B030D-6E8A-4147-A177-3AD203B41FA5}">
                      <a16:colId xmlns:a16="http://schemas.microsoft.com/office/drawing/2014/main" val="20022"/>
                    </a:ext>
                  </a:extLst>
                </a:gridCol>
                <a:gridCol w="338667">
                  <a:extLst>
                    <a:ext uri="{9D8B030D-6E8A-4147-A177-3AD203B41FA5}">
                      <a16:colId xmlns:a16="http://schemas.microsoft.com/office/drawing/2014/main" val="20023"/>
                    </a:ext>
                  </a:extLst>
                </a:gridCol>
                <a:gridCol w="259728">
                  <a:extLst>
                    <a:ext uri="{9D8B030D-6E8A-4147-A177-3AD203B41FA5}">
                      <a16:colId xmlns:a16="http://schemas.microsoft.com/office/drawing/2014/main" val="20024"/>
                    </a:ext>
                  </a:extLst>
                </a:gridCol>
                <a:gridCol w="275009">
                  <a:extLst>
                    <a:ext uri="{9D8B030D-6E8A-4147-A177-3AD203B41FA5}">
                      <a16:colId xmlns:a16="http://schemas.microsoft.com/office/drawing/2014/main" val="20025"/>
                    </a:ext>
                  </a:extLst>
                </a:gridCol>
                <a:gridCol w="481263">
                  <a:extLst>
                    <a:ext uri="{9D8B030D-6E8A-4147-A177-3AD203B41FA5}">
                      <a16:colId xmlns:a16="http://schemas.microsoft.com/office/drawing/2014/main" val="20026"/>
                    </a:ext>
                  </a:extLst>
                </a:gridCol>
              </a:tblGrid>
              <a:tr h="214314">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solidFill>
                          <a:srgbClr val="00B050"/>
                        </a:solidFill>
                      </a:endParaRPr>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pPr lvl="1"/>
                      <a:endParaRPr lang="en-GB" sz="1000" dirty="0"/>
                    </a:p>
                  </a:txBody>
                  <a:tcPr>
                    <a:solidFill>
                      <a:schemeClr val="bg2">
                        <a:lumMod val="20000"/>
                        <a:lumOff val="80000"/>
                      </a:schemeClr>
                    </a:solidFill>
                  </a:tcPr>
                </a:tc>
                <a:tc>
                  <a:txBody>
                    <a:bodyPr/>
                    <a:lstStyle/>
                    <a:p>
                      <a:endParaRPr lang="en-GB" sz="1000" dirty="0"/>
                    </a:p>
                  </a:txBody>
                  <a:tcPr>
                    <a:solidFill>
                      <a:srgbClr val="002060"/>
                    </a:solidFill>
                  </a:tcPr>
                </a:tc>
                <a:tc>
                  <a:txBody>
                    <a:bodyPr/>
                    <a:lstStyle/>
                    <a:p>
                      <a:endParaRPr lang="en-GB" sz="1000" dirty="0"/>
                    </a:p>
                  </a:txBody>
                  <a:tcPr>
                    <a:solidFill>
                      <a:schemeClr val="accent6">
                        <a:lumMod val="75000"/>
                      </a:schemeClr>
                    </a:solidFill>
                  </a:tcPr>
                </a:tc>
                <a:tc>
                  <a:txBody>
                    <a:bodyPr/>
                    <a:lstStyle/>
                    <a:p>
                      <a:endParaRPr lang="en-GB" sz="1000" dirty="0"/>
                    </a:p>
                  </a:txBody>
                  <a:tcPr>
                    <a:solidFill>
                      <a:schemeClr val="accent4">
                        <a:lumMod val="75000"/>
                      </a:schemeClr>
                    </a:solidFill>
                  </a:tcPr>
                </a:tc>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endParaRPr lang="en-GB" sz="1000" dirty="0"/>
                    </a:p>
                  </a:txBody>
                  <a:tcPr>
                    <a:solidFill>
                      <a:schemeClr val="accent5">
                        <a:lumMod val="40000"/>
                        <a:lumOff val="60000"/>
                      </a:schemeClr>
                    </a:solidFill>
                  </a:tcPr>
                </a:tc>
                <a:tc>
                  <a:txBody>
                    <a:bodyPr/>
                    <a:lstStyle/>
                    <a:p>
                      <a:endParaRPr lang="en-GB" sz="1000" dirty="0"/>
                    </a:p>
                  </a:txBody>
                  <a:tcPr>
                    <a:solidFill>
                      <a:srgbClr val="7030A0"/>
                    </a:solidFill>
                  </a:tcPr>
                </a:tc>
                <a:tc>
                  <a:txBody>
                    <a:bodyPr/>
                    <a:lstStyle/>
                    <a:p>
                      <a:endParaRPr lang="en-GB" sz="1000" dirty="0"/>
                    </a:p>
                  </a:txBody>
                  <a:tcPr>
                    <a:solidFill>
                      <a:schemeClr val="accent6">
                        <a:lumMod val="75000"/>
                      </a:schemeClr>
                    </a:solidFill>
                  </a:tcP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1411560" cy="1159768"/>
          </a:xfrm>
          <a:prstGeom prst="rect">
            <a:avLst/>
          </a:prstGeom>
        </p:spPr>
      </p:pic>
      <p:pic>
        <p:nvPicPr>
          <p:cNvPr id="1026" name="Picture 2" descr="Image result for children going to school">
            <a:extLst>
              <a:ext uri="{FF2B5EF4-FFF2-40B4-BE49-F238E27FC236}">
                <a16:creationId xmlns:a16="http://schemas.microsoft.com/office/drawing/2014/main" id="{8E455666-38C3-4D95-BCDE-3BFFF2DB9A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5805264"/>
            <a:ext cx="1584176" cy="9888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10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1000"/>
                                        <p:tgtEl>
                                          <p:spTgt spid="3">
                                            <p:txEl>
                                              <p:pRg st="0" end="0"/>
                                            </p:txEl>
                                          </p:spTgt>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1071569"/>
          </a:xfrm>
        </p:spPr>
        <p:txBody>
          <a:bodyPr>
            <a:normAutofit fontScale="90000"/>
          </a:bodyPr>
          <a:lstStyle/>
          <a:p>
            <a:r>
              <a:rPr lang="en-GB" b="1" dirty="0">
                <a:latin typeface="Bradley Hand ITC" pitchFamily="66" charset="0"/>
              </a:rPr>
              <a:t>          </a:t>
            </a:r>
            <a:br>
              <a:rPr lang="en-GB" b="1" dirty="0">
                <a:latin typeface="Bradley Hand ITC" pitchFamily="66" charset="0"/>
              </a:rPr>
            </a:br>
            <a:endParaRPr lang="en-GB" b="1" dirty="0">
              <a:latin typeface="Bradley Hand ITC" pitchFamily="66" charset="0"/>
            </a:endParaRPr>
          </a:p>
        </p:txBody>
      </p:sp>
      <p:sp>
        <p:nvSpPr>
          <p:cNvPr id="3" name="Subtitle 2"/>
          <p:cNvSpPr>
            <a:spLocks noGrp="1"/>
          </p:cNvSpPr>
          <p:nvPr>
            <p:ph type="subTitle" idx="1"/>
          </p:nvPr>
        </p:nvSpPr>
        <p:spPr>
          <a:xfrm>
            <a:off x="179512" y="2036427"/>
            <a:ext cx="8776643" cy="4406562"/>
          </a:xfr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p:spPr>
        <p:txBody>
          <a:bodyPr>
            <a:normAutofit fontScale="47500" lnSpcReduction="20000"/>
          </a:bodyPr>
          <a:lstStyle/>
          <a:p>
            <a:pPr algn="l">
              <a:lnSpc>
                <a:spcPct val="107000"/>
              </a:lnSpc>
              <a:spcAft>
                <a:spcPts val="800"/>
              </a:spcAft>
            </a:pPr>
            <a:r>
              <a:rPr lang="en-GB" sz="5100" dirty="0">
                <a:solidFill>
                  <a:schemeClr val="bg1"/>
                </a:solidFill>
                <a:latin typeface="Comic Sans MS" panose="030F0702030302020204" pitchFamily="66" charset="0"/>
              </a:rPr>
              <a:t>Once they start school, they may not be prepared to answer questions that you ask about their day, straight away. </a:t>
            </a:r>
          </a:p>
          <a:p>
            <a:pPr algn="l">
              <a:lnSpc>
                <a:spcPct val="107000"/>
              </a:lnSpc>
              <a:spcAft>
                <a:spcPts val="800"/>
              </a:spcAft>
            </a:pPr>
            <a:endParaRPr lang="en-GB" dirty="0">
              <a:solidFill>
                <a:schemeClr val="bg1"/>
              </a:solidFill>
              <a:latin typeface="Comic Sans MS" panose="030F0702030302020204" pitchFamily="66" charset="0"/>
            </a:endParaRPr>
          </a:p>
          <a:p>
            <a:pPr algn="l">
              <a:lnSpc>
                <a:spcPct val="107000"/>
              </a:lnSpc>
              <a:spcAft>
                <a:spcPts val="800"/>
              </a:spcAft>
            </a:pPr>
            <a:endParaRPr lang="en-GB" dirty="0">
              <a:solidFill>
                <a:schemeClr val="bg1"/>
              </a:solidFill>
              <a:latin typeface="Comic Sans MS" panose="030F0702030302020204" pitchFamily="66" charset="0"/>
            </a:endParaRPr>
          </a:p>
          <a:p>
            <a:pPr algn="l">
              <a:lnSpc>
                <a:spcPct val="107000"/>
              </a:lnSpc>
              <a:spcAft>
                <a:spcPts val="800"/>
              </a:spcAft>
            </a:pPr>
            <a:endParaRPr lang="en-GB" dirty="0">
              <a:solidFill>
                <a:schemeClr val="bg1"/>
              </a:solidFill>
              <a:latin typeface="Comic Sans MS" panose="030F0702030302020204" pitchFamily="66" charset="0"/>
            </a:endParaRPr>
          </a:p>
          <a:p>
            <a:pPr algn="l">
              <a:lnSpc>
                <a:spcPct val="107000"/>
              </a:lnSpc>
              <a:spcAft>
                <a:spcPts val="800"/>
              </a:spcAft>
            </a:pPr>
            <a:endParaRPr lang="en-GB" dirty="0">
              <a:solidFill>
                <a:schemeClr val="bg1"/>
              </a:solidFill>
              <a:latin typeface="Comic Sans MS" panose="030F0702030302020204" pitchFamily="66" charset="0"/>
            </a:endParaRPr>
          </a:p>
          <a:p>
            <a:pPr algn="l">
              <a:lnSpc>
                <a:spcPct val="107000"/>
              </a:lnSpc>
              <a:spcAft>
                <a:spcPts val="800"/>
              </a:spcAft>
            </a:pPr>
            <a:endParaRPr lang="en-GB" dirty="0">
              <a:solidFill>
                <a:schemeClr val="bg1"/>
              </a:solidFill>
              <a:latin typeface="Comic Sans MS" panose="030F0702030302020204" pitchFamily="66" charset="0"/>
            </a:endParaRPr>
          </a:p>
          <a:p>
            <a:pPr algn="l">
              <a:lnSpc>
                <a:spcPct val="107000"/>
              </a:lnSpc>
              <a:spcAft>
                <a:spcPts val="800"/>
              </a:spcAft>
            </a:pPr>
            <a:endParaRPr lang="en-GB" sz="5100" dirty="0">
              <a:solidFill>
                <a:schemeClr val="bg1"/>
              </a:solidFill>
              <a:latin typeface="Comic Sans MS" panose="030F0702030302020204" pitchFamily="66" charset="0"/>
            </a:endParaRPr>
          </a:p>
          <a:p>
            <a:pPr algn="l">
              <a:lnSpc>
                <a:spcPct val="107000"/>
              </a:lnSpc>
              <a:spcAft>
                <a:spcPts val="800"/>
              </a:spcAft>
            </a:pPr>
            <a:r>
              <a:rPr lang="en-GB" sz="5100" dirty="0">
                <a:solidFill>
                  <a:schemeClr val="bg1"/>
                </a:solidFill>
                <a:latin typeface="Comic Sans MS" panose="030F0702030302020204" pitchFamily="66" charset="0"/>
              </a:rPr>
              <a:t>It may be last thing at night that they choose to chat about events.</a:t>
            </a:r>
          </a:p>
          <a:p>
            <a:pPr algn="l">
              <a:lnSpc>
                <a:spcPct val="107000"/>
              </a:lnSpc>
              <a:spcAft>
                <a:spcPts val="800"/>
              </a:spcAft>
            </a:pPr>
            <a:r>
              <a:rPr lang="en-GB" dirty="0">
                <a:solidFill>
                  <a:schemeClr val="bg1"/>
                </a:solidFill>
                <a:latin typeface="Comic Sans MS" panose="030F0702030302020204" pitchFamily="66" charset="0"/>
              </a:rPr>
              <a:t> </a:t>
            </a:r>
          </a:p>
          <a:p>
            <a:pPr algn="l">
              <a:lnSpc>
                <a:spcPct val="107000"/>
              </a:lnSpc>
              <a:spcAft>
                <a:spcPts val="800"/>
              </a:spcAft>
            </a:pPr>
            <a:endParaRPr lang="en-GB" dirty="0">
              <a:solidFill>
                <a:schemeClr val="bg1"/>
              </a:solidFill>
              <a:latin typeface="Comic Sans MS" panose="030F0702030302020204" pitchFamily="66" charset="0"/>
            </a:endParaRPr>
          </a:p>
          <a:p>
            <a:pPr algn="l">
              <a:lnSpc>
                <a:spcPct val="107000"/>
              </a:lnSpc>
              <a:spcAft>
                <a:spcPts val="800"/>
              </a:spcAft>
            </a:pPr>
            <a:endParaRPr lang="en-GB" dirty="0">
              <a:solidFill>
                <a:schemeClr val="bg1"/>
              </a:solidFill>
              <a:latin typeface="Comic Sans MS" panose="030F0702030302020204" pitchFamily="66" charset="0"/>
            </a:endParaRPr>
          </a:p>
          <a:p>
            <a:pPr lvl="0" algn="l">
              <a:lnSpc>
                <a:spcPct val="107000"/>
              </a:lnSpc>
              <a:spcAft>
                <a:spcPts val="800"/>
              </a:spcAft>
            </a:pPr>
            <a:endParaRPr lang="en-GB" sz="2800" dirty="0">
              <a:solidFill>
                <a:schemeClr val="bg1"/>
              </a:solidFill>
              <a:latin typeface="Brush Script MT" panose="03060802040406070304" pitchFamily="66"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nvPr>
        </p:nvGraphicFramePr>
        <p:xfrm>
          <a:off x="0" y="1571612"/>
          <a:ext cx="9144008" cy="243840"/>
        </p:xfrm>
        <a:graphic>
          <a:graphicData uri="http://schemas.openxmlformats.org/drawingml/2006/table">
            <a:tbl>
              <a:tblPr firstRow="1" bandRow="1">
                <a:tableStyleId>{5C22544A-7EE6-4342-B048-85BDC9FD1C3A}</a:tableStyleId>
              </a:tblPr>
              <a:tblGrid>
                <a:gridCol w="343730">
                  <a:extLst>
                    <a:ext uri="{9D8B030D-6E8A-4147-A177-3AD203B41FA5}">
                      <a16:colId xmlns:a16="http://schemas.microsoft.com/office/drawing/2014/main" val="20000"/>
                    </a:ext>
                  </a:extLst>
                </a:gridCol>
                <a:gridCol w="333604">
                  <a:extLst>
                    <a:ext uri="{9D8B030D-6E8A-4147-A177-3AD203B41FA5}">
                      <a16:colId xmlns:a16="http://schemas.microsoft.com/office/drawing/2014/main" val="20001"/>
                    </a:ext>
                  </a:extLst>
                </a:gridCol>
                <a:gridCol w="338667">
                  <a:extLst>
                    <a:ext uri="{9D8B030D-6E8A-4147-A177-3AD203B41FA5}">
                      <a16:colId xmlns:a16="http://schemas.microsoft.com/office/drawing/2014/main" val="20002"/>
                    </a:ext>
                  </a:extLst>
                </a:gridCol>
                <a:gridCol w="338667">
                  <a:extLst>
                    <a:ext uri="{9D8B030D-6E8A-4147-A177-3AD203B41FA5}">
                      <a16:colId xmlns:a16="http://schemas.microsoft.com/office/drawing/2014/main" val="20003"/>
                    </a:ext>
                  </a:extLst>
                </a:gridCol>
                <a:gridCol w="338667">
                  <a:extLst>
                    <a:ext uri="{9D8B030D-6E8A-4147-A177-3AD203B41FA5}">
                      <a16:colId xmlns:a16="http://schemas.microsoft.com/office/drawing/2014/main" val="20004"/>
                    </a:ext>
                  </a:extLst>
                </a:gridCol>
                <a:gridCol w="338667">
                  <a:extLst>
                    <a:ext uri="{9D8B030D-6E8A-4147-A177-3AD203B41FA5}">
                      <a16:colId xmlns:a16="http://schemas.microsoft.com/office/drawing/2014/main" val="20005"/>
                    </a:ext>
                  </a:extLst>
                </a:gridCol>
                <a:gridCol w="338667">
                  <a:extLst>
                    <a:ext uri="{9D8B030D-6E8A-4147-A177-3AD203B41FA5}">
                      <a16:colId xmlns:a16="http://schemas.microsoft.com/office/drawing/2014/main" val="20006"/>
                    </a:ext>
                  </a:extLst>
                </a:gridCol>
                <a:gridCol w="338667">
                  <a:extLst>
                    <a:ext uri="{9D8B030D-6E8A-4147-A177-3AD203B41FA5}">
                      <a16:colId xmlns:a16="http://schemas.microsoft.com/office/drawing/2014/main" val="20007"/>
                    </a:ext>
                  </a:extLst>
                </a:gridCol>
                <a:gridCol w="338667">
                  <a:extLst>
                    <a:ext uri="{9D8B030D-6E8A-4147-A177-3AD203B41FA5}">
                      <a16:colId xmlns:a16="http://schemas.microsoft.com/office/drawing/2014/main" val="20008"/>
                    </a:ext>
                  </a:extLst>
                </a:gridCol>
                <a:gridCol w="338667">
                  <a:extLst>
                    <a:ext uri="{9D8B030D-6E8A-4147-A177-3AD203B41FA5}">
                      <a16:colId xmlns:a16="http://schemas.microsoft.com/office/drawing/2014/main" val="20009"/>
                    </a:ext>
                  </a:extLst>
                </a:gridCol>
                <a:gridCol w="338667">
                  <a:extLst>
                    <a:ext uri="{9D8B030D-6E8A-4147-A177-3AD203B41FA5}">
                      <a16:colId xmlns:a16="http://schemas.microsoft.com/office/drawing/2014/main" val="20010"/>
                    </a:ext>
                  </a:extLst>
                </a:gridCol>
                <a:gridCol w="338667">
                  <a:extLst>
                    <a:ext uri="{9D8B030D-6E8A-4147-A177-3AD203B41FA5}">
                      <a16:colId xmlns:a16="http://schemas.microsoft.com/office/drawing/2014/main" val="20011"/>
                    </a:ext>
                  </a:extLst>
                </a:gridCol>
                <a:gridCol w="338667">
                  <a:extLst>
                    <a:ext uri="{9D8B030D-6E8A-4147-A177-3AD203B41FA5}">
                      <a16:colId xmlns:a16="http://schemas.microsoft.com/office/drawing/2014/main" val="20012"/>
                    </a:ext>
                  </a:extLst>
                </a:gridCol>
                <a:gridCol w="338667">
                  <a:extLst>
                    <a:ext uri="{9D8B030D-6E8A-4147-A177-3AD203B41FA5}">
                      <a16:colId xmlns:a16="http://schemas.microsoft.com/office/drawing/2014/main" val="20013"/>
                    </a:ext>
                  </a:extLst>
                </a:gridCol>
                <a:gridCol w="338667">
                  <a:extLst>
                    <a:ext uri="{9D8B030D-6E8A-4147-A177-3AD203B41FA5}">
                      <a16:colId xmlns:a16="http://schemas.microsoft.com/office/drawing/2014/main" val="20014"/>
                    </a:ext>
                  </a:extLst>
                </a:gridCol>
                <a:gridCol w="338667">
                  <a:extLst>
                    <a:ext uri="{9D8B030D-6E8A-4147-A177-3AD203B41FA5}">
                      <a16:colId xmlns:a16="http://schemas.microsoft.com/office/drawing/2014/main" val="20015"/>
                    </a:ext>
                  </a:extLst>
                </a:gridCol>
                <a:gridCol w="338667">
                  <a:extLst>
                    <a:ext uri="{9D8B030D-6E8A-4147-A177-3AD203B41FA5}">
                      <a16:colId xmlns:a16="http://schemas.microsoft.com/office/drawing/2014/main" val="20016"/>
                    </a:ext>
                  </a:extLst>
                </a:gridCol>
                <a:gridCol w="338667">
                  <a:extLst>
                    <a:ext uri="{9D8B030D-6E8A-4147-A177-3AD203B41FA5}">
                      <a16:colId xmlns:a16="http://schemas.microsoft.com/office/drawing/2014/main" val="20017"/>
                    </a:ext>
                  </a:extLst>
                </a:gridCol>
                <a:gridCol w="338667">
                  <a:extLst>
                    <a:ext uri="{9D8B030D-6E8A-4147-A177-3AD203B41FA5}">
                      <a16:colId xmlns:a16="http://schemas.microsoft.com/office/drawing/2014/main" val="20018"/>
                    </a:ext>
                  </a:extLst>
                </a:gridCol>
                <a:gridCol w="338667">
                  <a:extLst>
                    <a:ext uri="{9D8B030D-6E8A-4147-A177-3AD203B41FA5}">
                      <a16:colId xmlns:a16="http://schemas.microsoft.com/office/drawing/2014/main" val="20019"/>
                    </a:ext>
                  </a:extLst>
                </a:gridCol>
                <a:gridCol w="338667">
                  <a:extLst>
                    <a:ext uri="{9D8B030D-6E8A-4147-A177-3AD203B41FA5}">
                      <a16:colId xmlns:a16="http://schemas.microsoft.com/office/drawing/2014/main" val="20020"/>
                    </a:ext>
                  </a:extLst>
                </a:gridCol>
                <a:gridCol w="338667">
                  <a:extLst>
                    <a:ext uri="{9D8B030D-6E8A-4147-A177-3AD203B41FA5}">
                      <a16:colId xmlns:a16="http://schemas.microsoft.com/office/drawing/2014/main" val="20021"/>
                    </a:ext>
                  </a:extLst>
                </a:gridCol>
                <a:gridCol w="338667">
                  <a:extLst>
                    <a:ext uri="{9D8B030D-6E8A-4147-A177-3AD203B41FA5}">
                      <a16:colId xmlns:a16="http://schemas.microsoft.com/office/drawing/2014/main" val="20022"/>
                    </a:ext>
                  </a:extLst>
                </a:gridCol>
                <a:gridCol w="338667">
                  <a:extLst>
                    <a:ext uri="{9D8B030D-6E8A-4147-A177-3AD203B41FA5}">
                      <a16:colId xmlns:a16="http://schemas.microsoft.com/office/drawing/2014/main" val="20023"/>
                    </a:ext>
                  </a:extLst>
                </a:gridCol>
                <a:gridCol w="259728">
                  <a:extLst>
                    <a:ext uri="{9D8B030D-6E8A-4147-A177-3AD203B41FA5}">
                      <a16:colId xmlns:a16="http://schemas.microsoft.com/office/drawing/2014/main" val="20024"/>
                    </a:ext>
                  </a:extLst>
                </a:gridCol>
                <a:gridCol w="275009">
                  <a:extLst>
                    <a:ext uri="{9D8B030D-6E8A-4147-A177-3AD203B41FA5}">
                      <a16:colId xmlns:a16="http://schemas.microsoft.com/office/drawing/2014/main" val="20025"/>
                    </a:ext>
                  </a:extLst>
                </a:gridCol>
                <a:gridCol w="481263">
                  <a:extLst>
                    <a:ext uri="{9D8B030D-6E8A-4147-A177-3AD203B41FA5}">
                      <a16:colId xmlns:a16="http://schemas.microsoft.com/office/drawing/2014/main" val="20026"/>
                    </a:ext>
                  </a:extLst>
                </a:gridCol>
              </a:tblGrid>
              <a:tr h="214314">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solidFill>
                          <a:srgbClr val="00B050"/>
                        </a:solidFill>
                      </a:endParaRPr>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pPr lvl="1"/>
                      <a:endParaRPr lang="en-GB" sz="1000" dirty="0"/>
                    </a:p>
                  </a:txBody>
                  <a:tcPr>
                    <a:solidFill>
                      <a:schemeClr val="bg2">
                        <a:lumMod val="20000"/>
                        <a:lumOff val="80000"/>
                      </a:schemeClr>
                    </a:solidFill>
                  </a:tcPr>
                </a:tc>
                <a:tc>
                  <a:txBody>
                    <a:bodyPr/>
                    <a:lstStyle/>
                    <a:p>
                      <a:endParaRPr lang="en-GB" sz="1000" dirty="0"/>
                    </a:p>
                  </a:txBody>
                  <a:tcPr>
                    <a:solidFill>
                      <a:srgbClr val="002060"/>
                    </a:solidFill>
                  </a:tcPr>
                </a:tc>
                <a:tc>
                  <a:txBody>
                    <a:bodyPr/>
                    <a:lstStyle/>
                    <a:p>
                      <a:endParaRPr lang="en-GB" sz="1000" dirty="0"/>
                    </a:p>
                  </a:txBody>
                  <a:tcPr>
                    <a:solidFill>
                      <a:schemeClr val="accent6">
                        <a:lumMod val="75000"/>
                      </a:schemeClr>
                    </a:solidFill>
                  </a:tcPr>
                </a:tc>
                <a:tc>
                  <a:txBody>
                    <a:bodyPr/>
                    <a:lstStyle/>
                    <a:p>
                      <a:endParaRPr lang="en-GB" sz="1000" dirty="0"/>
                    </a:p>
                  </a:txBody>
                  <a:tcPr>
                    <a:solidFill>
                      <a:schemeClr val="accent4">
                        <a:lumMod val="75000"/>
                      </a:schemeClr>
                    </a:solidFill>
                  </a:tcPr>
                </a:tc>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endParaRPr lang="en-GB" sz="1000" dirty="0"/>
                    </a:p>
                  </a:txBody>
                  <a:tcPr>
                    <a:solidFill>
                      <a:schemeClr val="accent5">
                        <a:lumMod val="40000"/>
                        <a:lumOff val="60000"/>
                      </a:schemeClr>
                    </a:solidFill>
                  </a:tcPr>
                </a:tc>
                <a:tc>
                  <a:txBody>
                    <a:bodyPr/>
                    <a:lstStyle/>
                    <a:p>
                      <a:endParaRPr lang="en-GB" sz="1000" dirty="0"/>
                    </a:p>
                  </a:txBody>
                  <a:tcPr>
                    <a:solidFill>
                      <a:srgbClr val="7030A0"/>
                    </a:solidFill>
                  </a:tcPr>
                </a:tc>
                <a:tc>
                  <a:txBody>
                    <a:bodyPr/>
                    <a:lstStyle/>
                    <a:p>
                      <a:endParaRPr lang="en-GB" sz="1000" dirty="0"/>
                    </a:p>
                  </a:txBody>
                  <a:tcPr>
                    <a:solidFill>
                      <a:schemeClr val="accent6">
                        <a:lumMod val="75000"/>
                      </a:schemeClr>
                    </a:solidFill>
                  </a:tcP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1411560" cy="1159768"/>
          </a:xfrm>
          <a:prstGeom prst="rect">
            <a:avLst/>
          </a:prstGeom>
        </p:spPr>
      </p:pic>
      <p:sp>
        <p:nvSpPr>
          <p:cNvPr id="6" name="AutoShape 2" descr="Image result for home">
            <a:extLst>
              <a:ext uri="{FF2B5EF4-FFF2-40B4-BE49-F238E27FC236}">
                <a16:creationId xmlns:a16="http://schemas.microsoft.com/office/drawing/2014/main" id="{B6812FA9-7A79-4919-A0B6-21862138BA1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a:extLst>
              <a:ext uri="{FF2B5EF4-FFF2-40B4-BE49-F238E27FC236}">
                <a16:creationId xmlns:a16="http://schemas.microsoft.com/office/drawing/2014/main" id="{A54C6134-73EF-4372-AC74-8CEDA4EF981A}"/>
              </a:ext>
            </a:extLst>
          </p:cNvPr>
          <p:cNvSpPr/>
          <p:nvPr/>
        </p:nvSpPr>
        <p:spPr>
          <a:xfrm>
            <a:off x="3006622" y="309376"/>
            <a:ext cx="3435556" cy="707886"/>
          </a:xfrm>
          <a:prstGeom prst="rect">
            <a:avLst/>
          </a:prstGeom>
        </p:spPr>
        <p:txBody>
          <a:bodyPr wrap="none">
            <a:spAutoFit/>
          </a:bodyPr>
          <a:lstStyle/>
          <a:p>
            <a:r>
              <a:rPr lang="en-GB" sz="4000" b="1" dirty="0">
                <a:latin typeface="Bradley Hand ITC" pitchFamily="66" charset="0"/>
              </a:rPr>
              <a:t>A listening ear</a:t>
            </a:r>
          </a:p>
        </p:txBody>
      </p:sp>
      <p:pic>
        <p:nvPicPr>
          <p:cNvPr id="31746" name="Picture 2" descr="Image result for parent asking questions">
            <a:extLst>
              <a:ext uri="{FF2B5EF4-FFF2-40B4-BE49-F238E27FC236}">
                <a16:creationId xmlns:a16="http://schemas.microsoft.com/office/drawing/2014/main" id="{3AD86CF8-49A9-4EF6-8D5B-8657EA6997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3292412"/>
            <a:ext cx="2507280" cy="1432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8668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500"/>
                                        <p:tgtEl>
                                          <p:spTgt spid="3">
                                            <p:txEl>
                                              <p:pRg st="0" end="0"/>
                                            </p:txEl>
                                          </p:spTgt>
                                        </p:tgtEl>
                                      </p:cBhvr>
                                    </p:animEffect>
                                  </p:childTnLst>
                                </p:cTn>
                              </p:par>
                              <p:par>
                                <p:cTn id="12" presetID="2" presetClass="entr" presetSubtype="8" fill="hold" nodeType="withEffect">
                                  <p:stCondLst>
                                    <p:cond delay="0"/>
                                  </p:stCondLst>
                                  <p:childTnLst>
                                    <p:set>
                                      <p:cBhvr>
                                        <p:cTn id="13" dur="1" fill="hold">
                                          <p:stCondLst>
                                            <p:cond delay="0"/>
                                          </p:stCondLst>
                                        </p:cTn>
                                        <p:tgtEl>
                                          <p:spTgt spid="31746"/>
                                        </p:tgtEl>
                                        <p:attrNameLst>
                                          <p:attrName>style.visibility</p:attrName>
                                        </p:attrNameLst>
                                      </p:cBhvr>
                                      <p:to>
                                        <p:strVal val="visible"/>
                                      </p:to>
                                    </p:set>
                                    <p:anim calcmode="lin" valueType="num">
                                      <p:cBhvr additive="base">
                                        <p:cTn id="14" dur="1500" fill="hold"/>
                                        <p:tgtEl>
                                          <p:spTgt spid="31746"/>
                                        </p:tgtEl>
                                        <p:attrNameLst>
                                          <p:attrName>ppt_x</p:attrName>
                                        </p:attrNameLst>
                                      </p:cBhvr>
                                      <p:tavLst>
                                        <p:tav tm="0">
                                          <p:val>
                                            <p:strVal val="0-#ppt_w/2"/>
                                          </p:val>
                                        </p:tav>
                                        <p:tav tm="100000">
                                          <p:val>
                                            <p:strVal val="#ppt_x"/>
                                          </p:val>
                                        </p:tav>
                                      </p:tavLst>
                                    </p:anim>
                                    <p:anim calcmode="lin" valueType="num">
                                      <p:cBhvr additive="base">
                                        <p:cTn id="15" dur="1500" fill="hold"/>
                                        <p:tgtEl>
                                          <p:spTgt spid="31746"/>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wipe(up)">
                                      <p:cBhvr>
                                        <p:cTn id="19" dur="500"/>
                                        <p:tgtEl>
                                          <p:spTgt spid="3">
                                            <p:txEl>
                                              <p:pRg st="7" end="7"/>
                                            </p:txEl>
                                          </p:spTgt>
                                        </p:tgtEl>
                                      </p:cBhvr>
                                    </p:animEffect>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wipe(up)">
                                      <p:cBhvr>
                                        <p:cTn id="2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1071569"/>
          </a:xfrm>
        </p:spPr>
        <p:txBody>
          <a:bodyPr>
            <a:normAutofit fontScale="90000"/>
          </a:bodyPr>
          <a:lstStyle/>
          <a:p>
            <a:r>
              <a:rPr lang="en-GB" b="1" dirty="0">
                <a:latin typeface="Bradley Hand ITC" pitchFamily="66" charset="0"/>
              </a:rPr>
              <a:t>          </a:t>
            </a:r>
            <a:br>
              <a:rPr lang="en-GB" b="1" dirty="0">
                <a:latin typeface="Bradley Hand ITC" pitchFamily="66" charset="0"/>
              </a:rPr>
            </a:br>
            <a:endParaRPr lang="en-GB" b="1" dirty="0">
              <a:latin typeface="Bradley Hand ITC" pitchFamily="66" charset="0"/>
            </a:endParaRPr>
          </a:p>
        </p:txBody>
      </p:sp>
      <p:sp>
        <p:nvSpPr>
          <p:cNvPr id="3" name="Subtitle 2"/>
          <p:cNvSpPr>
            <a:spLocks noGrp="1"/>
          </p:cNvSpPr>
          <p:nvPr>
            <p:ph type="subTitle" idx="1"/>
          </p:nvPr>
        </p:nvSpPr>
        <p:spPr>
          <a:xfrm>
            <a:off x="183678" y="2460273"/>
            <a:ext cx="8776643" cy="3623602"/>
          </a:xfr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p:spPr>
        <p:txBody>
          <a:bodyPr>
            <a:normAutofit fontScale="77500" lnSpcReduction="20000"/>
          </a:bodyPr>
          <a:lstStyle/>
          <a:p>
            <a:pPr algn="l">
              <a:lnSpc>
                <a:spcPct val="107000"/>
              </a:lnSpc>
              <a:spcAft>
                <a:spcPts val="800"/>
              </a:spcAft>
            </a:pPr>
            <a:r>
              <a:rPr lang="en-GB" sz="3800" dirty="0">
                <a:solidFill>
                  <a:schemeClr val="bg1"/>
                </a:solidFill>
                <a:latin typeface="Comic Sans MS" panose="030F0702030302020204" pitchFamily="66" charset="0"/>
              </a:rPr>
              <a:t>During the holidays, talk though what will happen when your child goes to school. Talk about the journey (a practise run for new starters is a good way to assist with familiarisation).</a:t>
            </a:r>
          </a:p>
          <a:p>
            <a:pPr algn="l">
              <a:lnSpc>
                <a:spcPct val="107000"/>
              </a:lnSpc>
              <a:spcAft>
                <a:spcPts val="800"/>
              </a:spcAft>
            </a:pPr>
            <a:r>
              <a:rPr lang="en-GB" sz="3800" dirty="0">
                <a:solidFill>
                  <a:schemeClr val="bg1"/>
                </a:solidFill>
                <a:latin typeface="Comic Sans MS" panose="030F0702030302020204" pitchFamily="66" charset="0"/>
              </a:rPr>
              <a:t>Talk through the timetable of activities for the first few days available on the school website, it will familiarise your child with events happening during their first few days at school.</a:t>
            </a:r>
          </a:p>
          <a:p>
            <a:pPr lvl="0" algn="l">
              <a:lnSpc>
                <a:spcPct val="107000"/>
              </a:lnSpc>
              <a:spcAft>
                <a:spcPts val="800"/>
              </a:spcAft>
            </a:pPr>
            <a:endParaRPr lang="en-GB" sz="2800" dirty="0">
              <a:solidFill>
                <a:schemeClr val="bg1"/>
              </a:solidFill>
              <a:latin typeface="Brush Script MT" panose="03060802040406070304" pitchFamily="66"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nvPr>
        </p:nvGraphicFramePr>
        <p:xfrm>
          <a:off x="0" y="1571612"/>
          <a:ext cx="9144008" cy="243840"/>
        </p:xfrm>
        <a:graphic>
          <a:graphicData uri="http://schemas.openxmlformats.org/drawingml/2006/table">
            <a:tbl>
              <a:tblPr firstRow="1" bandRow="1">
                <a:tableStyleId>{5C22544A-7EE6-4342-B048-85BDC9FD1C3A}</a:tableStyleId>
              </a:tblPr>
              <a:tblGrid>
                <a:gridCol w="343730">
                  <a:extLst>
                    <a:ext uri="{9D8B030D-6E8A-4147-A177-3AD203B41FA5}">
                      <a16:colId xmlns:a16="http://schemas.microsoft.com/office/drawing/2014/main" val="20000"/>
                    </a:ext>
                  </a:extLst>
                </a:gridCol>
                <a:gridCol w="333604">
                  <a:extLst>
                    <a:ext uri="{9D8B030D-6E8A-4147-A177-3AD203B41FA5}">
                      <a16:colId xmlns:a16="http://schemas.microsoft.com/office/drawing/2014/main" val="20001"/>
                    </a:ext>
                  </a:extLst>
                </a:gridCol>
                <a:gridCol w="338667">
                  <a:extLst>
                    <a:ext uri="{9D8B030D-6E8A-4147-A177-3AD203B41FA5}">
                      <a16:colId xmlns:a16="http://schemas.microsoft.com/office/drawing/2014/main" val="20002"/>
                    </a:ext>
                  </a:extLst>
                </a:gridCol>
                <a:gridCol w="338667">
                  <a:extLst>
                    <a:ext uri="{9D8B030D-6E8A-4147-A177-3AD203B41FA5}">
                      <a16:colId xmlns:a16="http://schemas.microsoft.com/office/drawing/2014/main" val="20003"/>
                    </a:ext>
                  </a:extLst>
                </a:gridCol>
                <a:gridCol w="338667">
                  <a:extLst>
                    <a:ext uri="{9D8B030D-6E8A-4147-A177-3AD203B41FA5}">
                      <a16:colId xmlns:a16="http://schemas.microsoft.com/office/drawing/2014/main" val="20004"/>
                    </a:ext>
                  </a:extLst>
                </a:gridCol>
                <a:gridCol w="338667">
                  <a:extLst>
                    <a:ext uri="{9D8B030D-6E8A-4147-A177-3AD203B41FA5}">
                      <a16:colId xmlns:a16="http://schemas.microsoft.com/office/drawing/2014/main" val="20005"/>
                    </a:ext>
                  </a:extLst>
                </a:gridCol>
                <a:gridCol w="338667">
                  <a:extLst>
                    <a:ext uri="{9D8B030D-6E8A-4147-A177-3AD203B41FA5}">
                      <a16:colId xmlns:a16="http://schemas.microsoft.com/office/drawing/2014/main" val="20006"/>
                    </a:ext>
                  </a:extLst>
                </a:gridCol>
                <a:gridCol w="338667">
                  <a:extLst>
                    <a:ext uri="{9D8B030D-6E8A-4147-A177-3AD203B41FA5}">
                      <a16:colId xmlns:a16="http://schemas.microsoft.com/office/drawing/2014/main" val="20007"/>
                    </a:ext>
                  </a:extLst>
                </a:gridCol>
                <a:gridCol w="338667">
                  <a:extLst>
                    <a:ext uri="{9D8B030D-6E8A-4147-A177-3AD203B41FA5}">
                      <a16:colId xmlns:a16="http://schemas.microsoft.com/office/drawing/2014/main" val="20008"/>
                    </a:ext>
                  </a:extLst>
                </a:gridCol>
                <a:gridCol w="338667">
                  <a:extLst>
                    <a:ext uri="{9D8B030D-6E8A-4147-A177-3AD203B41FA5}">
                      <a16:colId xmlns:a16="http://schemas.microsoft.com/office/drawing/2014/main" val="20009"/>
                    </a:ext>
                  </a:extLst>
                </a:gridCol>
                <a:gridCol w="338667">
                  <a:extLst>
                    <a:ext uri="{9D8B030D-6E8A-4147-A177-3AD203B41FA5}">
                      <a16:colId xmlns:a16="http://schemas.microsoft.com/office/drawing/2014/main" val="20010"/>
                    </a:ext>
                  </a:extLst>
                </a:gridCol>
                <a:gridCol w="338667">
                  <a:extLst>
                    <a:ext uri="{9D8B030D-6E8A-4147-A177-3AD203B41FA5}">
                      <a16:colId xmlns:a16="http://schemas.microsoft.com/office/drawing/2014/main" val="20011"/>
                    </a:ext>
                  </a:extLst>
                </a:gridCol>
                <a:gridCol w="338667">
                  <a:extLst>
                    <a:ext uri="{9D8B030D-6E8A-4147-A177-3AD203B41FA5}">
                      <a16:colId xmlns:a16="http://schemas.microsoft.com/office/drawing/2014/main" val="20012"/>
                    </a:ext>
                  </a:extLst>
                </a:gridCol>
                <a:gridCol w="338667">
                  <a:extLst>
                    <a:ext uri="{9D8B030D-6E8A-4147-A177-3AD203B41FA5}">
                      <a16:colId xmlns:a16="http://schemas.microsoft.com/office/drawing/2014/main" val="20013"/>
                    </a:ext>
                  </a:extLst>
                </a:gridCol>
                <a:gridCol w="338667">
                  <a:extLst>
                    <a:ext uri="{9D8B030D-6E8A-4147-A177-3AD203B41FA5}">
                      <a16:colId xmlns:a16="http://schemas.microsoft.com/office/drawing/2014/main" val="20014"/>
                    </a:ext>
                  </a:extLst>
                </a:gridCol>
                <a:gridCol w="338667">
                  <a:extLst>
                    <a:ext uri="{9D8B030D-6E8A-4147-A177-3AD203B41FA5}">
                      <a16:colId xmlns:a16="http://schemas.microsoft.com/office/drawing/2014/main" val="20015"/>
                    </a:ext>
                  </a:extLst>
                </a:gridCol>
                <a:gridCol w="338667">
                  <a:extLst>
                    <a:ext uri="{9D8B030D-6E8A-4147-A177-3AD203B41FA5}">
                      <a16:colId xmlns:a16="http://schemas.microsoft.com/office/drawing/2014/main" val="20016"/>
                    </a:ext>
                  </a:extLst>
                </a:gridCol>
                <a:gridCol w="338667">
                  <a:extLst>
                    <a:ext uri="{9D8B030D-6E8A-4147-A177-3AD203B41FA5}">
                      <a16:colId xmlns:a16="http://schemas.microsoft.com/office/drawing/2014/main" val="20017"/>
                    </a:ext>
                  </a:extLst>
                </a:gridCol>
                <a:gridCol w="338667">
                  <a:extLst>
                    <a:ext uri="{9D8B030D-6E8A-4147-A177-3AD203B41FA5}">
                      <a16:colId xmlns:a16="http://schemas.microsoft.com/office/drawing/2014/main" val="20018"/>
                    </a:ext>
                  </a:extLst>
                </a:gridCol>
                <a:gridCol w="338667">
                  <a:extLst>
                    <a:ext uri="{9D8B030D-6E8A-4147-A177-3AD203B41FA5}">
                      <a16:colId xmlns:a16="http://schemas.microsoft.com/office/drawing/2014/main" val="20019"/>
                    </a:ext>
                  </a:extLst>
                </a:gridCol>
                <a:gridCol w="338667">
                  <a:extLst>
                    <a:ext uri="{9D8B030D-6E8A-4147-A177-3AD203B41FA5}">
                      <a16:colId xmlns:a16="http://schemas.microsoft.com/office/drawing/2014/main" val="20020"/>
                    </a:ext>
                  </a:extLst>
                </a:gridCol>
                <a:gridCol w="338667">
                  <a:extLst>
                    <a:ext uri="{9D8B030D-6E8A-4147-A177-3AD203B41FA5}">
                      <a16:colId xmlns:a16="http://schemas.microsoft.com/office/drawing/2014/main" val="20021"/>
                    </a:ext>
                  </a:extLst>
                </a:gridCol>
                <a:gridCol w="338667">
                  <a:extLst>
                    <a:ext uri="{9D8B030D-6E8A-4147-A177-3AD203B41FA5}">
                      <a16:colId xmlns:a16="http://schemas.microsoft.com/office/drawing/2014/main" val="20022"/>
                    </a:ext>
                  </a:extLst>
                </a:gridCol>
                <a:gridCol w="338667">
                  <a:extLst>
                    <a:ext uri="{9D8B030D-6E8A-4147-A177-3AD203B41FA5}">
                      <a16:colId xmlns:a16="http://schemas.microsoft.com/office/drawing/2014/main" val="20023"/>
                    </a:ext>
                  </a:extLst>
                </a:gridCol>
                <a:gridCol w="259728">
                  <a:extLst>
                    <a:ext uri="{9D8B030D-6E8A-4147-A177-3AD203B41FA5}">
                      <a16:colId xmlns:a16="http://schemas.microsoft.com/office/drawing/2014/main" val="20024"/>
                    </a:ext>
                  </a:extLst>
                </a:gridCol>
                <a:gridCol w="275009">
                  <a:extLst>
                    <a:ext uri="{9D8B030D-6E8A-4147-A177-3AD203B41FA5}">
                      <a16:colId xmlns:a16="http://schemas.microsoft.com/office/drawing/2014/main" val="20025"/>
                    </a:ext>
                  </a:extLst>
                </a:gridCol>
                <a:gridCol w="481263">
                  <a:extLst>
                    <a:ext uri="{9D8B030D-6E8A-4147-A177-3AD203B41FA5}">
                      <a16:colId xmlns:a16="http://schemas.microsoft.com/office/drawing/2014/main" val="20026"/>
                    </a:ext>
                  </a:extLst>
                </a:gridCol>
              </a:tblGrid>
              <a:tr h="214314">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solidFill>
                          <a:srgbClr val="00B050"/>
                        </a:solidFill>
                      </a:endParaRPr>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pPr lvl="1"/>
                      <a:endParaRPr lang="en-GB" sz="1000" dirty="0"/>
                    </a:p>
                  </a:txBody>
                  <a:tcPr>
                    <a:solidFill>
                      <a:schemeClr val="bg2">
                        <a:lumMod val="20000"/>
                        <a:lumOff val="80000"/>
                      </a:schemeClr>
                    </a:solidFill>
                  </a:tcPr>
                </a:tc>
                <a:tc>
                  <a:txBody>
                    <a:bodyPr/>
                    <a:lstStyle/>
                    <a:p>
                      <a:endParaRPr lang="en-GB" sz="1000" dirty="0"/>
                    </a:p>
                  </a:txBody>
                  <a:tcPr>
                    <a:solidFill>
                      <a:srgbClr val="002060"/>
                    </a:solidFill>
                  </a:tcPr>
                </a:tc>
                <a:tc>
                  <a:txBody>
                    <a:bodyPr/>
                    <a:lstStyle/>
                    <a:p>
                      <a:endParaRPr lang="en-GB" sz="1000" dirty="0"/>
                    </a:p>
                  </a:txBody>
                  <a:tcPr>
                    <a:solidFill>
                      <a:schemeClr val="accent6">
                        <a:lumMod val="75000"/>
                      </a:schemeClr>
                    </a:solidFill>
                  </a:tcPr>
                </a:tc>
                <a:tc>
                  <a:txBody>
                    <a:bodyPr/>
                    <a:lstStyle/>
                    <a:p>
                      <a:endParaRPr lang="en-GB" sz="1000" dirty="0"/>
                    </a:p>
                  </a:txBody>
                  <a:tcPr>
                    <a:solidFill>
                      <a:schemeClr val="accent4">
                        <a:lumMod val="75000"/>
                      </a:schemeClr>
                    </a:solidFill>
                  </a:tcPr>
                </a:tc>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endParaRPr lang="en-GB" sz="1000" dirty="0"/>
                    </a:p>
                  </a:txBody>
                  <a:tcPr>
                    <a:solidFill>
                      <a:schemeClr val="accent5">
                        <a:lumMod val="40000"/>
                        <a:lumOff val="60000"/>
                      </a:schemeClr>
                    </a:solidFill>
                  </a:tcPr>
                </a:tc>
                <a:tc>
                  <a:txBody>
                    <a:bodyPr/>
                    <a:lstStyle/>
                    <a:p>
                      <a:endParaRPr lang="en-GB" sz="1000" dirty="0"/>
                    </a:p>
                  </a:txBody>
                  <a:tcPr>
                    <a:solidFill>
                      <a:srgbClr val="7030A0"/>
                    </a:solidFill>
                  </a:tcPr>
                </a:tc>
                <a:tc>
                  <a:txBody>
                    <a:bodyPr/>
                    <a:lstStyle/>
                    <a:p>
                      <a:endParaRPr lang="en-GB" sz="1000" dirty="0"/>
                    </a:p>
                  </a:txBody>
                  <a:tcPr>
                    <a:solidFill>
                      <a:schemeClr val="accent6">
                        <a:lumMod val="75000"/>
                      </a:schemeClr>
                    </a:solidFill>
                  </a:tcP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1411560" cy="1159768"/>
          </a:xfrm>
          <a:prstGeom prst="rect">
            <a:avLst/>
          </a:prstGeom>
        </p:spPr>
      </p:pic>
      <p:sp>
        <p:nvSpPr>
          <p:cNvPr id="6" name="AutoShape 2" descr="Image result for home">
            <a:extLst>
              <a:ext uri="{FF2B5EF4-FFF2-40B4-BE49-F238E27FC236}">
                <a16:creationId xmlns:a16="http://schemas.microsoft.com/office/drawing/2014/main" id="{B6812FA9-7A79-4919-A0B6-21862138BA1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a:extLst>
              <a:ext uri="{FF2B5EF4-FFF2-40B4-BE49-F238E27FC236}">
                <a16:creationId xmlns:a16="http://schemas.microsoft.com/office/drawing/2014/main" id="{A54C6134-73EF-4372-AC74-8CEDA4EF981A}"/>
              </a:ext>
            </a:extLst>
          </p:cNvPr>
          <p:cNvSpPr/>
          <p:nvPr/>
        </p:nvSpPr>
        <p:spPr>
          <a:xfrm>
            <a:off x="3023453" y="361843"/>
            <a:ext cx="5597151" cy="707886"/>
          </a:xfrm>
          <a:prstGeom prst="rect">
            <a:avLst/>
          </a:prstGeom>
        </p:spPr>
        <p:txBody>
          <a:bodyPr wrap="square">
            <a:spAutoFit/>
          </a:bodyPr>
          <a:lstStyle/>
          <a:p>
            <a:r>
              <a:rPr lang="en-GB" sz="4000" b="1" dirty="0">
                <a:latin typeface="Bradley Hand ITC" pitchFamily="66" charset="0"/>
              </a:rPr>
              <a:t>In the holidays               </a:t>
            </a:r>
          </a:p>
        </p:txBody>
      </p:sp>
      <p:pic>
        <p:nvPicPr>
          <p:cNvPr id="7170" name="Picture 2" descr="Image result for holidays">
            <a:extLst>
              <a:ext uri="{FF2B5EF4-FFF2-40B4-BE49-F238E27FC236}">
                <a16:creationId xmlns:a16="http://schemas.microsoft.com/office/drawing/2014/main" id="{4C677518-A081-4518-AB60-174F46CE0A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8295" y="140137"/>
            <a:ext cx="1307405" cy="1151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1733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1000"/>
                                        <p:tgtEl>
                                          <p:spTgt spid="3">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1000"/>
                                        <p:tgtEl>
                                          <p:spTgt spid="3">
                                            <p:txEl>
                                              <p:pRg st="1" end="1"/>
                                            </p:txEl>
                                          </p:spTgt>
                                        </p:tgtEl>
                                      </p:cBhvr>
                                    </p:animEffect>
                                  </p:childTnLst>
                                </p:cTn>
                              </p:par>
                              <p:par>
                                <p:cTn id="16" presetID="26" presetClass="emph" presetSubtype="0" repeatCount="4000" fill="hold" nodeType="withEffect">
                                  <p:stCondLst>
                                    <p:cond delay="0"/>
                                  </p:stCondLst>
                                  <p:childTnLst>
                                    <p:animEffect transition="out" filter="fade">
                                      <p:cBhvr>
                                        <p:cTn id="17" dur="1000" tmFilter="0, 0; .2, .5; .8, .5; 1, 0"/>
                                        <p:tgtEl>
                                          <p:spTgt spid="7170"/>
                                        </p:tgtEl>
                                      </p:cBhvr>
                                    </p:animEffect>
                                    <p:animScale>
                                      <p:cBhvr>
                                        <p:cTn id="18" dur="500" autoRev="1" fill="hold"/>
                                        <p:tgtEl>
                                          <p:spTgt spid="717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1071569"/>
          </a:xfrm>
        </p:spPr>
        <p:txBody>
          <a:bodyPr>
            <a:normAutofit fontScale="90000"/>
          </a:bodyPr>
          <a:lstStyle/>
          <a:p>
            <a:r>
              <a:rPr lang="en-GB" b="1" dirty="0">
                <a:latin typeface="Bradley Hand ITC" pitchFamily="66" charset="0"/>
              </a:rPr>
              <a:t>          </a:t>
            </a:r>
            <a:br>
              <a:rPr lang="en-GB" b="1" dirty="0">
                <a:latin typeface="Bradley Hand ITC" pitchFamily="66" charset="0"/>
              </a:rPr>
            </a:br>
            <a:endParaRPr lang="en-GB" b="1" dirty="0">
              <a:latin typeface="Bradley Hand ITC" pitchFamily="66" charset="0"/>
            </a:endParaRPr>
          </a:p>
        </p:txBody>
      </p:sp>
      <p:sp>
        <p:nvSpPr>
          <p:cNvPr id="3" name="Subtitle 2"/>
          <p:cNvSpPr>
            <a:spLocks noGrp="1"/>
          </p:cNvSpPr>
          <p:nvPr>
            <p:ph type="subTitle" idx="1"/>
          </p:nvPr>
        </p:nvSpPr>
        <p:spPr>
          <a:xfrm>
            <a:off x="183678" y="2460273"/>
            <a:ext cx="8776643" cy="3623602"/>
          </a:xfr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p:spPr>
        <p:txBody>
          <a:bodyPr>
            <a:normAutofit fontScale="62500" lnSpcReduction="20000"/>
          </a:bodyPr>
          <a:lstStyle/>
          <a:p>
            <a:pPr algn="l">
              <a:lnSpc>
                <a:spcPct val="107000"/>
              </a:lnSpc>
              <a:spcAft>
                <a:spcPts val="800"/>
              </a:spcAft>
            </a:pPr>
            <a:r>
              <a:rPr lang="en-GB" sz="3800" dirty="0">
                <a:solidFill>
                  <a:schemeClr val="bg1"/>
                </a:solidFill>
                <a:latin typeface="Comic Sans MS" panose="030F0702030302020204" pitchFamily="66" charset="0"/>
              </a:rPr>
              <a:t>Provide your child with opportunities to experience change during the holidays by trying out new activities and visiting different places. </a:t>
            </a:r>
          </a:p>
          <a:p>
            <a:pPr algn="l">
              <a:lnSpc>
                <a:spcPct val="107000"/>
              </a:lnSpc>
              <a:spcAft>
                <a:spcPts val="800"/>
              </a:spcAft>
            </a:pPr>
            <a:r>
              <a:rPr lang="en-GB" sz="3800" dirty="0">
                <a:solidFill>
                  <a:schemeClr val="bg1"/>
                </a:solidFill>
                <a:latin typeface="Comic Sans MS" panose="030F0702030302020204" pitchFamily="66" charset="0"/>
              </a:rPr>
              <a:t>Tell them ahead of time where they are going and what will be happening so that they can mentally prepare. </a:t>
            </a:r>
          </a:p>
          <a:p>
            <a:pPr algn="l">
              <a:lnSpc>
                <a:spcPct val="107000"/>
              </a:lnSpc>
              <a:spcAft>
                <a:spcPts val="800"/>
              </a:spcAft>
            </a:pPr>
            <a:r>
              <a:rPr lang="en-GB" sz="3800" dirty="0">
                <a:solidFill>
                  <a:schemeClr val="bg1"/>
                </a:solidFill>
                <a:latin typeface="Comic Sans MS" panose="030F0702030302020204" pitchFamily="66" charset="0"/>
              </a:rPr>
              <a:t>This should help to minimise challenging behaviour from your child because they should feel more in control of the upcoming situation.    </a:t>
            </a:r>
          </a:p>
          <a:p>
            <a:pPr lvl="0" algn="l">
              <a:lnSpc>
                <a:spcPct val="107000"/>
              </a:lnSpc>
              <a:spcAft>
                <a:spcPts val="800"/>
              </a:spcAft>
            </a:pPr>
            <a:endParaRPr lang="en-GB" sz="2800" dirty="0">
              <a:solidFill>
                <a:schemeClr val="bg1"/>
              </a:solidFill>
              <a:latin typeface="Brush Script MT" panose="03060802040406070304" pitchFamily="66"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nvPr>
        </p:nvGraphicFramePr>
        <p:xfrm>
          <a:off x="0" y="1571612"/>
          <a:ext cx="9144008" cy="243840"/>
        </p:xfrm>
        <a:graphic>
          <a:graphicData uri="http://schemas.openxmlformats.org/drawingml/2006/table">
            <a:tbl>
              <a:tblPr firstRow="1" bandRow="1">
                <a:tableStyleId>{5C22544A-7EE6-4342-B048-85BDC9FD1C3A}</a:tableStyleId>
              </a:tblPr>
              <a:tblGrid>
                <a:gridCol w="343730">
                  <a:extLst>
                    <a:ext uri="{9D8B030D-6E8A-4147-A177-3AD203B41FA5}">
                      <a16:colId xmlns:a16="http://schemas.microsoft.com/office/drawing/2014/main" val="20000"/>
                    </a:ext>
                  </a:extLst>
                </a:gridCol>
                <a:gridCol w="333604">
                  <a:extLst>
                    <a:ext uri="{9D8B030D-6E8A-4147-A177-3AD203B41FA5}">
                      <a16:colId xmlns:a16="http://schemas.microsoft.com/office/drawing/2014/main" val="20001"/>
                    </a:ext>
                  </a:extLst>
                </a:gridCol>
                <a:gridCol w="338667">
                  <a:extLst>
                    <a:ext uri="{9D8B030D-6E8A-4147-A177-3AD203B41FA5}">
                      <a16:colId xmlns:a16="http://schemas.microsoft.com/office/drawing/2014/main" val="20002"/>
                    </a:ext>
                  </a:extLst>
                </a:gridCol>
                <a:gridCol w="338667">
                  <a:extLst>
                    <a:ext uri="{9D8B030D-6E8A-4147-A177-3AD203B41FA5}">
                      <a16:colId xmlns:a16="http://schemas.microsoft.com/office/drawing/2014/main" val="20003"/>
                    </a:ext>
                  </a:extLst>
                </a:gridCol>
                <a:gridCol w="338667">
                  <a:extLst>
                    <a:ext uri="{9D8B030D-6E8A-4147-A177-3AD203B41FA5}">
                      <a16:colId xmlns:a16="http://schemas.microsoft.com/office/drawing/2014/main" val="20004"/>
                    </a:ext>
                  </a:extLst>
                </a:gridCol>
                <a:gridCol w="338667">
                  <a:extLst>
                    <a:ext uri="{9D8B030D-6E8A-4147-A177-3AD203B41FA5}">
                      <a16:colId xmlns:a16="http://schemas.microsoft.com/office/drawing/2014/main" val="20005"/>
                    </a:ext>
                  </a:extLst>
                </a:gridCol>
                <a:gridCol w="338667">
                  <a:extLst>
                    <a:ext uri="{9D8B030D-6E8A-4147-A177-3AD203B41FA5}">
                      <a16:colId xmlns:a16="http://schemas.microsoft.com/office/drawing/2014/main" val="20006"/>
                    </a:ext>
                  </a:extLst>
                </a:gridCol>
                <a:gridCol w="338667">
                  <a:extLst>
                    <a:ext uri="{9D8B030D-6E8A-4147-A177-3AD203B41FA5}">
                      <a16:colId xmlns:a16="http://schemas.microsoft.com/office/drawing/2014/main" val="20007"/>
                    </a:ext>
                  </a:extLst>
                </a:gridCol>
                <a:gridCol w="338667">
                  <a:extLst>
                    <a:ext uri="{9D8B030D-6E8A-4147-A177-3AD203B41FA5}">
                      <a16:colId xmlns:a16="http://schemas.microsoft.com/office/drawing/2014/main" val="20008"/>
                    </a:ext>
                  </a:extLst>
                </a:gridCol>
                <a:gridCol w="338667">
                  <a:extLst>
                    <a:ext uri="{9D8B030D-6E8A-4147-A177-3AD203B41FA5}">
                      <a16:colId xmlns:a16="http://schemas.microsoft.com/office/drawing/2014/main" val="20009"/>
                    </a:ext>
                  </a:extLst>
                </a:gridCol>
                <a:gridCol w="338667">
                  <a:extLst>
                    <a:ext uri="{9D8B030D-6E8A-4147-A177-3AD203B41FA5}">
                      <a16:colId xmlns:a16="http://schemas.microsoft.com/office/drawing/2014/main" val="20010"/>
                    </a:ext>
                  </a:extLst>
                </a:gridCol>
                <a:gridCol w="338667">
                  <a:extLst>
                    <a:ext uri="{9D8B030D-6E8A-4147-A177-3AD203B41FA5}">
                      <a16:colId xmlns:a16="http://schemas.microsoft.com/office/drawing/2014/main" val="20011"/>
                    </a:ext>
                  </a:extLst>
                </a:gridCol>
                <a:gridCol w="338667">
                  <a:extLst>
                    <a:ext uri="{9D8B030D-6E8A-4147-A177-3AD203B41FA5}">
                      <a16:colId xmlns:a16="http://schemas.microsoft.com/office/drawing/2014/main" val="20012"/>
                    </a:ext>
                  </a:extLst>
                </a:gridCol>
                <a:gridCol w="338667">
                  <a:extLst>
                    <a:ext uri="{9D8B030D-6E8A-4147-A177-3AD203B41FA5}">
                      <a16:colId xmlns:a16="http://schemas.microsoft.com/office/drawing/2014/main" val="20013"/>
                    </a:ext>
                  </a:extLst>
                </a:gridCol>
                <a:gridCol w="338667">
                  <a:extLst>
                    <a:ext uri="{9D8B030D-6E8A-4147-A177-3AD203B41FA5}">
                      <a16:colId xmlns:a16="http://schemas.microsoft.com/office/drawing/2014/main" val="20014"/>
                    </a:ext>
                  </a:extLst>
                </a:gridCol>
                <a:gridCol w="338667">
                  <a:extLst>
                    <a:ext uri="{9D8B030D-6E8A-4147-A177-3AD203B41FA5}">
                      <a16:colId xmlns:a16="http://schemas.microsoft.com/office/drawing/2014/main" val="20015"/>
                    </a:ext>
                  </a:extLst>
                </a:gridCol>
                <a:gridCol w="338667">
                  <a:extLst>
                    <a:ext uri="{9D8B030D-6E8A-4147-A177-3AD203B41FA5}">
                      <a16:colId xmlns:a16="http://schemas.microsoft.com/office/drawing/2014/main" val="20016"/>
                    </a:ext>
                  </a:extLst>
                </a:gridCol>
                <a:gridCol w="338667">
                  <a:extLst>
                    <a:ext uri="{9D8B030D-6E8A-4147-A177-3AD203B41FA5}">
                      <a16:colId xmlns:a16="http://schemas.microsoft.com/office/drawing/2014/main" val="20017"/>
                    </a:ext>
                  </a:extLst>
                </a:gridCol>
                <a:gridCol w="338667">
                  <a:extLst>
                    <a:ext uri="{9D8B030D-6E8A-4147-A177-3AD203B41FA5}">
                      <a16:colId xmlns:a16="http://schemas.microsoft.com/office/drawing/2014/main" val="20018"/>
                    </a:ext>
                  </a:extLst>
                </a:gridCol>
                <a:gridCol w="338667">
                  <a:extLst>
                    <a:ext uri="{9D8B030D-6E8A-4147-A177-3AD203B41FA5}">
                      <a16:colId xmlns:a16="http://schemas.microsoft.com/office/drawing/2014/main" val="20019"/>
                    </a:ext>
                  </a:extLst>
                </a:gridCol>
                <a:gridCol w="338667">
                  <a:extLst>
                    <a:ext uri="{9D8B030D-6E8A-4147-A177-3AD203B41FA5}">
                      <a16:colId xmlns:a16="http://schemas.microsoft.com/office/drawing/2014/main" val="20020"/>
                    </a:ext>
                  </a:extLst>
                </a:gridCol>
                <a:gridCol w="338667">
                  <a:extLst>
                    <a:ext uri="{9D8B030D-6E8A-4147-A177-3AD203B41FA5}">
                      <a16:colId xmlns:a16="http://schemas.microsoft.com/office/drawing/2014/main" val="20021"/>
                    </a:ext>
                  </a:extLst>
                </a:gridCol>
                <a:gridCol w="338667">
                  <a:extLst>
                    <a:ext uri="{9D8B030D-6E8A-4147-A177-3AD203B41FA5}">
                      <a16:colId xmlns:a16="http://schemas.microsoft.com/office/drawing/2014/main" val="20022"/>
                    </a:ext>
                  </a:extLst>
                </a:gridCol>
                <a:gridCol w="338667">
                  <a:extLst>
                    <a:ext uri="{9D8B030D-6E8A-4147-A177-3AD203B41FA5}">
                      <a16:colId xmlns:a16="http://schemas.microsoft.com/office/drawing/2014/main" val="20023"/>
                    </a:ext>
                  </a:extLst>
                </a:gridCol>
                <a:gridCol w="259728">
                  <a:extLst>
                    <a:ext uri="{9D8B030D-6E8A-4147-A177-3AD203B41FA5}">
                      <a16:colId xmlns:a16="http://schemas.microsoft.com/office/drawing/2014/main" val="20024"/>
                    </a:ext>
                  </a:extLst>
                </a:gridCol>
                <a:gridCol w="275009">
                  <a:extLst>
                    <a:ext uri="{9D8B030D-6E8A-4147-A177-3AD203B41FA5}">
                      <a16:colId xmlns:a16="http://schemas.microsoft.com/office/drawing/2014/main" val="20025"/>
                    </a:ext>
                  </a:extLst>
                </a:gridCol>
                <a:gridCol w="481263">
                  <a:extLst>
                    <a:ext uri="{9D8B030D-6E8A-4147-A177-3AD203B41FA5}">
                      <a16:colId xmlns:a16="http://schemas.microsoft.com/office/drawing/2014/main" val="20026"/>
                    </a:ext>
                  </a:extLst>
                </a:gridCol>
              </a:tblGrid>
              <a:tr h="214314">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solidFill>
                          <a:srgbClr val="00B050"/>
                        </a:solidFill>
                      </a:endParaRPr>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pPr lvl="1"/>
                      <a:endParaRPr lang="en-GB" sz="1000" dirty="0"/>
                    </a:p>
                  </a:txBody>
                  <a:tcPr>
                    <a:solidFill>
                      <a:schemeClr val="bg2">
                        <a:lumMod val="20000"/>
                        <a:lumOff val="80000"/>
                      </a:schemeClr>
                    </a:solidFill>
                  </a:tcPr>
                </a:tc>
                <a:tc>
                  <a:txBody>
                    <a:bodyPr/>
                    <a:lstStyle/>
                    <a:p>
                      <a:endParaRPr lang="en-GB" sz="1000" dirty="0"/>
                    </a:p>
                  </a:txBody>
                  <a:tcPr>
                    <a:solidFill>
                      <a:srgbClr val="002060"/>
                    </a:solidFill>
                  </a:tcPr>
                </a:tc>
                <a:tc>
                  <a:txBody>
                    <a:bodyPr/>
                    <a:lstStyle/>
                    <a:p>
                      <a:endParaRPr lang="en-GB" sz="1000" dirty="0"/>
                    </a:p>
                  </a:txBody>
                  <a:tcPr>
                    <a:solidFill>
                      <a:schemeClr val="accent6">
                        <a:lumMod val="75000"/>
                      </a:schemeClr>
                    </a:solidFill>
                  </a:tcPr>
                </a:tc>
                <a:tc>
                  <a:txBody>
                    <a:bodyPr/>
                    <a:lstStyle/>
                    <a:p>
                      <a:endParaRPr lang="en-GB" sz="1000" dirty="0"/>
                    </a:p>
                  </a:txBody>
                  <a:tcPr>
                    <a:solidFill>
                      <a:schemeClr val="accent4">
                        <a:lumMod val="75000"/>
                      </a:schemeClr>
                    </a:solidFill>
                  </a:tcPr>
                </a:tc>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endParaRPr lang="en-GB" sz="1000" dirty="0"/>
                    </a:p>
                  </a:txBody>
                  <a:tcPr>
                    <a:solidFill>
                      <a:schemeClr val="accent5">
                        <a:lumMod val="40000"/>
                        <a:lumOff val="60000"/>
                      </a:schemeClr>
                    </a:solidFill>
                  </a:tcPr>
                </a:tc>
                <a:tc>
                  <a:txBody>
                    <a:bodyPr/>
                    <a:lstStyle/>
                    <a:p>
                      <a:endParaRPr lang="en-GB" sz="1000" dirty="0"/>
                    </a:p>
                  </a:txBody>
                  <a:tcPr>
                    <a:solidFill>
                      <a:srgbClr val="7030A0"/>
                    </a:solidFill>
                  </a:tcPr>
                </a:tc>
                <a:tc>
                  <a:txBody>
                    <a:bodyPr/>
                    <a:lstStyle/>
                    <a:p>
                      <a:endParaRPr lang="en-GB" sz="1000" dirty="0"/>
                    </a:p>
                  </a:txBody>
                  <a:tcPr>
                    <a:solidFill>
                      <a:schemeClr val="accent6">
                        <a:lumMod val="75000"/>
                      </a:schemeClr>
                    </a:solidFill>
                  </a:tcP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1411560" cy="1159768"/>
          </a:xfrm>
          <a:prstGeom prst="rect">
            <a:avLst/>
          </a:prstGeom>
        </p:spPr>
      </p:pic>
      <p:sp>
        <p:nvSpPr>
          <p:cNvPr id="6" name="AutoShape 2" descr="Image result for home">
            <a:extLst>
              <a:ext uri="{FF2B5EF4-FFF2-40B4-BE49-F238E27FC236}">
                <a16:creationId xmlns:a16="http://schemas.microsoft.com/office/drawing/2014/main" id="{B6812FA9-7A79-4919-A0B6-21862138BA1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a:extLst>
              <a:ext uri="{FF2B5EF4-FFF2-40B4-BE49-F238E27FC236}">
                <a16:creationId xmlns:a16="http://schemas.microsoft.com/office/drawing/2014/main" id="{A54C6134-73EF-4372-AC74-8CEDA4EF981A}"/>
              </a:ext>
            </a:extLst>
          </p:cNvPr>
          <p:cNvSpPr/>
          <p:nvPr/>
        </p:nvSpPr>
        <p:spPr>
          <a:xfrm>
            <a:off x="3023453" y="361843"/>
            <a:ext cx="5597151" cy="707886"/>
          </a:xfrm>
          <a:prstGeom prst="rect">
            <a:avLst/>
          </a:prstGeom>
        </p:spPr>
        <p:txBody>
          <a:bodyPr wrap="square">
            <a:spAutoFit/>
          </a:bodyPr>
          <a:lstStyle/>
          <a:p>
            <a:r>
              <a:rPr lang="en-GB" sz="4000" b="1" dirty="0">
                <a:latin typeface="Bradley Hand ITC" pitchFamily="66" charset="0"/>
              </a:rPr>
              <a:t>In the holidays               </a:t>
            </a:r>
          </a:p>
        </p:txBody>
      </p:sp>
      <p:pic>
        <p:nvPicPr>
          <p:cNvPr id="7170" name="Picture 2" descr="Image result for holidays">
            <a:extLst>
              <a:ext uri="{FF2B5EF4-FFF2-40B4-BE49-F238E27FC236}">
                <a16:creationId xmlns:a16="http://schemas.microsoft.com/office/drawing/2014/main" id="{4C677518-A081-4518-AB60-174F46CE0A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8295" y="140137"/>
            <a:ext cx="1307405" cy="1151297"/>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mage result for temper tantrum">
            <a:extLst>
              <a:ext uri="{FF2B5EF4-FFF2-40B4-BE49-F238E27FC236}">
                <a16:creationId xmlns:a16="http://schemas.microsoft.com/office/drawing/2014/main" id="{C8BEECE4-7735-4AB7-A64B-A922CDD960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3853" y="5301208"/>
            <a:ext cx="1394442" cy="139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9659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1000"/>
                                        <p:tgtEl>
                                          <p:spTgt spid="3">
                                            <p:txEl>
                                              <p:pRg st="0" end="0"/>
                                            </p:txEl>
                                          </p:spTgt>
                                        </p:tgtEl>
                                      </p:cBhvr>
                                    </p:animEffect>
                                  </p:childTnLst>
                                </p:cTn>
                              </p:par>
                            </p:childTnLst>
                          </p:cTn>
                        </p:par>
                        <p:par>
                          <p:cTn id="11" fill="hold">
                            <p:stCondLst>
                              <p:cond delay="4000"/>
                            </p:stCondLst>
                            <p:childTnLst>
                              <p:par>
                                <p:cTn id="12" presetID="22" presetClass="entr" presetSubtype="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up)">
                                      <p:cBhvr>
                                        <p:cTn id="14" dur="1000"/>
                                        <p:tgtEl>
                                          <p:spTgt spid="3">
                                            <p:txEl>
                                              <p:pRg st="1" end="1"/>
                                            </p:txEl>
                                          </p:spTgt>
                                        </p:tgtEl>
                                      </p:cBhvr>
                                    </p:animEffect>
                                  </p:childTnLst>
                                </p:cTn>
                              </p:par>
                            </p:childTnLst>
                          </p:cTn>
                        </p:par>
                        <p:par>
                          <p:cTn id="15" fill="hold">
                            <p:stCondLst>
                              <p:cond delay="5000"/>
                            </p:stCondLst>
                            <p:childTnLst>
                              <p:par>
                                <p:cTn id="16" presetID="22" presetClass="entr" presetSubtype="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up)">
                                      <p:cBhvr>
                                        <p:cTn id="18" dur="1000"/>
                                        <p:tgtEl>
                                          <p:spTgt spid="3">
                                            <p:txEl>
                                              <p:pRg st="2" end="2"/>
                                            </p:txEl>
                                          </p:spTgt>
                                        </p:tgtEl>
                                      </p:cBhvr>
                                    </p:animEffect>
                                  </p:childTnLst>
                                </p:cTn>
                              </p:par>
                              <p:par>
                                <p:cTn id="19" presetID="26" presetClass="emph" presetSubtype="0" repeatCount="4000" fill="hold" nodeType="withEffect">
                                  <p:stCondLst>
                                    <p:cond delay="0"/>
                                  </p:stCondLst>
                                  <p:childTnLst>
                                    <p:animEffect transition="out" filter="fade">
                                      <p:cBhvr>
                                        <p:cTn id="20" dur="1000" tmFilter="0, 0; .2, .5; .8, .5; 1, 0"/>
                                        <p:tgtEl>
                                          <p:spTgt spid="7170"/>
                                        </p:tgtEl>
                                      </p:cBhvr>
                                    </p:animEffect>
                                    <p:animScale>
                                      <p:cBhvr>
                                        <p:cTn id="21" dur="500" autoRev="1" fill="hold"/>
                                        <p:tgtEl>
                                          <p:spTgt spid="7170"/>
                                        </p:tgtEl>
                                      </p:cBhvr>
                                      <p:by x="105000" y="105000"/>
                                    </p:animScale>
                                  </p:childTnLst>
                                </p:cTn>
                              </p:par>
                            </p:childTnLst>
                          </p:cTn>
                        </p:par>
                        <p:par>
                          <p:cTn id="22" fill="hold">
                            <p:stCondLst>
                              <p:cond delay="9000"/>
                            </p:stCondLst>
                            <p:childTnLst>
                              <p:par>
                                <p:cTn id="23" presetID="6" presetClass="entr" presetSubtype="32" fill="hold" nodeType="afterEffect">
                                  <p:stCondLst>
                                    <p:cond delay="0"/>
                                  </p:stCondLst>
                                  <p:childTnLst>
                                    <p:set>
                                      <p:cBhvr>
                                        <p:cTn id="24" dur="1" fill="hold">
                                          <p:stCondLst>
                                            <p:cond delay="0"/>
                                          </p:stCondLst>
                                        </p:cTn>
                                        <p:tgtEl>
                                          <p:spTgt spid="8194"/>
                                        </p:tgtEl>
                                        <p:attrNameLst>
                                          <p:attrName>style.visibility</p:attrName>
                                        </p:attrNameLst>
                                      </p:cBhvr>
                                      <p:to>
                                        <p:strVal val="visible"/>
                                      </p:to>
                                    </p:set>
                                    <p:animEffect transition="in" filter="circle(out)">
                                      <p:cBhvr>
                                        <p:cTn id="25"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1071569"/>
          </a:xfrm>
        </p:spPr>
        <p:txBody>
          <a:bodyPr>
            <a:normAutofit fontScale="90000"/>
          </a:bodyPr>
          <a:lstStyle/>
          <a:p>
            <a:r>
              <a:rPr lang="en-GB" b="1" dirty="0">
                <a:latin typeface="Bradley Hand ITC" pitchFamily="66" charset="0"/>
              </a:rPr>
              <a:t>          </a:t>
            </a:r>
            <a:br>
              <a:rPr lang="en-GB" b="1" dirty="0">
                <a:latin typeface="Bradley Hand ITC" pitchFamily="66" charset="0"/>
              </a:rPr>
            </a:br>
            <a:endParaRPr lang="en-GB" b="1" dirty="0">
              <a:latin typeface="Bradley Hand ITC" pitchFamily="66" charset="0"/>
            </a:endParaRPr>
          </a:p>
        </p:txBody>
      </p:sp>
      <p:sp>
        <p:nvSpPr>
          <p:cNvPr id="3" name="Subtitle 2"/>
          <p:cNvSpPr>
            <a:spLocks noGrp="1"/>
          </p:cNvSpPr>
          <p:nvPr>
            <p:ph type="subTitle" idx="1"/>
          </p:nvPr>
        </p:nvSpPr>
        <p:spPr>
          <a:xfrm>
            <a:off x="183678" y="2460273"/>
            <a:ext cx="8776643" cy="3623602"/>
          </a:xfr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p:spPr>
        <p:txBody>
          <a:bodyPr>
            <a:normAutofit/>
          </a:bodyPr>
          <a:lstStyle/>
          <a:p>
            <a:pPr algn="l">
              <a:lnSpc>
                <a:spcPct val="107000"/>
              </a:lnSpc>
              <a:spcAft>
                <a:spcPts val="800"/>
              </a:spcAft>
            </a:pPr>
            <a:r>
              <a:rPr lang="en-GB" sz="2800" dirty="0">
                <a:solidFill>
                  <a:schemeClr val="bg1"/>
                </a:solidFill>
                <a:latin typeface="Comic Sans MS" panose="030F0702030302020204" pitchFamily="66" charset="0"/>
              </a:rPr>
              <a:t>Arrange play-dates with other families whose children will be going to the same school or class as your child. </a:t>
            </a:r>
          </a:p>
          <a:p>
            <a:pPr lvl="0" algn="l">
              <a:lnSpc>
                <a:spcPct val="107000"/>
              </a:lnSpc>
              <a:spcAft>
                <a:spcPts val="800"/>
              </a:spcAft>
            </a:pPr>
            <a:endParaRPr lang="en-GB" sz="2800" dirty="0">
              <a:solidFill>
                <a:schemeClr val="bg1"/>
              </a:solidFill>
              <a:latin typeface="Brush Script MT" panose="03060802040406070304" pitchFamily="66"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nvPr>
        </p:nvGraphicFramePr>
        <p:xfrm>
          <a:off x="0" y="1571612"/>
          <a:ext cx="9144008" cy="243840"/>
        </p:xfrm>
        <a:graphic>
          <a:graphicData uri="http://schemas.openxmlformats.org/drawingml/2006/table">
            <a:tbl>
              <a:tblPr firstRow="1" bandRow="1">
                <a:tableStyleId>{5C22544A-7EE6-4342-B048-85BDC9FD1C3A}</a:tableStyleId>
              </a:tblPr>
              <a:tblGrid>
                <a:gridCol w="343730">
                  <a:extLst>
                    <a:ext uri="{9D8B030D-6E8A-4147-A177-3AD203B41FA5}">
                      <a16:colId xmlns:a16="http://schemas.microsoft.com/office/drawing/2014/main" val="20000"/>
                    </a:ext>
                  </a:extLst>
                </a:gridCol>
                <a:gridCol w="333604">
                  <a:extLst>
                    <a:ext uri="{9D8B030D-6E8A-4147-A177-3AD203B41FA5}">
                      <a16:colId xmlns:a16="http://schemas.microsoft.com/office/drawing/2014/main" val="20001"/>
                    </a:ext>
                  </a:extLst>
                </a:gridCol>
                <a:gridCol w="338667">
                  <a:extLst>
                    <a:ext uri="{9D8B030D-6E8A-4147-A177-3AD203B41FA5}">
                      <a16:colId xmlns:a16="http://schemas.microsoft.com/office/drawing/2014/main" val="20002"/>
                    </a:ext>
                  </a:extLst>
                </a:gridCol>
                <a:gridCol w="338667">
                  <a:extLst>
                    <a:ext uri="{9D8B030D-6E8A-4147-A177-3AD203B41FA5}">
                      <a16:colId xmlns:a16="http://schemas.microsoft.com/office/drawing/2014/main" val="20003"/>
                    </a:ext>
                  </a:extLst>
                </a:gridCol>
                <a:gridCol w="338667">
                  <a:extLst>
                    <a:ext uri="{9D8B030D-6E8A-4147-A177-3AD203B41FA5}">
                      <a16:colId xmlns:a16="http://schemas.microsoft.com/office/drawing/2014/main" val="20004"/>
                    </a:ext>
                  </a:extLst>
                </a:gridCol>
                <a:gridCol w="338667">
                  <a:extLst>
                    <a:ext uri="{9D8B030D-6E8A-4147-A177-3AD203B41FA5}">
                      <a16:colId xmlns:a16="http://schemas.microsoft.com/office/drawing/2014/main" val="20005"/>
                    </a:ext>
                  </a:extLst>
                </a:gridCol>
                <a:gridCol w="338667">
                  <a:extLst>
                    <a:ext uri="{9D8B030D-6E8A-4147-A177-3AD203B41FA5}">
                      <a16:colId xmlns:a16="http://schemas.microsoft.com/office/drawing/2014/main" val="20006"/>
                    </a:ext>
                  </a:extLst>
                </a:gridCol>
                <a:gridCol w="338667">
                  <a:extLst>
                    <a:ext uri="{9D8B030D-6E8A-4147-A177-3AD203B41FA5}">
                      <a16:colId xmlns:a16="http://schemas.microsoft.com/office/drawing/2014/main" val="20007"/>
                    </a:ext>
                  </a:extLst>
                </a:gridCol>
                <a:gridCol w="338667">
                  <a:extLst>
                    <a:ext uri="{9D8B030D-6E8A-4147-A177-3AD203B41FA5}">
                      <a16:colId xmlns:a16="http://schemas.microsoft.com/office/drawing/2014/main" val="20008"/>
                    </a:ext>
                  </a:extLst>
                </a:gridCol>
                <a:gridCol w="338667">
                  <a:extLst>
                    <a:ext uri="{9D8B030D-6E8A-4147-A177-3AD203B41FA5}">
                      <a16:colId xmlns:a16="http://schemas.microsoft.com/office/drawing/2014/main" val="20009"/>
                    </a:ext>
                  </a:extLst>
                </a:gridCol>
                <a:gridCol w="338667">
                  <a:extLst>
                    <a:ext uri="{9D8B030D-6E8A-4147-A177-3AD203B41FA5}">
                      <a16:colId xmlns:a16="http://schemas.microsoft.com/office/drawing/2014/main" val="20010"/>
                    </a:ext>
                  </a:extLst>
                </a:gridCol>
                <a:gridCol w="338667">
                  <a:extLst>
                    <a:ext uri="{9D8B030D-6E8A-4147-A177-3AD203B41FA5}">
                      <a16:colId xmlns:a16="http://schemas.microsoft.com/office/drawing/2014/main" val="20011"/>
                    </a:ext>
                  </a:extLst>
                </a:gridCol>
                <a:gridCol w="338667">
                  <a:extLst>
                    <a:ext uri="{9D8B030D-6E8A-4147-A177-3AD203B41FA5}">
                      <a16:colId xmlns:a16="http://schemas.microsoft.com/office/drawing/2014/main" val="20012"/>
                    </a:ext>
                  </a:extLst>
                </a:gridCol>
                <a:gridCol w="338667">
                  <a:extLst>
                    <a:ext uri="{9D8B030D-6E8A-4147-A177-3AD203B41FA5}">
                      <a16:colId xmlns:a16="http://schemas.microsoft.com/office/drawing/2014/main" val="20013"/>
                    </a:ext>
                  </a:extLst>
                </a:gridCol>
                <a:gridCol w="338667">
                  <a:extLst>
                    <a:ext uri="{9D8B030D-6E8A-4147-A177-3AD203B41FA5}">
                      <a16:colId xmlns:a16="http://schemas.microsoft.com/office/drawing/2014/main" val="20014"/>
                    </a:ext>
                  </a:extLst>
                </a:gridCol>
                <a:gridCol w="338667">
                  <a:extLst>
                    <a:ext uri="{9D8B030D-6E8A-4147-A177-3AD203B41FA5}">
                      <a16:colId xmlns:a16="http://schemas.microsoft.com/office/drawing/2014/main" val="20015"/>
                    </a:ext>
                  </a:extLst>
                </a:gridCol>
                <a:gridCol w="338667">
                  <a:extLst>
                    <a:ext uri="{9D8B030D-6E8A-4147-A177-3AD203B41FA5}">
                      <a16:colId xmlns:a16="http://schemas.microsoft.com/office/drawing/2014/main" val="20016"/>
                    </a:ext>
                  </a:extLst>
                </a:gridCol>
                <a:gridCol w="338667">
                  <a:extLst>
                    <a:ext uri="{9D8B030D-6E8A-4147-A177-3AD203B41FA5}">
                      <a16:colId xmlns:a16="http://schemas.microsoft.com/office/drawing/2014/main" val="20017"/>
                    </a:ext>
                  </a:extLst>
                </a:gridCol>
                <a:gridCol w="338667">
                  <a:extLst>
                    <a:ext uri="{9D8B030D-6E8A-4147-A177-3AD203B41FA5}">
                      <a16:colId xmlns:a16="http://schemas.microsoft.com/office/drawing/2014/main" val="20018"/>
                    </a:ext>
                  </a:extLst>
                </a:gridCol>
                <a:gridCol w="338667">
                  <a:extLst>
                    <a:ext uri="{9D8B030D-6E8A-4147-A177-3AD203B41FA5}">
                      <a16:colId xmlns:a16="http://schemas.microsoft.com/office/drawing/2014/main" val="20019"/>
                    </a:ext>
                  </a:extLst>
                </a:gridCol>
                <a:gridCol w="338667">
                  <a:extLst>
                    <a:ext uri="{9D8B030D-6E8A-4147-A177-3AD203B41FA5}">
                      <a16:colId xmlns:a16="http://schemas.microsoft.com/office/drawing/2014/main" val="20020"/>
                    </a:ext>
                  </a:extLst>
                </a:gridCol>
                <a:gridCol w="338667">
                  <a:extLst>
                    <a:ext uri="{9D8B030D-6E8A-4147-A177-3AD203B41FA5}">
                      <a16:colId xmlns:a16="http://schemas.microsoft.com/office/drawing/2014/main" val="20021"/>
                    </a:ext>
                  </a:extLst>
                </a:gridCol>
                <a:gridCol w="338667">
                  <a:extLst>
                    <a:ext uri="{9D8B030D-6E8A-4147-A177-3AD203B41FA5}">
                      <a16:colId xmlns:a16="http://schemas.microsoft.com/office/drawing/2014/main" val="20022"/>
                    </a:ext>
                  </a:extLst>
                </a:gridCol>
                <a:gridCol w="338667">
                  <a:extLst>
                    <a:ext uri="{9D8B030D-6E8A-4147-A177-3AD203B41FA5}">
                      <a16:colId xmlns:a16="http://schemas.microsoft.com/office/drawing/2014/main" val="20023"/>
                    </a:ext>
                  </a:extLst>
                </a:gridCol>
                <a:gridCol w="259728">
                  <a:extLst>
                    <a:ext uri="{9D8B030D-6E8A-4147-A177-3AD203B41FA5}">
                      <a16:colId xmlns:a16="http://schemas.microsoft.com/office/drawing/2014/main" val="20024"/>
                    </a:ext>
                  </a:extLst>
                </a:gridCol>
                <a:gridCol w="275009">
                  <a:extLst>
                    <a:ext uri="{9D8B030D-6E8A-4147-A177-3AD203B41FA5}">
                      <a16:colId xmlns:a16="http://schemas.microsoft.com/office/drawing/2014/main" val="20025"/>
                    </a:ext>
                  </a:extLst>
                </a:gridCol>
                <a:gridCol w="481263">
                  <a:extLst>
                    <a:ext uri="{9D8B030D-6E8A-4147-A177-3AD203B41FA5}">
                      <a16:colId xmlns:a16="http://schemas.microsoft.com/office/drawing/2014/main" val="20026"/>
                    </a:ext>
                  </a:extLst>
                </a:gridCol>
              </a:tblGrid>
              <a:tr h="214314">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solidFill>
                          <a:srgbClr val="00B050"/>
                        </a:solidFill>
                      </a:endParaRPr>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pPr lvl="1"/>
                      <a:endParaRPr lang="en-GB" sz="1000" dirty="0"/>
                    </a:p>
                  </a:txBody>
                  <a:tcPr>
                    <a:solidFill>
                      <a:schemeClr val="bg2">
                        <a:lumMod val="20000"/>
                        <a:lumOff val="80000"/>
                      </a:schemeClr>
                    </a:solidFill>
                  </a:tcPr>
                </a:tc>
                <a:tc>
                  <a:txBody>
                    <a:bodyPr/>
                    <a:lstStyle/>
                    <a:p>
                      <a:endParaRPr lang="en-GB" sz="1000" dirty="0"/>
                    </a:p>
                  </a:txBody>
                  <a:tcPr>
                    <a:solidFill>
                      <a:srgbClr val="002060"/>
                    </a:solidFill>
                  </a:tcPr>
                </a:tc>
                <a:tc>
                  <a:txBody>
                    <a:bodyPr/>
                    <a:lstStyle/>
                    <a:p>
                      <a:endParaRPr lang="en-GB" sz="1000" dirty="0"/>
                    </a:p>
                  </a:txBody>
                  <a:tcPr>
                    <a:solidFill>
                      <a:schemeClr val="accent6">
                        <a:lumMod val="75000"/>
                      </a:schemeClr>
                    </a:solidFill>
                  </a:tcPr>
                </a:tc>
                <a:tc>
                  <a:txBody>
                    <a:bodyPr/>
                    <a:lstStyle/>
                    <a:p>
                      <a:endParaRPr lang="en-GB" sz="1000" dirty="0"/>
                    </a:p>
                  </a:txBody>
                  <a:tcPr>
                    <a:solidFill>
                      <a:schemeClr val="accent4">
                        <a:lumMod val="75000"/>
                      </a:schemeClr>
                    </a:solidFill>
                  </a:tcPr>
                </a:tc>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endParaRPr lang="en-GB" sz="1000" dirty="0"/>
                    </a:p>
                  </a:txBody>
                  <a:tcPr>
                    <a:solidFill>
                      <a:schemeClr val="accent5">
                        <a:lumMod val="40000"/>
                        <a:lumOff val="60000"/>
                      </a:schemeClr>
                    </a:solidFill>
                  </a:tcPr>
                </a:tc>
                <a:tc>
                  <a:txBody>
                    <a:bodyPr/>
                    <a:lstStyle/>
                    <a:p>
                      <a:endParaRPr lang="en-GB" sz="1000" dirty="0"/>
                    </a:p>
                  </a:txBody>
                  <a:tcPr>
                    <a:solidFill>
                      <a:srgbClr val="7030A0"/>
                    </a:solidFill>
                  </a:tcPr>
                </a:tc>
                <a:tc>
                  <a:txBody>
                    <a:bodyPr/>
                    <a:lstStyle/>
                    <a:p>
                      <a:endParaRPr lang="en-GB" sz="1000" dirty="0"/>
                    </a:p>
                  </a:txBody>
                  <a:tcPr>
                    <a:solidFill>
                      <a:schemeClr val="accent6">
                        <a:lumMod val="75000"/>
                      </a:schemeClr>
                    </a:solidFill>
                  </a:tcP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1411560" cy="1159768"/>
          </a:xfrm>
          <a:prstGeom prst="rect">
            <a:avLst/>
          </a:prstGeom>
        </p:spPr>
      </p:pic>
      <p:sp>
        <p:nvSpPr>
          <p:cNvPr id="6" name="AutoShape 2" descr="Image result for home">
            <a:extLst>
              <a:ext uri="{FF2B5EF4-FFF2-40B4-BE49-F238E27FC236}">
                <a16:creationId xmlns:a16="http://schemas.microsoft.com/office/drawing/2014/main" id="{B6812FA9-7A79-4919-A0B6-21862138BA1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a:extLst>
              <a:ext uri="{FF2B5EF4-FFF2-40B4-BE49-F238E27FC236}">
                <a16:creationId xmlns:a16="http://schemas.microsoft.com/office/drawing/2014/main" id="{A54C6134-73EF-4372-AC74-8CEDA4EF981A}"/>
              </a:ext>
            </a:extLst>
          </p:cNvPr>
          <p:cNvSpPr/>
          <p:nvPr/>
        </p:nvSpPr>
        <p:spPr>
          <a:xfrm>
            <a:off x="3023453" y="361843"/>
            <a:ext cx="5597151" cy="707886"/>
          </a:xfrm>
          <a:prstGeom prst="rect">
            <a:avLst/>
          </a:prstGeom>
        </p:spPr>
        <p:txBody>
          <a:bodyPr wrap="square">
            <a:spAutoFit/>
          </a:bodyPr>
          <a:lstStyle/>
          <a:p>
            <a:r>
              <a:rPr lang="en-GB" sz="4000" b="1" dirty="0">
                <a:latin typeface="Bradley Hand ITC" pitchFamily="66" charset="0"/>
              </a:rPr>
              <a:t>In the holidays               </a:t>
            </a:r>
          </a:p>
        </p:txBody>
      </p:sp>
      <p:pic>
        <p:nvPicPr>
          <p:cNvPr id="7170" name="Picture 2" descr="Image result for holidays">
            <a:extLst>
              <a:ext uri="{FF2B5EF4-FFF2-40B4-BE49-F238E27FC236}">
                <a16:creationId xmlns:a16="http://schemas.microsoft.com/office/drawing/2014/main" id="{4C677518-A081-4518-AB60-174F46CE0A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8295" y="140137"/>
            <a:ext cx="1307405" cy="1151297"/>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Image result for play date">
            <a:extLst>
              <a:ext uri="{FF2B5EF4-FFF2-40B4-BE49-F238E27FC236}">
                <a16:creationId xmlns:a16="http://schemas.microsoft.com/office/drawing/2014/main" id="{DAD452A4-1E94-4B8D-B026-4480D20E0D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6746" y="3882186"/>
            <a:ext cx="3450506" cy="1970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9297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4000" fill="hold" nodeType="withEffect">
                                  <p:stCondLst>
                                    <p:cond delay="0"/>
                                  </p:stCondLst>
                                  <p:childTnLst>
                                    <p:animEffect transition="out" filter="fade">
                                      <p:cBhvr>
                                        <p:cTn id="6" dur="1000" tmFilter="0, 0; .2, .5; .8, .5; 1, 0"/>
                                        <p:tgtEl>
                                          <p:spTgt spid="7170"/>
                                        </p:tgtEl>
                                      </p:cBhvr>
                                    </p:animEffect>
                                    <p:animScale>
                                      <p:cBhvr>
                                        <p:cTn id="7" dur="500" autoRev="1" fill="hold"/>
                                        <p:tgtEl>
                                          <p:spTgt spid="7170"/>
                                        </p:tgtEl>
                                      </p:cBhvr>
                                      <p:by x="105000" y="105000"/>
                                    </p:animScale>
                                  </p:childTnLst>
                                </p:cTn>
                              </p:par>
                              <p:par>
                                <p:cTn id="8" presetID="22" presetClass="entr" presetSubtype="1"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wipe(up)">
                                      <p:cBhvr>
                                        <p:cTn id="10" dur="1000"/>
                                        <p:tgtEl>
                                          <p:spTgt spid="3">
                                            <p:bg/>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up)">
                                      <p:cBhvr>
                                        <p:cTn id="13" dur="1000"/>
                                        <p:tgtEl>
                                          <p:spTgt spid="3">
                                            <p:txEl>
                                              <p:pRg st="0" end="0"/>
                                            </p:txEl>
                                          </p:spTgt>
                                        </p:tgtEl>
                                      </p:cBhvr>
                                    </p:animEffect>
                                  </p:childTnLst>
                                </p:cTn>
                              </p:par>
                            </p:childTnLst>
                          </p:cTn>
                        </p:par>
                        <p:par>
                          <p:cTn id="14" fill="hold">
                            <p:stCondLst>
                              <p:cond delay="4000"/>
                            </p:stCondLst>
                            <p:childTnLst>
                              <p:par>
                                <p:cTn id="15" presetID="53" presetClass="entr" presetSubtype="16" fill="hold" nodeType="afterEffect">
                                  <p:stCondLst>
                                    <p:cond delay="0"/>
                                  </p:stCondLst>
                                  <p:childTnLst>
                                    <p:set>
                                      <p:cBhvr>
                                        <p:cTn id="16" dur="1" fill="hold">
                                          <p:stCondLst>
                                            <p:cond delay="0"/>
                                          </p:stCondLst>
                                        </p:cTn>
                                        <p:tgtEl>
                                          <p:spTgt spid="9218"/>
                                        </p:tgtEl>
                                        <p:attrNameLst>
                                          <p:attrName>style.visibility</p:attrName>
                                        </p:attrNameLst>
                                      </p:cBhvr>
                                      <p:to>
                                        <p:strVal val="visible"/>
                                      </p:to>
                                    </p:set>
                                    <p:anim calcmode="lin" valueType="num">
                                      <p:cBhvr>
                                        <p:cTn id="17" dur="1500" fill="hold"/>
                                        <p:tgtEl>
                                          <p:spTgt spid="9218"/>
                                        </p:tgtEl>
                                        <p:attrNameLst>
                                          <p:attrName>ppt_w</p:attrName>
                                        </p:attrNameLst>
                                      </p:cBhvr>
                                      <p:tavLst>
                                        <p:tav tm="0">
                                          <p:val>
                                            <p:fltVal val="0"/>
                                          </p:val>
                                        </p:tav>
                                        <p:tav tm="100000">
                                          <p:val>
                                            <p:strVal val="#ppt_w"/>
                                          </p:val>
                                        </p:tav>
                                      </p:tavLst>
                                    </p:anim>
                                    <p:anim calcmode="lin" valueType="num">
                                      <p:cBhvr>
                                        <p:cTn id="18" dur="1500" fill="hold"/>
                                        <p:tgtEl>
                                          <p:spTgt spid="9218"/>
                                        </p:tgtEl>
                                        <p:attrNameLst>
                                          <p:attrName>ppt_h</p:attrName>
                                        </p:attrNameLst>
                                      </p:cBhvr>
                                      <p:tavLst>
                                        <p:tav tm="0">
                                          <p:val>
                                            <p:fltVal val="0"/>
                                          </p:val>
                                        </p:tav>
                                        <p:tav tm="100000">
                                          <p:val>
                                            <p:strVal val="#ppt_h"/>
                                          </p:val>
                                        </p:tav>
                                      </p:tavLst>
                                    </p:anim>
                                    <p:animEffect transition="in" filter="fade">
                                      <p:cBhvr>
                                        <p:cTn id="19" dur="1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1071569"/>
          </a:xfrm>
        </p:spPr>
        <p:txBody>
          <a:bodyPr>
            <a:normAutofit fontScale="90000"/>
          </a:bodyPr>
          <a:lstStyle/>
          <a:p>
            <a:r>
              <a:rPr lang="en-GB" b="1" dirty="0">
                <a:latin typeface="Bradley Hand ITC" pitchFamily="66" charset="0"/>
              </a:rPr>
              <a:t>          </a:t>
            </a:r>
            <a:br>
              <a:rPr lang="en-GB" b="1" dirty="0">
                <a:latin typeface="Bradley Hand ITC" pitchFamily="66" charset="0"/>
              </a:rPr>
            </a:br>
            <a:endParaRPr lang="en-GB" b="1" dirty="0">
              <a:latin typeface="Bradley Hand ITC" pitchFamily="66" charset="0"/>
            </a:endParaRPr>
          </a:p>
        </p:txBody>
      </p:sp>
      <p:sp>
        <p:nvSpPr>
          <p:cNvPr id="3" name="Subtitle 2"/>
          <p:cNvSpPr>
            <a:spLocks noGrp="1"/>
          </p:cNvSpPr>
          <p:nvPr>
            <p:ph type="subTitle" idx="1"/>
          </p:nvPr>
        </p:nvSpPr>
        <p:spPr>
          <a:xfrm>
            <a:off x="183678" y="2460273"/>
            <a:ext cx="8776643" cy="3623602"/>
          </a:xfr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p:spPr>
        <p:txBody>
          <a:bodyPr>
            <a:normAutofit/>
          </a:bodyPr>
          <a:lstStyle/>
          <a:p>
            <a:pPr algn="l">
              <a:lnSpc>
                <a:spcPct val="107000"/>
              </a:lnSpc>
              <a:spcAft>
                <a:spcPts val="800"/>
              </a:spcAft>
            </a:pPr>
            <a:r>
              <a:rPr lang="en-GB" dirty="0">
                <a:solidFill>
                  <a:schemeClr val="bg1"/>
                </a:solidFill>
                <a:latin typeface="Comic Sans MS" panose="030F0702030302020204" pitchFamily="66" charset="0"/>
              </a:rPr>
              <a:t>Visit your local library and read books with your child about starting school and share stories that have the theme of change. Littleparchutes.com is one possible website that suggests book titles linked to different themes.      </a:t>
            </a:r>
          </a:p>
          <a:p>
            <a:pPr lvl="0" algn="l">
              <a:lnSpc>
                <a:spcPct val="107000"/>
              </a:lnSpc>
              <a:spcAft>
                <a:spcPts val="800"/>
              </a:spcAft>
            </a:pPr>
            <a:endParaRPr lang="en-GB" sz="2800" dirty="0">
              <a:solidFill>
                <a:schemeClr val="bg1"/>
              </a:solidFill>
              <a:latin typeface="Brush Script MT" panose="03060802040406070304" pitchFamily="66"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nvPr>
        </p:nvGraphicFramePr>
        <p:xfrm>
          <a:off x="0" y="1571612"/>
          <a:ext cx="9144008" cy="243840"/>
        </p:xfrm>
        <a:graphic>
          <a:graphicData uri="http://schemas.openxmlformats.org/drawingml/2006/table">
            <a:tbl>
              <a:tblPr firstRow="1" bandRow="1">
                <a:tableStyleId>{5C22544A-7EE6-4342-B048-85BDC9FD1C3A}</a:tableStyleId>
              </a:tblPr>
              <a:tblGrid>
                <a:gridCol w="343730">
                  <a:extLst>
                    <a:ext uri="{9D8B030D-6E8A-4147-A177-3AD203B41FA5}">
                      <a16:colId xmlns:a16="http://schemas.microsoft.com/office/drawing/2014/main" val="20000"/>
                    </a:ext>
                  </a:extLst>
                </a:gridCol>
                <a:gridCol w="333604">
                  <a:extLst>
                    <a:ext uri="{9D8B030D-6E8A-4147-A177-3AD203B41FA5}">
                      <a16:colId xmlns:a16="http://schemas.microsoft.com/office/drawing/2014/main" val="20001"/>
                    </a:ext>
                  </a:extLst>
                </a:gridCol>
                <a:gridCol w="338667">
                  <a:extLst>
                    <a:ext uri="{9D8B030D-6E8A-4147-A177-3AD203B41FA5}">
                      <a16:colId xmlns:a16="http://schemas.microsoft.com/office/drawing/2014/main" val="20002"/>
                    </a:ext>
                  </a:extLst>
                </a:gridCol>
                <a:gridCol w="338667">
                  <a:extLst>
                    <a:ext uri="{9D8B030D-6E8A-4147-A177-3AD203B41FA5}">
                      <a16:colId xmlns:a16="http://schemas.microsoft.com/office/drawing/2014/main" val="20003"/>
                    </a:ext>
                  </a:extLst>
                </a:gridCol>
                <a:gridCol w="338667">
                  <a:extLst>
                    <a:ext uri="{9D8B030D-6E8A-4147-A177-3AD203B41FA5}">
                      <a16:colId xmlns:a16="http://schemas.microsoft.com/office/drawing/2014/main" val="20004"/>
                    </a:ext>
                  </a:extLst>
                </a:gridCol>
                <a:gridCol w="338667">
                  <a:extLst>
                    <a:ext uri="{9D8B030D-6E8A-4147-A177-3AD203B41FA5}">
                      <a16:colId xmlns:a16="http://schemas.microsoft.com/office/drawing/2014/main" val="20005"/>
                    </a:ext>
                  </a:extLst>
                </a:gridCol>
                <a:gridCol w="338667">
                  <a:extLst>
                    <a:ext uri="{9D8B030D-6E8A-4147-A177-3AD203B41FA5}">
                      <a16:colId xmlns:a16="http://schemas.microsoft.com/office/drawing/2014/main" val="20006"/>
                    </a:ext>
                  </a:extLst>
                </a:gridCol>
                <a:gridCol w="338667">
                  <a:extLst>
                    <a:ext uri="{9D8B030D-6E8A-4147-A177-3AD203B41FA5}">
                      <a16:colId xmlns:a16="http://schemas.microsoft.com/office/drawing/2014/main" val="20007"/>
                    </a:ext>
                  </a:extLst>
                </a:gridCol>
                <a:gridCol w="338667">
                  <a:extLst>
                    <a:ext uri="{9D8B030D-6E8A-4147-A177-3AD203B41FA5}">
                      <a16:colId xmlns:a16="http://schemas.microsoft.com/office/drawing/2014/main" val="20008"/>
                    </a:ext>
                  </a:extLst>
                </a:gridCol>
                <a:gridCol w="338667">
                  <a:extLst>
                    <a:ext uri="{9D8B030D-6E8A-4147-A177-3AD203B41FA5}">
                      <a16:colId xmlns:a16="http://schemas.microsoft.com/office/drawing/2014/main" val="20009"/>
                    </a:ext>
                  </a:extLst>
                </a:gridCol>
                <a:gridCol w="338667">
                  <a:extLst>
                    <a:ext uri="{9D8B030D-6E8A-4147-A177-3AD203B41FA5}">
                      <a16:colId xmlns:a16="http://schemas.microsoft.com/office/drawing/2014/main" val="20010"/>
                    </a:ext>
                  </a:extLst>
                </a:gridCol>
                <a:gridCol w="338667">
                  <a:extLst>
                    <a:ext uri="{9D8B030D-6E8A-4147-A177-3AD203B41FA5}">
                      <a16:colId xmlns:a16="http://schemas.microsoft.com/office/drawing/2014/main" val="20011"/>
                    </a:ext>
                  </a:extLst>
                </a:gridCol>
                <a:gridCol w="338667">
                  <a:extLst>
                    <a:ext uri="{9D8B030D-6E8A-4147-A177-3AD203B41FA5}">
                      <a16:colId xmlns:a16="http://schemas.microsoft.com/office/drawing/2014/main" val="20012"/>
                    </a:ext>
                  </a:extLst>
                </a:gridCol>
                <a:gridCol w="338667">
                  <a:extLst>
                    <a:ext uri="{9D8B030D-6E8A-4147-A177-3AD203B41FA5}">
                      <a16:colId xmlns:a16="http://schemas.microsoft.com/office/drawing/2014/main" val="20013"/>
                    </a:ext>
                  </a:extLst>
                </a:gridCol>
                <a:gridCol w="338667">
                  <a:extLst>
                    <a:ext uri="{9D8B030D-6E8A-4147-A177-3AD203B41FA5}">
                      <a16:colId xmlns:a16="http://schemas.microsoft.com/office/drawing/2014/main" val="20014"/>
                    </a:ext>
                  </a:extLst>
                </a:gridCol>
                <a:gridCol w="338667">
                  <a:extLst>
                    <a:ext uri="{9D8B030D-6E8A-4147-A177-3AD203B41FA5}">
                      <a16:colId xmlns:a16="http://schemas.microsoft.com/office/drawing/2014/main" val="20015"/>
                    </a:ext>
                  </a:extLst>
                </a:gridCol>
                <a:gridCol w="338667">
                  <a:extLst>
                    <a:ext uri="{9D8B030D-6E8A-4147-A177-3AD203B41FA5}">
                      <a16:colId xmlns:a16="http://schemas.microsoft.com/office/drawing/2014/main" val="20016"/>
                    </a:ext>
                  </a:extLst>
                </a:gridCol>
                <a:gridCol w="338667">
                  <a:extLst>
                    <a:ext uri="{9D8B030D-6E8A-4147-A177-3AD203B41FA5}">
                      <a16:colId xmlns:a16="http://schemas.microsoft.com/office/drawing/2014/main" val="20017"/>
                    </a:ext>
                  </a:extLst>
                </a:gridCol>
                <a:gridCol w="338667">
                  <a:extLst>
                    <a:ext uri="{9D8B030D-6E8A-4147-A177-3AD203B41FA5}">
                      <a16:colId xmlns:a16="http://schemas.microsoft.com/office/drawing/2014/main" val="20018"/>
                    </a:ext>
                  </a:extLst>
                </a:gridCol>
                <a:gridCol w="338667">
                  <a:extLst>
                    <a:ext uri="{9D8B030D-6E8A-4147-A177-3AD203B41FA5}">
                      <a16:colId xmlns:a16="http://schemas.microsoft.com/office/drawing/2014/main" val="20019"/>
                    </a:ext>
                  </a:extLst>
                </a:gridCol>
                <a:gridCol w="338667">
                  <a:extLst>
                    <a:ext uri="{9D8B030D-6E8A-4147-A177-3AD203B41FA5}">
                      <a16:colId xmlns:a16="http://schemas.microsoft.com/office/drawing/2014/main" val="20020"/>
                    </a:ext>
                  </a:extLst>
                </a:gridCol>
                <a:gridCol w="338667">
                  <a:extLst>
                    <a:ext uri="{9D8B030D-6E8A-4147-A177-3AD203B41FA5}">
                      <a16:colId xmlns:a16="http://schemas.microsoft.com/office/drawing/2014/main" val="20021"/>
                    </a:ext>
                  </a:extLst>
                </a:gridCol>
                <a:gridCol w="338667">
                  <a:extLst>
                    <a:ext uri="{9D8B030D-6E8A-4147-A177-3AD203B41FA5}">
                      <a16:colId xmlns:a16="http://schemas.microsoft.com/office/drawing/2014/main" val="20022"/>
                    </a:ext>
                  </a:extLst>
                </a:gridCol>
                <a:gridCol w="338667">
                  <a:extLst>
                    <a:ext uri="{9D8B030D-6E8A-4147-A177-3AD203B41FA5}">
                      <a16:colId xmlns:a16="http://schemas.microsoft.com/office/drawing/2014/main" val="20023"/>
                    </a:ext>
                  </a:extLst>
                </a:gridCol>
                <a:gridCol w="259728">
                  <a:extLst>
                    <a:ext uri="{9D8B030D-6E8A-4147-A177-3AD203B41FA5}">
                      <a16:colId xmlns:a16="http://schemas.microsoft.com/office/drawing/2014/main" val="20024"/>
                    </a:ext>
                  </a:extLst>
                </a:gridCol>
                <a:gridCol w="275009">
                  <a:extLst>
                    <a:ext uri="{9D8B030D-6E8A-4147-A177-3AD203B41FA5}">
                      <a16:colId xmlns:a16="http://schemas.microsoft.com/office/drawing/2014/main" val="20025"/>
                    </a:ext>
                  </a:extLst>
                </a:gridCol>
                <a:gridCol w="481263">
                  <a:extLst>
                    <a:ext uri="{9D8B030D-6E8A-4147-A177-3AD203B41FA5}">
                      <a16:colId xmlns:a16="http://schemas.microsoft.com/office/drawing/2014/main" val="20026"/>
                    </a:ext>
                  </a:extLst>
                </a:gridCol>
              </a:tblGrid>
              <a:tr h="214314">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solidFill>
                          <a:srgbClr val="00B050"/>
                        </a:solidFill>
                      </a:endParaRPr>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pPr lvl="1"/>
                      <a:endParaRPr lang="en-GB" sz="1000" dirty="0"/>
                    </a:p>
                  </a:txBody>
                  <a:tcPr>
                    <a:solidFill>
                      <a:schemeClr val="bg2">
                        <a:lumMod val="20000"/>
                        <a:lumOff val="80000"/>
                      </a:schemeClr>
                    </a:solidFill>
                  </a:tcPr>
                </a:tc>
                <a:tc>
                  <a:txBody>
                    <a:bodyPr/>
                    <a:lstStyle/>
                    <a:p>
                      <a:endParaRPr lang="en-GB" sz="1000" dirty="0"/>
                    </a:p>
                  </a:txBody>
                  <a:tcPr>
                    <a:solidFill>
                      <a:srgbClr val="002060"/>
                    </a:solidFill>
                  </a:tcPr>
                </a:tc>
                <a:tc>
                  <a:txBody>
                    <a:bodyPr/>
                    <a:lstStyle/>
                    <a:p>
                      <a:endParaRPr lang="en-GB" sz="1000" dirty="0"/>
                    </a:p>
                  </a:txBody>
                  <a:tcPr>
                    <a:solidFill>
                      <a:schemeClr val="accent6">
                        <a:lumMod val="75000"/>
                      </a:schemeClr>
                    </a:solidFill>
                  </a:tcPr>
                </a:tc>
                <a:tc>
                  <a:txBody>
                    <a:bodyPr/>
                    <a:lstStyle/>
                    <a:p>
                      <a:endParaRPr lang="en-GB" sz="1000" dirty="0"/>
                    </a:p>
                  </a:txBody>
                  <a:tcPr>
                    <a:solidFill>
                      <a:schemeClr val="accent4">
                        <a:lumMod val="75000"/>
                      </a:schemeClr>
                    </a:solidFill>
                  </a:tcPr>
                </a:tc>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endParaRPr lang="en-GB" sz="1000" dirty="0"/>
                    </a:p>
                  </a:txBody>
                  <a:tcPr>
                    <a:solidFill>
                      <a:schemeClr val="accent5">
                        <a:lumMod val="40000"/>
                        <a:lumOff val="60000"/>
                      </a:schemeClr>
                    </a:solidFill>
                  </a:tcPr>
                </a:tc>
                <a:tc>
                  <a:txBody>
                    <a:bodyPr/>
                    <a:lstStyle/>
                    <a:p>
                      <a:endParaRPr lang="en-GB" sz="1000" dirty="0"/>
                    </a:p>
                  </a:txBody>
                  <a:tcPr>
                    <a:solidFill>
                      <a:srgbClr val="7030A0"/>
                    </a:solidFill>
                  </a:tcPr>
                </a:tc>
                <a:tc>
                  <a:txBody>
                    <a:bodyPr/>
                    <a:lstStyle/>
                    <a:p>
                      <a:endParaRPr lang="en-GB" sz="1000" dirty="0"/>
                    </a:p>
                  </a:txBody>
                  <a:tcPr>
                    <a:solidFill>
                      <a:schemeClr val="accent6">
                        <a:lumMod val="75000"/>
                      </a:schemeClr>
                    </a:solidFill>
                  </a:tcP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1411560" cy="1159768"/>
          </a:xfrm>
          <a:prstGeom prst="rect">
            <a:avLst/>
          </a:prstGeom>
        </p:spPr>
      </p:pic>
      <p:sp>
        <p:nvSpPr>
          <p:cNvPr id="6" name="AutoShape 2" descr="Image result for home">
            <a:extLst>
              <a:ext uri="{FF2B5EF4-FFF2-40B4-BE49-F238E27FC236}">
                <a16:creationId xmlns:a16="http://schemas.microsoft.com/office/drawing/2014/main" id="{B6812FA9-7A79-4919-A0B6-21862138BA1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a:extLst>
              <a:ext uri="{FF2B5EF4-FFF2-40B4-BE49-F238E27FC236}">
                <a16:creationId xmlns:a16="http://schemas.microsoft.com/office/drawing/2014/main" id="{A54C6134-73EF-4372-AC74-8CEDA4EF981A}"/>
              </a:ext>
            </a:extLst>
          </p:cNvPr>
          <p:cNvSpPr/>
          <p:nvPr/>
        </p:nvSpPr>
        <p:spPr>
          <a:xfrm>
            <a:off x="3023453" y="361843"/>
            <a:ext cx="5597151" cy="707886"/>
          </a:xfrm>
          <a:prstGeom prst="rect">
            <a:avLst/>
          </a:prstGeom>
        </p:spPr>
        <p:txBody>
          <a:bodyPr wrap="square">
            <a:spAutoFit/>
          </a:bodyPr>
          <a:lstStyle/>
          <a:p>
            <a:r>
              <a:rPr lang="en-GB" sz="4000" b="1" dirty="0">
                <a:latin typeface="Bradley Hand ITC" pitchFamily="66" charset="0"/>
              </a:rPr>
              <a:t>In the holidays               </a:t>
            </a:r>
          </a:p>
        </p:txBody>
      </p:sp>
      <p:pic>
        <p:nvPicPr>
          <p:cNvPr id="7170" name="Picture 2" descr="Image result for holidays">
            <a:extLst>
              <a:ext uri="{FF2B5EF4-FFF2-40B4-BE49-F238E27FC236}">
                <a16:creationId xmlns:a16="http://schemas.microsoft.com/office/drawing/2014/main" id="{4C677518-A081-4518-AB60-174F46CE0A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8295" y="140137"/>
            <a:ext cx="1307405" cy="1151297"/>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Image result for childrens library books">
            <a:extLst>
              <a:ext uri="{FF2B5EF4-FFF2-40B4-BE49-F238E27FC236}">
                <a16:creationId xmlns:a16="http://schemas.microsoft.com/office/drawing/2014/main" id="{26ED5497-F68E-44BD-B5B3-5A3BF92985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7945" y="5085184"/>
            <a:ext cx="2479710" cy="876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933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125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1250"/>
                                        <p:tgtEl>
                                          <p:spTgt spid="3">
                                            <p:txEl>
                                              <p:pRg st="0" end="0"/>
                                            </p:txEl>
                                          </p:spTgt>
                                        </p:tgtEl>
                                      </p:cBhvr>
                                    </p:animEffect>
                                  </p:childTnLst>
                                </p:cTn>
                              </p:par>
                              <p:par>
                                <p:cTn id="11" presetID="26" presetClass="emph" presetSubtype="0" repeatCount="4000" fill="hold" nodeType="withEffect">
                                  <p:stCondLst>
                                    <p:cond delay="0"/>
                                  </p:stCondLst>
                                  <p:childTnLst>
                                    <p:animEffect transition="out" filter="fade">
                                      <p:cBhvr>
                                        <p:cTn id="12" dur="1000" tmFilter="0, 0; .2, .5; .8, .5; 1, 0"/>
                                        <p:tgtEl>
                                          <p:spTgt spid="7170"/>
                                        </p:tgtEl>
                                      </p:cBhvr>
                                    </p:animEffect>
                                    <p:animScale>
                                      <p:cBhvr>
                                        <p:cTn id="13" dur="500" autoRev="1" fill="hold"/>
                                        <p:tgtEl>
                                          <p:spTgt spid="7170"/>
                                        </p:tgtEl>
                                      </p:cBhvr>
                                      <p:by x="105000" y="105000"/>
                                    </p:animScale>
                                  </p:childTnLst>
                                </p:cTn>
                              </p:par>
                            </p:childTnLst>
                          </p:cTn>
                        </p:par>
                        <p:par>
                          <p:cTn id="14" fill="hold">
                            <p:stCondLst>
                              <p:cond delay="4000"/>
                            </p:stCondLst>
                            <p:childTnLst>
                              <p:par>
                                <p:cTn id="15" presetID="6" presetClass="entr" presetSubtype="32" fill="hold" nodeType="after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circle(out)">
                                      <p:cBhvr>
                                        <p:cTn id="1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1071569"/>
          </a:xfrm>
        </p:spPr>
        <p:txBody>
          <a:bodyPr>
            <a:normAutofit fontScale="90000"/>
          </a:bodyPr>
          <a:lstStyle/>
          <a:p>
            <a:r>
              <a:rPr lang="en-GB" b="1" dirty="0">
                <a:latin typeface="Bradley Hand ITC" pitchFamily="66" charset="0"/>
              </a:rPr>
              <a:t>          </a:t>
            </a:r>
            <a:br>
              <a:rPr lang="en-GB" b="1" dirty="0">
                <a:latin typeface="Bradley Hand ITC" pitchFamily="66" charset="0"/>
              </a:rPr>
            </a:br>
            <a:endParaRPr lang="en-GB" b="1" dirty="0">
              <a:latin typeface="Bradley Hand ITC" pitchFamily="66" charset="0"/>
            </a:endParaRPr>
          </a:p>
        </p:txBody>
      </p:sp>
      <p:sp>
        <p:nvSpPr>
          <p:cNvPr id="3" name="Subtitle 2"/>
          <p:cNvSpPr>
            <a:spLocks noGrp="1"/>
          </p:cNvSpPr>
          <p:nvPr>
            <p:ph type="subTitle" idx="1"/>
          </p:nvPr>
        </p:nvSpPr>
        <p:spPr>
          <a:xfrm>
            <a:off x="183678" y="2038656"/>
            <a:ext cx="8776643" cy="4270664"/>
          </a:xfr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p:spPr>
        <p:txBody>
          <a:bodyPr>
            <a:normAutofit fontScale="77500" lnSpcReduction="20000"/>
          </a:bodyPr>
          <a:lstStyle/>
          <a:p>
            <a:pPr algn="l">
              <a:lnSpc>
                <a:spcPct val="107000"/>
              </a:lnSpc>
              <a:spcAft>
                <a:spcPts val="800"/>
              </a:spcAft>
            </a:pPr>
            <a:r>
              <a:rPr lang="en-GB" dirty="0">
                <a:solidFill>
                  <a:schemeClr val="bg1"/>
                </a:solidFill>
                <a:latin typeface="Comic Sans MS" panose="030F0702030302020204" pitchFamily="66" charset="0"/>
              </a:rPr>
              <a:t>Teach your child the importance of being responsible for his or her own belongings.</a:t>
            </a:r>
          </a:p>
          <a:p>
            <a:pPr algn="l">
              <a:lnSpc>
                <a:spcPct val="107000"/>
              </a:lnSpc>
              <a:spcAft>
                <a:spcPts val="800"/>
              </a:spcAft>
            </a:pPr>
            <a:r>
              <a:rPr lang="en-GB" dirty="0">
                <a:solidFill>
                  <a:schemeClr val="bg1"/>
                </a:solidFill>
                <a:latin typeface="Comic Sans MS" panose="030F0702030302020204" pitchFamily="66" charset="0"/>
              </a:rPr>
              <a:t>Tidying up after themselves, doing up buttons &amp; zips etc will help them to manage more independently at school. </a:t>
            </a:r>
          </a:p>
          <a:p>
            <a:pPr algn="l">
              <a:lnSpc>
                <a:spcPct val="107000"/>
              </a:lnSpc>
              <a:spcAft>
                <a:spcPts val="800"/>
              </a:spcAft>
            </a:pPr>
            <a:r>
              <a:rPr lang="en-GB" dirty="0">
                <a:solidFill>
                  <a:schemeClr val="bg1"/>
                </a:solidFill>
                <a:latin typeface="Comic Sans MS" panose="030F0702030302020204" pitchFamily="66" charset="0"/>
              </a:rPr>
              <a:t>Learning how to use cutlery, opening the lid on a water bottle or a lunchbox will help them enormously during lunchtime at school. Trying tasks on their own will also make them feel good about themselves.</a:t>
            </a:r>
          </a:p>
          <a:p>
            <a:pPr algn="l">
              <a:lnSpc>
                <a:spcPct val="107000"/>
              </a:lnSpc>
              <a:spcAft>
                <a:spcPts val="800"/>
              </a:spcAft>
            </a:pPr>
            <a:r>
              <a:rPr lang="en-GB" dirty="0">
                <a:solidFill>
                  <a:schemeClr val="bg1"/>
                </a:solidFill>
                <a:latin typeface="Comic Sans MS" panose="030F0702030302020204" pitchFamily="66" charset="0"/>
              </a:rPr>
              <a:t>            </a:t>
            </a:r>
          </a:p>
          <a:p>
            <a:pPr lvl="0" algn="l">
              <a:lnSpc>
                <a:spcPct val="107000"/>
              </a:lnSpc>
              <a:spcAft>
                <a:spcPts val="800"/>
              </a:spcAft>
            </a:pPr>
            <a:endParaRPr lang="en-GB" sz="2800" dirty="0">
              <a:solidFill>
                <a:schemeClr val="bg1"/>
              </a:solidFill>
              <a:latin typeface="Brush Script MT" panose="03060802040406070304" pitchFamily="66"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nvPr>
        </p:nvGraphicFramePr>
        <p:xfrm>
          <a:off x="0" y="1571612"/>
          <a:ext cx="9144008" cy="243840"/>
        </p:xfrm>
        <a:graphic>
          <a:graphicData uri="http://schemas.openxmlformats.org/drawingml/2006/table">
            <a:tbl>
              <a:tblPr firstRow="1" bandRow="1">
                <a:tableStyleId>{5C22544A-7EE6-4342-B048-85BDC9FD1C3A}</a:tableStyleId>
              </a:tblPr>
              <a:tblGrid>
                <a:gridCol w="343730">
                  <a:extLst>
                    <a:ext uri="{9D8B030D-6E8A-4147-A177-3AD203B41FA5}">
                      <a16:colId xmlns:a16="http://schemas.microsoft.com/office/drawing/2014/main" val="20000"/>
                    </a:ext>
                  </a:extLst>
                </a:gridCol>
                <a:gridCol w="333604">
                  <a:extLst>
                    <a:ext uri="{9D8B030D-6E8A-4147-A177-3AD203B41FA5}">
                      <a16:colId xmlns:a16="http://schemas.microsoft.com/office/drawing/2014/main" val="20001"/>
                    </a:ext>
                  </a:extLst>
                </a:gridCol>
                <a:gridCol w="338667">
                  <a:extLst>
                    <a:ext uri="{9D8B030D-6E8A-4147-A177-3AD203B41FA5}">
                      <a16:colId xmlns:a16="http://schemas.microsoft.com/office/drawing/2014/main" val="20002"/>
                    </a:ext>
                  </a:extLst>
                </a:gridCol>
                <a:gridCol w="338667">
                  <a:extLst>
                    <a:ext uri="{9D8B030D-6E8A-4147-A177-3AD203B41FA5}">
                      <a16:colId xmlns:a16="http://schemas.microsoft.com/office/drawing/2014/main" val="20003"/>
                    </a:ext>
                  </a:extLst>
                </a:gridCol>
                <a:gridCol w="338667">
                  <a:extLst>
                    <a:ext uri="{9D8B030D-6E8A-4147-A177-3AD203B41FA5}">
                      <a16:colId xmlns:a16="http://schemas.microsoft.com/office/drawing/2014/main" val="20004"/>
                    </a:ext>
                  </a:extLst>
                </a:gridCol>
                <a:gridCol w="338667">
                  <a:extLst>
                    <a:ext uri="{9D8B030D-6E8A-4147-A177-3AD203B41FA5}">
                      <a16:colId xmlns:a16="http://schemas.microsoft.com/office/drawing/2014/main" val="20005"/>
                    </a:ext>
                  </a:extLst>
                </a:gridCol>
                <a:gridCol w="338667">
                  <a:extLst>
                    <a:ext uri="{9D8B030D-6E8A-4147-A177-3AD203B41FA5}">
                      <a16:colId xmlns:a16="http://schemas.microsoft.com/office/drawing/2014/main" val="20006"/>
                    </a:ext>
                  </a:extLst>
                </a:gridCol>
                <a:gridCol w="338667">
                  <a:extLst>
                    <a:ext uri="{9D8B030D-6E8A-4147-A177-3AD203B41FA5}">
                      <a16:colId xmlns:a16="http://schemas.microsoft.com/office/drawing/2014/main" val="20007"/>
                    </a:ext>
                  </a:extLst>
                </a:gridCol>
                <a:gridCol w="338667">
                  <a:extLst>
                    <a:ext uri="{9D8B030D-6E8A-4147-A177-3AD203B41FA5}">
                      <a16:colId xmlns:a16="http://schemas.microsoft.com/office/drawing/2014/main" val="20008"/>
                    </a:ext>
                  </a:extLst>
                </a:gridCol>
                <a:gridCol w="338667">
                  <a:extLst>
                    <a:ext uri="{9D8B030D-6E8A-4147-A177-3AD203B41FA5}">
                      <a16:colId xmlns:a16="http://schemas.microsoft.com/office/drawing/2014/main" val="20009"/>
                    </a:ext>
                  </a:extLst>
                </a:gridCol>
                <a:gridCol w="338667">
                  <a:extLst>
                    <a:ext uri="{9D8B030D-6E8A-4147-A177-3AD203B41FA5}">
                      <a16:colId xmlns:a16="http://schemas.microsoft.com/office/drawing/2014/main" val="20010"/>
                    </a:ext>
                  </a:extLst>
                </a:gridCol>
                <a:gridCol w="338667">
                  <a:extLst>
                    <a:ext uri="{9D8B030D-6E8A-4147-A177-3AD203B41FA5}">
                      <a16:colId xmlns:a16="http://schemas.microsoft.com/office/drawing/2014/main" val="20011"/>
                    </a:ext>
                  </a:extLst>
                </a:gridCol>
                <a:gridCol w="338667">
                  <a:extLst>
                    <a:ext uri="{9D8B030D-6E8A-4147-A177-3AD203B41FA5}">
                      <a16:colId xmlns:a16="http://schemas.microsoft.com/office/drawing/2014/main" val="20012"/>
                    </a:ext>
                  </a:extLst>
                </a:gridCol>
                <a:gridCol w="338667">
                  <a:extLst>
                    <a:ext uri="{9D8B030D-6E8A-4147-A177-3AD203B41FA5}">
                      <a16:colId xmlns:a16="http://schemas.microsoft.com/office/drawing/2014/main" val="20013"/>
                    </a:ext>
                  </a:extLst>
                </a:gridCol>
                <a:gridCol w="338667">
                  <a:extLst>
                    <a:ext uri="{9D8B030D-6E8A-4147-A177-3AD203B41FA5}">
                      <a16:colId xmlns:a16="http://schemas.microsoft.com/office/drawing/2014/main" val="20014"/>
                    </a:ext>
                  </a:extLst>
                </a:gridCol>
                <a:gridCol w="338667">
                  <a:extLst>
                    <a:ext uri="{9D8B030D-6E8A-4147-A177-3AD203B41FA5}">
                      <a16:colId xmlns:a16="http://schemas.microsoft.com/office/drawing/2014/main" val="20015"/>
                    </a:ext>
                  </a:extLst>
                </a:gridCol>
                <a:gridCol w="338667">
                  <a:extLst>
                    <a:ext uri="{9D8B030D-6E8A-4147-A177-3AD203B41FA5}">
                      <a16:colId xmlns:a16="http://schemas.microsoft.com/office/drawing/2014/main" val="20016"/>
                    </a:ext>
                  </a:extLst>
                </a:gridCol>
                <a:gridCol w="338667">
                  <a:extLst>
                    <a:ext uri="{9D8B030D-6E8A-4147-A177-3AD203B41FA5}">
                      <a16:colId xmlns:a16="http://schemas.microsoft.com/office/drawing/2014/main" val="20017"/>
                    </a:ext>
                  </a:extLst>
                </a:gridCol>
                <a:gridCol w="338667">
                  <a:extLst>
                    <a:ext uri="{9D8B030D-6E8A-4147-A177-3AD203B41FA5}">
                      <a16:colId xmlns:a16="http://schemas.microsoft.com/office/drawing/2014/main" val="20018"/>
                    </a:ext>
                  </a:extLst>
                </a:gridCol>
                <a:gridCol w="338667">
                  <a:extLst>
                    <a:ext uri="{9D8B030D-6E8A-4147-A177-3AD203B41FA5}">
                      <a16:colId xmlns:a16="http://schemas.microsoft.com/office/drawing/2014/main" val="20019"/>
                    </a:ext>
                  </a:extLst>
                </a:gridCol>
                <a:gridCol w="338667">
                  <a:extLst>
                    <a:ext uri="{9D8B030D-6E8A-4147-A177-3AD203B41FA5}">
                      <a16:colId xmlns:a16="http://schemas.microsoft.com/office/drawing/2014/main" val="20020"/>
                    </a:ext>
                  </a:extLst>
                </a:gridCol>
                <a:gridCol w="338667">
                  <a:extLst>
                    <a:ext uri="{9D8B030D-6E8A-4147-A177-3AD203B41FA5}">
                      <a16:colId xmlns:a16="http://schemas.microsoft.com/office/drawing/2014/main" val="20021"/>
                    </a:ext>
                  </a:extLst>
                </a:gridCol>
                <a:gridCol w="338667">
                  <a:extLst>
                    <a:ext uri="{9D8B030D-6E8A-4147-A177-3AD203B41FA5}">
                      <a16:colId xmlns:a16="http://schemas.microsoft.com/office/drawing/2014/main" val="20022"/>
                    </a:ext>
                  </a:extLst>
                </a:gridCol>
                <a:gridCol w="338667">
                  <a:extLst>
                    <a:ext uri="{9D8B030D-6E8A-4147-A177-3AD203B41FA5}">
                      <a16:colId xmlns:a16="http://schemas.microsoft.com/office/drawing/2014/main" val="20023"/>
                    </a:ext>
                  </a:extLst>
                </a:gridCol>
                <a:gridCol w="259728">
                  <a:extLst>
                    <a:ext uri="{9D8B030D-6E8A-4147-A177-3AD203B41FA5}">
                      <a16:colId xmlns:a16="http://schemas.microsoft.com/office/drawing/2014/main" val="20024"/>
                    </a:ext>
                  </a:extLst>
                </a:gridCol>
                <a:gridCol w="275009">
                  <a:extLst>
                    <a:ext uri="{9D8B030D-6E8A-4147-A177-3AD203B41FA5}">
                      <a16:colId xmlns:a16="http://schemas.microsoft.com/office/drawing/2014/main" val="20025"/>
                    </a:ext>
                  </a:extLst>
                </a:gridCol>
                <a:gridCol w="481263">
                  <a:extLst>
                    <a:ext uri="{9D8B030D-6E8A-4147-A177-3AD203B41FA5}">
                      <a16:colId xmlns:a16="http://schemas.microsoft.com/office/drawing/2014/main" val="20026"/>
                    </a:ext>
                  </a:extLst>
                </a:gridCol>
              </a:tblGrid>
              <a:tr h="214314">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solidFill>
                          <a:srgbClr val="00B050"/>
                        </a:solidFill>
                      </a:endParaRPr>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pPr lvl="1"/>
                      <a:endParaRPr lang="en-GB" sz="1000" dirty="0"/>
                    </a:p>
                  </a:txBody>
                  <a:tcPr>
                    <a:solidFill>
                      <a:schemeClr val="bg2">
                        <a:lumMod val="20000"/>
                        <a:lumOff val="80000"/>
                      </a:schemeClr>
                    </a:solidFill>
                  </a:tcPr>
                </a:tc>
                <a:tc>
                  <a:txBody>
                    <a:bodyPr/>
                    <a:lstStyle/>
                    <a:p>
                      <a:endParaRPr lang="en-GB" sz="1000" dirty="0"/>
                    </a:p>
                  </a:txBody>
                  <a:tcPr>
                    <a:solidFill>
                      <a:srgbClr val="002060"/>
                    </a:solidFill>
                  </a:tcPr>
                </a:tc>
                <a:tc>
                  <a:txBody>
                    <a:bodyPr/>
                    <a:lstStyle/>
                    <a:p>
                      <a:endParaRPr lang="en-GB" sz="1000" dirty="0"/>
                    </a:p>
                  </a:txBody>
                  <a:tcPr>
                    <a:solidFill>
                      <a:schemeClr val="accent6">
                        <a:lumMod val="75000"/>
                      </a:schemeClr>
                    </a:solidFill>
                  </a:tcPr>
                </a:tc>
                <a:tc>
                  <a:txBody>
                    <a:bodyPr/>
                    <a:lstStyle/>
                    <a:p>
                      <a:endParaRPr lang="en-GB" sz="1000" dirty="0"/>
                    </a:p>
                  </a:txBody>
                  <a:tcPr>
                    <a:solidFill>
                      <a:schemeClr val="accent4">
                        <a:lumMod val="75000"/>
                      </a:schemeClr>
                    </a:solidFill>
                  </a:tcPr>
                </a:tc>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endParaRPr lang="en-GB" sz="1000" dirty="0"/>
                    </a:p>
                  </a:txBody>
                  <a:tcPr>
                    <a:solidFill>
                      <a:schemeClr val="accent5">
                        <a:lumMod val="40000"/>
                        <a:lumOff val="60000"/>
                      </a:schemeClr>
                    </a:solidFill>
                  </a:tcPr>
                </a:tc>
                <a:tc>
                  <a:txBody>
                    <a:bodyPr/>
                    <a:lstStyle/>
                    <a:p>
                      <a:endParaRPr lang="en-GB" sz="1000" dirty="0"/>
                    </a:p>
                  </a:txBody>
                  <a:tcPr>
                    <a:solidFill>
                      <a:srgbClr val="7030A0"/>
                    </a:solidFill>
                  </a:tcPr>
                </a:tc>
                <a:tc>
                  <a:txBody>
                    <a:bodyPr/>
                    <a:lstStyle/>
                    <a:p>
                      <a:endParaRPr lang="en-GB" sz="1000" dirty="0"/>
                    </a:p>
                  </a:txBody>
                  <a:tcPr>
                    <a:solidFill>
                      <a:schemeClr val="accent6">
                        <a:lumMod val="75000"/>
                      </a:schemeClr>
                    </a:solidFill>
                  </a:tcP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1411560" cy="1159768"/>
          </a:xfrm>
          <a:prstGeom prst="rect">
            <a:avLst/>
          </a:prstGeom>
        </p:spPr>
      </p:pic>
      <p:sp>
        <p:nvSpPr>
          <p:cNvPr id="6" name="AutoShape 2" descr="Image result for home">
            <a:extLst>
              <a:ext uri="{FF2B5EF4-FFF2-40B4-BE49-F238E27FC236}">
                <a16:creationId xmlns:a16="http://schemas.microsoft.com/office/drawing/2014/main" id="{B6812FA9-7A79-4919-A0B6-21862138BA1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a:extLst>
              <a:ext uri="{FF2B5EF4-FFF2-40B4-BE49-F238E27FC236}">
                <a16:creationId xmlns:a16="http://schemas.microsoft.com/office/drawing/2014/main" id="{A54C6134-73EF-4372-AC74-8CEDA4EF981A}"/>
              </a:ext>
            </a:extLst>
          </p:cNvPr>
          <p:cNvSpPr/>
          <p:nvPr/>
        </p:nvSpPr>
        <p:spPr>
          <a:xfrm>
            <a:off x="2097360" y="407734"/>
            <a:ext cx="5597151" cy="707886"/>
          </a:xfrm>
          <a:prstGeom prst="rect">
            <a:avLst/>
          </a:prstGeom>
        </p:spPr>
        <p:txBody>
          <a:bodyPr wrap="square">
            <a:spAutoFit/>
          </a:bodyPr>
          <a:lstStyle/>
          <a:p>
            <a:r>
              <a:rPr lang="en-GB" sz="4000" b="1" dirty="0">
                <a:latin typeface="Bradley Hand ITC" pitchFamily="66" charset="0"/>
              </a:rPr>
              <a:t>Encourage independence               </a:t>
            </a:r>
          </a:p>
        </p:txBody>
      </p:sp>
      <p:sp>
        <p:nvSpPr>
          <p:cNvPr id="7" name="Speech Bubble: Oval 6">
            <a:extLst>
              <a:ext uri="{FF2B5EF4-FFF2-40B4-BE49-F238E27FC236}">
                <a16:creationId xmlns:a16="http://schemas.microsoft.com/office/drawing/2014/main" id="{84D708B9-0187-448E-B3FD-7BD3999B81C6}"/>
              </a:ext>
            </a:extLst>
          </p:cNvPr>
          <p:cNvSpPr/>
          <p:nvPr/>
        </p:nvSpPr>
        <p:spPr>
          <a:xfrm>
            <a:off x="3347864" y="5145943"/>
            <a:ext cx="3312368" cy="937931"/>
          </a:xfrm>
          <a:prstGeom prst="wedgeEllipseCallout">
            <a:avLst>
              <a:gd name="adj1" fmla="val -54147"/>
              <a:gd name="adj2" fmla="val 399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C000"/>
                </a:solidFill>
                <a:latin typeface="Comic Sans MS" panose="030F0702030302020204" pitchFamily="66" charset="0"/>
              </a:rPr>
              <a:t>‘I can do it!’</a:t>
            </a:r>
            <a:endParaRPr lang="en-GB" sz="2800" dirty="0">
              <a:solidFill>
                <a:srgbClr val="FFC000"/>
              </a:solidFill>
            </a:endParaRPr>
          </a:p>
        </p:txBody>
      </p:sp>
      <p:pic>
        <p:nvPicPr>
          <p:cNvPr id="11266" name="Picture 2" descr="Image result for proud emoji">
            <a:extLst>
              <a:ext uri="{FF2B5EF4-FFF2-40B4-BE49-F238E27FC236}">
                <a16:creationId xmlns:a16="http://schemas.microsoft.com/office/drawing/2014/main" id="{8455BCBC-E9C8-4F5D-A160-3BB99B3B6E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8908" y="5112112"/>
            <a:ext cx="1356904" cy="1356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0838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10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1000"/>
                                        <p:tgtEl>
                                          <p:spTgt spid="3">
                                            <p:txEl>
                                              <p:pRg st="0" end="0"/>
                                            </p:txEl>
                                          </p:spTgt>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up)">
                                      <p:cBhvr>
                                        <p:cTn id="14" dur="1000"/>
                                        <p:tgtEl>
                                          <p:spTgt spid="3">
                                            <p:txEl>
                                              <p:pRg st="1" end="1"/>
                                            </p:txEl>
                                          </p:spTgt>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up)">
                                      <p:cBhvr>
                                        <p:cTn id="18" dur="1000"/>
                                        <p:tgtEl>
                                          <p:spTgt spid="3">
                                            <p:txEl>
                                              <p:pRg st="2" end="2"/>
                                            </p:txEl>
                                          </p:spTgt>
                                        </p:tgtEl>
                                      </p:cBhvr>
                                    </p:animEffect>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1000"/>
                                        <p:tgtEl>
                                          <p:spTgt spid="3">
                                            <p:txEl>
                                              <p:pRg st="3" end="3"/>
                                            </p:txEl>
                                          </p:spTgt>
                                        </p:tgtEl>
                                      </p:cBhvr>
                                    </p:animEffect>
                                  </p:childTnLst>
                                </p:cTn>
                              </p:par>
                              <p:par>
                                <p:cTn id="23" presetID="6" presetClass="entr" presetSubtype="32" fill="hold" nodeType="withEffect">
                                  <p:stCondLst>
                                    <p:cond delay="0"/>
                                  </p:stCondLst>
                                  <p:childTnLst>
                                    <p:set>
                                      <p:cBhvr>
                                        <p:cTn id="24" dur="1" fill="hold">
                                          <p:stCondLst>
                                            <p:cond delay="0"/>
                                          </p:stCondLst>
                                        </p:cTn>
                                        <p:tgtEl>
                                          <p:spTgt spid="11266"/>
                                        </p:tgtEl>
                                        <p:attrNameLst>
                                          <p:attrName>style.visibility</p:attrName>
                                        </p:attrNameLst>
                                      </p:cBhvr>
                                      <p:to>
                                        <p:strVal val="visible"/>
                                      </p:to>
                                    </p:set>
                                    <p:animEffect transition="in" filter="circle(out)">
                                      <p:cBhvr>
                                        <p:cTn id="25" dur="2000"/>
                                        <p:tgtEl>
                                          <p:spTgt spid="1126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1071569"/>
          </a:xfrm>
        </p:spPr>
        <p:txBody>
          <a:bodyPr>
            <a:normAutofit fontScale="90000"/>
          </a:bodyPr>
          <a:lstStyle/>
          <a:p>
            <a:r>
              <a:rPr lang="en-GB" b="1" dirty="0">
                <a:latin typeface="Bradley Hand ITC" pitchFamily="66" charset="0"/>
              </a:rPr>
              <a:t>          </a:t>
            </a:r>
            <a:br>
              <a:rPr lang="en-GB" b="1" dirty="0">
                <a:latin typeface="Bradley Hand ITC" pitchFamily="66" charset="0"/>
              </a:rPr>
            </a:br>
            <a:endParaRPr lang="en-GB" b="1" dirty="0">
              <a:latin typeface="Bradley Hand ITC" pitchFamily="66" charset="0"/>
            </a:endParaRPr>
          </a:p>
        </p:txBody>
      </p:sp>
      <p:sp>
        <p:nvSpPr>
          <p:cNvPr id="3" name="Subtitle 2"/>
          <p:cNvSpPr>
            <a:spLocks noGrp="1"/>
          </p:cNvSpPr>
          <p:nvPr>
            <p:ph type="subTitle" idx="1"/>
          </p:nvPr>
        </p:nvSpPr>
        <p:spPr>
          <a:xfrm>
            <a:off x="183678" y="2460273"/>
            <a:ext cx="8776643" cy="3623602"/>
          </a:xfr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p:spPr>
        <p:txBody>
          <a:bodyPr>
            <a:normAutofit lnSpcReduction="10000"/>
          </a:bodyPr>
          <a:lstStyle/>
          <a:p>
            <a:pPr lvl="0" algn="l"/>
            <a:r>
              <a:rPr lang="en-GB" dirty="0">
                <a:solidFill>
                  <a:schemeClr val="bg1"/>
                </a:solidFill>
                <a:latin typeface="Comic Sans MS" panose="030F0702030302020204" pitchFamily="66" charset="0"/>
              </a:rPr>
              <a:t>Visit the school website and show your child photos of the key people who will be working with him or her at school.</a:t>
            </a:r>
          </a:p>
          <a:p>
            <a:pPr lvl="0" algn="l"/>
            <a:r>
              <a:rPr lang="en-GB" dirty="0">
                <a:solidFill>
                  <a:schemeClr val="bg1"/>
                </a:solidFill>
                <a:latin typeface="Comic Sans MS" panose="030F0702030302020204" pitchFamily="66" charset="0"/>
              </a:rPr>
              <a:t>Why not take your child on the ‘virtual tour’ of the school so that it remains familiar to them through the holidays.</a:t>
            </a:r>
          </a:p>
          <a:p>
            <a:pPr algn="l">
              <a:lnSpc>
                <a:spcPct val="107000"/>
              </a:lnSpc>
              <a:spcAft>
                <a:spcPts val="800"/>
              </a:spcAft>
            </a:pPr>
            <a:r>
              <a:rPr lang="en-GB" dirty="0">
                <a:solidFill>
                  <a:schemeClr val="bg1"/>
                </a:solidFill>
                <a:latin typeface="Comic Sans MS" panose="030F0702030302020204" pitchFamily="66" charset="0"/>
              </a:rPr>
              <a:t>         </a:t>
            </a:r>
          </a:p>
          <a:p>
            <a:pPr algn="l">
              <a:lnSpc>
                <a:spcPct val="107000"/>
              </a:lnSpc>
              <a:spcAft>
                <a:spcPts val="800"/>
              </a:spcAft>
            </a:pPr>
            <a:endParaRPr lang="en-GB" dirty="0">
              <a:solidFill>
                <a:schemeClr val="bg1"/>
              </a:solidFill>
              <a:latin typeface="Comic Sans MS" panose="030F0702030302020204" pitchFamily="66" charset="0"/>
            </a:endParaRPr>
          </a:p>
          <a:p>
            <a:pPr lvl="0" algn="l">
              <a:lnSpc>
                <a:spcPct val="107000"/>
              </a:lnSpc>
              <a:spcAft>
                <a:spcPts val="800"/>
              </a:spcAft>
            </a:pPr>
            <a:endParaRPr lang="en-GB" sz="2800" dirty="0">
              <a:solidFill>
                <a:schemeClr val="bg1"/>
              </a:solidFill>
              <a:latin typeface="Brush Script MT" panose="03060802040406070304" pitchFamily="66"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nvPr>
        </p:nvGraphicFramePr>
        <p:xfrm>
          <a:off x="0" y="1571612"/>
          <a:ext cx="9144008" cy="243840"/>
        </p:xfrm>
        <a:graphic>
          <a:graphicData uri="http://schemas.openxmlformats.org/drawingml/2006/table">
            <a:tbl>
              <a:tblPr firstRow="1" bandRow="1">
                <a:tableStyleId>{5C22544A-7EE6-4342-B048-85BDC9FD1C3A}</a:tableStyleId>
              </a:tblPr>
              <a:tblGrid>
                <a:gridCol w="343730">
                  <a:extLst>
                    <a:ext uri="{9D8B030D-6E8A-4147-A177-3AD203B41FA5}">
                      <a16:colId xmlns:a16="http://schemas.microsoft.com/office/drawing/2014/main" val="20000"/>
                    </a:ext>
                  </a:extLst>
                </a:gridCol>
                <a:gridCol w="333604">
                  <a:extLst>
                    <a:ext uri="{9D8B030D-6E8A-4147-A177-3AD203B41FA5}">
                      <a16:colId xmlns:a16="http://schemas.microsoft.com/office/drawing/2014/main" val="20001"/>
                    </a:ext>
                  </a:extLst>
                </a:gridCol>
                <a:gridCol w="338667">
                  <a:extLst>
                    <a:ext uri="{9D8B030D-6E8A-4147-A177-3AD203B41FA5}">
                      <a16:colId xmlns:a16="http://schemas.microsoft.com/office/drawing/2014/main" val="20002"/>
                    </a:ext>
                  </a:extLst>
                </a:gridCol>
                <a:gridCol w="338667">
                  <a:extLst>
                    <a:ext uri="{9D8B030D-6E8A-4147-A177-3AD203B41FA5}">
                      <a16:colId xmlns:a16="http://schemas.microsoft.com/office/drawing/2014/main" val="20003"/>
                    </a:ext>
                  </a:extLst>
                </a:gridCol>
                <a:gridCol w="338667">
                  <a:extLst>
                    <a:ext uri="{9D8B030D-6E8A-4147-A177-3AD203B41FA5}">
                      <a16:colId xmlns:a16="http://schemas.microsoft.com/office/drawing/2014/main" val="20004"/>
                    </a:ext>
                  </a:extLst>
                </a:gridCol>
                <a:gridCol w="338667">
                  <a:extLst>
                    <a:ext uri="{9D8B030D-6E8A-4147-A177-3AD203B41FA5}">
                      <a16:colId xmlns:a16="http://schemas.microsoft.com/office/drawing/2014/main" val="20005"/>
                    </a:ext>
                  </a:extLst>
                </a:gridCol>
                <a:gridCol w="338667">
                  <a:extLst>
                    <a:ext uri="{9D8B030D-6E8A-4147-A177-3AD203B41FA5}">
                      <a16:colId xmlns:a16="http://schemas.microsoft.com/office/drawing/2014/main" val="20006"/>
                    </a:ext>
                  </a:extLst>
                </a:gridCol>
                <a:gridCol w="338667">
                  <a:extLst>
                    <a:ext uri="{9D8B030D-6E8A-4147-A177-3AD203B41FA5}">
                      <a16:colId xmlns:a16="http://schemas.microsoft.com/office/drawing/2014/main" val="20007"/>
                    </a:ext>
                  </a:extLst>
                </a:gridCol>
                <a:gridCol w="338667">
                  <a:extLst>
                    <a:ext uri="{9D8B030D-6E8A-4147-A177-3AD203B41FA5}">
                      <a16:colId xmlns:a16="http://schemas.microsoft.com/office/drawing/2014/main" val="20008"/>
                    </a:ext>
                  </a:extLst>
                </a:gridCol>
                <a:gridCol w="338667">
                  <a:extLst>
                    <a:ext uri="{9D8B030D-6E8A-4147-A177-3AD203B41FA5}">
                      <a16:colId xmlns:a16="http://schemas.microsoft.com/office/drawing/2014/main" val="20009"/>
                    </a:ext>
                  </a:extLst>
                </a:gridCol>
                <a:gridCol w="338667">
                  <a:extLst>
                    <a:ext uri="{9D8B030D-6E8A-4147-A177-3AD203B41FA5}">
                      <a16:colId xmlns:a16="http://schemas.microsoft.com/office/drawing/2014/main" val="20010"/>
                    </a:ext>
                  </a:extLst>
                </a:gridCol>
                <a:gridCol w="338667">
                  <a:extLst>
                    <a:ext uri="{9D8B030D-6E8A-4147-A177-3AD203B41FA5}">
                      <a16:colId xmlns:a16="http://schemas.microsoft.com/office/drawing/2014/main" val="20011"/>
                    </a:ext>
                  </a:extLst>
                </a:gridCol>
                <a:gridCol w="338667">
                  <a:extLst>
                    <a:ext uri="{9D8B030D-6E8A-4147-A177-3AD203B41FA5}">
                      <a16:colId xmlns:a16="http://schemas.microsoft.com/office/drawing/2014/main" val="20012"/>
                    </a:ext>
                  </a:extLst>
                </a:gridCol>
                <a:gridCol w="338667">
                  <a:extLst>
                    <a:ext uri="{9D8B030D-6E8A-4147-A177-3AD203B41FA5}">
                      <a16:colId xmlns:a16="http://schemas.microsoft.com/office/drawing/2014/main" val="20013"/>
                    </a:ext>
                  </a:extLst>
                </a:gridCol>
                <a:gridCol w="338667">
                  <a:extLst>
                    <a:ext uri="{9D8B030D-6E8A-4147-A177-3AD203B41FA5}">
                      <a16:colId xmlns:a16="http://schemas.microsoft.com/office/drawing/2014/main" val="20014"/>
                    </a:ext>
                  </a:extLst>
                </a:gridCol>
                <a:gridCol w="338667">
                  <a:extLst>
                    <a:ext uri="{9D8B030D-6E8A-4147-A177-3AD203B41FA5}">
                      <a16:colId xmlns:a16="http://schemas.microsoft.com/office/drawing/2014/main" val="20015"/>
                    </a:ext>
                  </a:extLst>
                </a:gridCol>
                <a:gridCol w="338667">
                  <a:extLst>
                    <a:ext uri="{9D8B030D-6E8A-4147-A177-3AD203B41FA5}">
                      <a16:colId xmlns:a16="http://schemas.microsoft.com/office/drawing/2014/main" val="20016"/>
                    </a:ext>
                  </a:extLst>
                </a:gridCol>
                <a:gridCol w="338667">
                  <a:extLst>
                    <a:ext uri="{9D8B030D-6E8A-4147-A177-3AD203B41FA5}">
                      <a16:colId xmlns:a16="http://schemas.microsoft.com/office/drawing/2014/main" val="20017"/>
                    </a:ext>
                  </a:extLst>
                </a:gridCol>
                <a:gridCol w="338667">
                  <a:extLst>
                    <a:ext uri="{9D8B030D-6E8A-4147-A177-3AD203B41FA5}">
                      <a16:colId xmlns:a16="http://schemas.microsoft.com/office/drawing/2014/main" val="20018"/>
                    </a:ext>
                  </a:extLst>
                </a:gridCol>
                <a:gridCol w="338667">
                  <a:extLst>
                    <a:ext uri="{9D8B030D-6E8A-4147-A177-3AD203B41FA5}">
                      <a16:colId xmlns:a16="http://schemas.microsoft.com/office/drawing/2014/main" val="20019"/>
                    </a:ext>
                  </a:extLst>
                </a:gridCol>
                <a:gridCol w="338667">
                  <a:extLst>
                    <a:ext uri="{9D8B030D-6E8A-4147-A177-3AD203B41FA5}">
                      <a16:colId xmlns:a16="http://schemas.microsoft.com/office/drawing/2014/main" val="20020"/>
                    </a:ext>
                  </a:extLst>
                </a:gridCol>
                <a:gridCol w="338667">
                  <a:extLst>
                    <a:ext uri="{9D8B030D-6E8A-4147-A177-3AD203B41FA5}">
                      <a16:colId xmlns:a16="http://schemas.microsoft.com/office/drawing/2014/main" val="20021"/>
                    </a:ext>
                  </a:extLst>
                </a:gridCol>
                <a:gridCol w="338667">
                  <a:extLst>
                    <a:ext uri="{9D8B030D-6E8A-4147-A177-3AD203B41FA5}">
                      <a16:colId xmlns:a16="http://schemas.microsoft.com/office/drawing/2014/main" val="20022"/>
                    </a:ext>
                  </a:extLst>
                </a:gridCol>
                <a:gridCol w="338667">
                  <a:extLst>
                    <a:ext uri="{9D8B030D-6E8A-4147-A177-3AD203B41FA5}">
                      <a16:colId xmlns:a16="http://schemas.microsoft.com/office/drawing/2014/main" val="20023"/>
                    </a:ext>
                  </a:extLst>
                </a:gridCol>
                <a:gridCol w="259728">
                  <a:extLst>
                    <a:ext uri="{9D8B030D-6E8A-4147-A177-3AD203B41FA5}">
                      <a16:colId xmlns:a16="http://schemas.microsoft.com/office/drawing/2014/main" val="20024"/>
                    </a:ext>
                  </a:extLst>
                </a:gridCol>
                <a:gridCol w="275009">
                  <a:extLst>
                    <a:ext uri="{9D8B030D-6E8A-4147-A177-3AD203B41FA5}">
                      <a16:colId xmlns:a16="http://schemas.microsoft.com/office/drawing/2014/main" val="20025"/>
                    </a:ext>
                  </a:extLst>
                </a:gridCol>
                <a:gridCol w="481263">
                  <a:extLst>
                    <a:ext uri="{9D8B030D-6E8A-4147-A177-3AD203B41FA5}">
                      <a16:colId xmlns:a16="http://schemas.microsoft.com/office/drawing/2014/main" val="20026"/>
                    </a:ext>
                  </a:extLst>
                </a:gridCol>
              </a:tblGrid>
              <a:tr h="214314">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solidFill>
                          <a:srgbClr val="00B050"/>
                        </a:solidFill>
                      </a:endParaRPr>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pPr lvl="1"/>
                      <a:endParaRPr lang="en-GB" sz="1000" dirty="0"/>
                    </a:p>
                  </a:txBody>
                  <a:tcPr>
                    <a:solidFill>
                      <a:schemeClr val="bg2">
                        <a:lumMod val="20000"/>
                        <a:lumOff val="80000"/>
                      </a:schemeClr>
                    </a:solidFill>
                  </a:tcPr>
                </a:tc>
                <a:tc>
                  <a:txBody>
                    <a:bodyPr/>
                    <a:lstStyle/>
                    <a:p>
                      <a:endParaRPr lang="en-GB" sz="1000" dirty="0"/>
                    </a:p>
                  </a:txBody>
                  <a:tcPr>
                    <a:solidFill>
                      <a:srgbClr val="002060"/>
                    </a:solidFill>
                  </a:tcPr>
                </a:tc>
                <a:tc>
                  <a:txBody>
                    <a:bodyPr/>
                    <a:lstStyle/>
                    <a:p>
                      <a:endParaRPr lang="en-GB" sz="1000" dirty="0"/>
                    </a:p>
                  </a:txBody>
                  <a:tcPr>
                    <a:solidFill>
                      <a:schemeClr val="accent6">
                        <a:lumMod val="75000"/>
                      </a:schemeClr>
                    </a:solidFill>
                  </a:tcPr>
                </a:tc>
                <a:tc>
                  <a:txBody>
                    <a:bodyPr/>
                    <a:lstStyle/>
                    <a:p>
                      <a:endParaRPr lang="en-GB" sz="1000" dirty="0"/>
                    </a:p>
                  </a:txBody>
                  <a:tcPr>
                    <a:solidFill>
                      <a:schemeClr val="accent4">
                        <a:lumMod val="75000"/>
                      </a:schemeClr>
                    </a:solidFill>
                  </a:tcPr>
                </a:tc>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endParaRPr lang="en-GB" sz="1000" dirty="0"/>
                    </a:p>
                  </a:txBody>
                  <a:tcPr>
                    <a:solidFill>
                      <a:schemeClr val="accent5">
                        <a:lumMod val="40000"/>
                        <a:lumOff val="60000"/>
                      </a:schemeClr>
                    </a:solidFill>
                  </a:tcPr>
                </a:tc>
                <a:tc>
                  <a:txBody>
                    <a:bodyPr/>
                    <a:lstStyle/>
                    <a:p>
                      <a:endParaRPr lang="en-GB" sz="1000" dirty="0"/>
                    </a:p>
                  </a:txBody>
                  <a:tcPr>
                    <a:solidFill>
                      <a:srgbClr val="7030A0"/>
                    </a:solidFill>
                  </a:tcPr>
                </a:tc>
                <a:tc>
                  <a:txBody>
                    <a:bodyPr/>
                    <a:lstStyle/>
                    <a:p>
                      <a:endParaRPr lang="en-GB" sz="1000" dirty="0"/>
                    </a:p>
                  </a:txBody>
                  <a:tcPr>
                    <a:solidFill>
                      <a:schemeClr val="accent6">
                        <a:lumMod val="75000"/>
                      </a:schemeClr>
                    </a:solidFill>
                  </a:tcP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1411560" cy="1159768"/>
          </a:xfrm>
          <a:prstGeom prst="rect">
            <a:avLst/>
          </a:prstGeom>
        </p:spPr>
      </p:pic>
      <p:sp>
        <p:nvSpPr>
          <p:cNvPr id="6" name="AutoShape 2" descr="Image result for home">
            <a:extLst>
              <a:ext uri="{FF2B5EF4-FFF2-40B4-BE49-F238E27FC236}">
                <a16:creationId xmlns:a16="http://schemas.microsoft.com/office/drawing/2014/main" id="{B6812FA9-7A79-4919-A0B6-21862138BA1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a:extLst>
              <a:ext uri="{FF2B5EF4-FFF2-40B4-BE49-F238E27FC236}">
                <a16:creationId xmlns:a16="http://schemas.microsoft.com/office/drawing/2014/main" id="{A54C6134-73EF-4372-AC74-8CEDA4EF981A}"/>
              </a:ext>
            </a:extLst>
          </p:cNvPr>
          <p:cNvSpPr/>
          <p:nvPr/>
        </p:nvSpPr>
        <p:spPr>
          <a:xfrm>
            <a:off x="2097360" y="407734"/>
            <a:ext cx="5597151" cy="707886"/>
          </a:xfrm>
          <a:prstGeom prst="rect">
            <a:avLst/>
          </a:prstGeom>
        </p:spPr>
        <p:txBody>
          <a:bodyPr wrap="square">
            <a:spAutoFit/>
          </a:bodyPr>
          <a:lstStyle/>
          <a:p>
            <a:r>
              <a:rPr lang="en-GB" sz="4000" b="1" dirty="0">
                <a:latin typeface="Bradley Hand ITC" pitchFamily="66" charset="0"/>
              </a:rPr>
              <a:t>     Help is at hand               </a:t>
            </a:r>
          </a:p>
        </p:txBody>
      </p:sp>
      <p:pic>
        <p:nvPicPr>
          <p:cNvPr id="12290" name="Picture 2" descr="Image result for website">
            <a:extLst>
              <a:ext uri="{FF2B5EF4-FFF2-40B4-BE49-F238E27FC236}">
                <a16:creationId xmlns:a16="http://schemas.microsoft.com/office/drawing/2014/main" id="{F74AA0CF-6057-4396-8A74-6D89A71CB8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4869160"/>
            <a:ext cx="2366218" cy="1449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1316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1000"/>
                                        <p:tgtEl>
                                          <p:spTgt spid="3">
                                            <p:txEl>
                                              <p:pRg st="0" end="0"/>
                                            </p:txEl>
                                          </p:spTgt>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up)">
                                      <p:cBhvr>
                                        <p:cTn id="14" dur="1000"/>
                                        <p:tgtEl>
                                          <p:spTgt spid="3">
                                            <p:txEl>
                                              <p:pRg st="1" end="1"/>
                                            </p:txEl>
                                          </p:spTgt>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up)">
                                      <p:cBhvr>
                                        <p:cTn id="18" dur="1000"/>
                                        <p:tgtEl>
                                          <p:spTgt spid="3">
                                            <p:txEl>
                                              <p:pRg st="2" end="2"/>
                                            </p:txEl>
                                          </p:spTgt>
                                        </p:tgtEl>
                                      </p:cBhvr>
                                    </p:animEffect>
                                  </p:childTnLst>
                                </p:cTn>
                              </p:par>
                              <p:par>
                                <p:cTn id="19" presetID="6" presetClass="entr" presetSubtype="32" fill="hold" nodeType="withEffect">
                                  <p:stCondLst>
                                    <p:cond delay="0"/>
                                  </p:stCondLst>
                                  <p:childTnLst>
                                    <p:set>
                                      <p:cBhvr>
                                        <p:cTn id="20" dur="1" fill="hold">
                                          <p:stCondLst>
                                            <p:cond delay="0"/>
                                          </p:stCondLst>
                                        </p:cTn>
                                        <p:tgtEl>
                                          <p:spTgt spid="12290"/>
                                        </p:tgtEl>
                                        <p:attrNameLst>
                                          <p:attrName>style.visibility</p:attrName>
                                        </p:attrNameLst>
                                      </p:cBhvr>
                                      <p:to>
                                        <p:strVal val="visible"/>
                                      </p:to>
                                    </p:set>
                                    <p:animEffect transition="in" filter="circle(out)">
                                      <p:cBhvr>
                                        <p:cTn id="21"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1071569"/>
          </a:xfrm>
        </p:spPr>
        <p:txBody>
          <a:bodyPr>
            <a:normAutofit fontScale="90000"/>
          </a:bodyPr>
          <a:lstStyle/>
          <a:p>
            <a:r>
              <a:rPr lang="en-GB" b="1" dirty="0">
                <a:latin typeface="Bradley Hand ITC" pitchFamily="66" charset="0"/>
              </a:rPr>
              <a:t>          </a:t>
            </a:r>
            <a:br>
              <a:rPr lang="en-GB" b="1" dirty="0">
                <a:latin typeface="Bradley Hand ITC" pitchFamily="66" charset="0"/>
              </a:rPr>
            </a:br>
            <a:endParaRPr lang="en-GB" b="1" dirty="0">
              <a:latin typeface="Bradley Hand ITC" pitchFamily="66" charset="0"/>
            </a:endParaRPr>
          </a:p>
        </p:txBody>
      </p:sp>
      <p:sp>
        <p:nvSpPr>
          <p:cNvPr id="3" name="Subtitle 2"/>
          <p:cNvSpPr>
            <a:spLocks noGrp="1"/>
          </p:cNvSpPr>
          <p:nvPr>
            <p:ph type="subTitle" idx="1"/>
          </p:nvPr>
        </p:nvSpPr>
        <p:spPr>
          <a:xfrm>
            <a:off x="183678" y="2460273"/>
            <a:ext cx="8776643" cy="3623602"/>
          </a:xfr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p:spPr>
        <p:txBody>
          <a:bodyPr>
            <a:normAutofit fontScale="92500" lnSpcReduction="10000"/>
          </a:bodyPr>
          <a:lstStyle/>
          <a:p>
            <a:pPr lvl="0" algn="l"/>
            <a:r>
              <a:rPr lang="en-GB" sz="2800" dirty="0">
                <a:solidFill>
                  <a:schemeClr val="bg1"/>
                </a:solidFill>
                <a:latin typeface="Comic Sans MS" panose="030F0702030302020204" pitchFamily="66" charset="0"/>
              </a:rPr>
              <a:t>Do seek advice from your child’s teacher should you wish to, no query is ever too small and we are here to help.</a:t>
            </a:r>
          </a:p>
          <a:p>
            <a:pPr lvl="0" algn="l"/>
            <a:r>
              <a:rPr lang="en-GB" sz="2800" dirty="0">
                <a:solidFill>
                  <a:schemeClr val="bg1"/>
                </a:solidFill>
                <a:latin typeface="Comic Sans MS" panose="030F0702030302020204" pitchFamily="66" charset="0"/>
              </a:rPr>
              <a:t>Mrs Barnes or Mrs Parkinson will happily meet with you should you have a serious concern.</a:t>
            </a:r>
          </a:p>
          <a:p>
            <a:pPr lvl="0" algn="l"/>
            <a:r>
              <a:rPr lang="en-GB" sz="2800" dirty="0">
                <a:solidFill>
                  <a:schemeClr val="bg1"/>
                </a:solidFill>
                <a:latin typeface="Comic Sans MS" panose="030F0702030302020204" pitchFamily="66" charset="0"/>
              </a:rPr>
              <a:t>Jo Spencer (teacher &amp; pastoral support) is also available to speak to parents who have concerns about transition and to those who anticipate that their child might suffer from separation anxiety. </a:t>
            </a:r>
          </a:p>
          <a:p>
            <a:pPr algn="l">
              <a:lnSpc>
                <a:spcPct val="107000"/>
              </a:lnSpc>
              <a:spcAft>
                <a:spcPts val="800"/>
              </a:spcAft>
            </a:pPr>
            <a:endParaRPr lang="en-GB" dirty="0">
              <a:solidFill>
                <a:schemeClr val="bg1"/>
              </a:solidFill>
              <a:latin typeface="Comic Sans MS" panose="030F0702030302020204" pitchFamily="66" charset="0"/>
            </a:endParaRPr>
          </a:p>
          <a:p>
            <a:pPr lvl="0" algn="l">
              <a:lnSpc>
                <a:spcPct val="107000"/>
              </a:lnSpc>
              <a:spcAft>
                <a:spcPts val="800"/>
              </a:spcAft>
            </a:pPr>
            <a:endParaRPr lang="en-GB" sz="2800" dirty="0">
              <a:solidFill>
                <a:schemeClr val="bg1"/>
              </a:solidFill>
              <a:latin typeface="Brush Script MT" panose="03060802040406070304" pitchFamily="66"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nvPr>
        </p:nvGraphicFramePr>
        <p:xfrm>
          <a:off x="0" y="1571612"/>
          <a:ext cx="9144008" cy="243840"/>
        </p:xfrm>
        <a:graphic>
          <a:graphicData uri="http://schemas.openxmlformats.org/drawingml/2006/table">
            <a:tbl>
              <a:tblPr firstRow="1" bandRow="1">
                <a:tableStyleId>{5C22544A-7EE6-4342-B048-85BDC9FD1C3A}</a:tableStyleId>
              </a:tblPr>
              <a:tblGrid>
                <a:gridCol w="343730">
                  <a:extLst>
                    <a:ext uri="{9D8B030D-6E8A-4147-A177-3AD203B41FA5}">
                      <a16:colId xmlns:a16="http://schemas.microsoft.com/office/drawing/2014/main" val="20000"/>
                    </a:ext>
                  </a:extLst>
                </a:gridCol>
                <a:gridCol w="333604">
                  <a:extLst>
                    <a:ext uri="{9D8B030D-6E8A-4147-A177-3AD203B41FA5}">
                      <a16:colId xmlns:a16="http://schemas.microsoft.com/office/drawing/2014/main" val="20001"/>
                    </a:ext>
                  </a:extLst>
                </a:gridCol>
                <a:gridCol w="338667">
                  <a:extLst>
                    <a:ext uri="{9D8B030D-6E8A-4147-A177-3AD203B41FA5}">
                      <a16:colId xmlns:a16="http://schemas.microsoft.com/office/drawing/2014/main" val="20002"/>
                    </a:ext>
                  </a:extLst>
                </a:gridCol>
                <a:gridCol w="338667">
                  <a:extLst>
                    <a:ext uri="{9D8B030D-6E8A-4147-A177-3AD203B41FA5}">
                      <a16:colId xmlns:a16="http://schemas.microsoft.com/office/drawing/2014/main" val="20003"/>
                    </a:ext>
                  </a:extLst>
                </a:gridCol>
                <a:gridCol w="338667">
                  <a:extLst>
                    <a:ext uri="{9D8B030D-6E8A-4147-A177-3AD203B41FA5}">
                      <a16:colId xmlns:a16="http://schemas.microsoft.com/office/drawing/2014/main" val="20004"/>
                    </a:ext>
                  </a:extLst>
                </a:gridCol>
                <a:gridCol w="338667">
                  <a:extLst>
                    <a:ext uri="{9D8B030D-6E8A-4147-A177-3AD203B41FA5}">
                      <a16:colId xmlns:a16="http://schemas.microsoft.com/office/drawing/2014/main" val="20005"/>
                    </a:ext>
                  </a:extLst>
                </a:gridCol>
                <a:gridCol w="338667">
                  <a:extLst>
                    <a:ext uri="{9D8B030D-6E8A-4147-A177-3AD203B41FA5}">
                      <a16:colId xmlns:a16="http://schemas.microsoft.com/office/drawing/2014/main" val="20006"/>
                    </a:ext>
                  </a:extLst>
                </a:gridCol>
                <a:gridCol w="338667">
                  <a:extLst>
                    <a:ext uri="{9D8B030D-6E8A-4147-A177-3AD203B41FA5}">
                      <a16:colId xmlns:a16="http://schemas.microsoft.com/office/drawing/2014/main" val="20007"/>
                    </a:ext>
                  </a:extLst>
                </a:gridCol>
                <a:gridCol w="338667">
                  <a:extLst>
                    <a:ext uri="{9D8B030D-6E8A-4147-A177-3AD203B41FA5}">
                      <a16:colId xmlns:a16="http://schemas.microsoft.com/office/drawing/2014/main" val="20008"/>
                    </a:ext>
                  </a:extLst>
                </a:gridCol>
                <a:gridCol w="338667">
                  <a:extLst>
                    <a:ext uri="{9D8B030D-6E8A-4147-A177-3AD203B41FA5}">
                      <a16:colId xmlns:a16="http://schemas.microsoft.com/office/drawing/2014/main" val="20009"/>
                    </a:ext>
                  </a:extLst>
                </a:gridCol>
                <a:gridCol w="338667">
                  <a:extLst>
                    <a:ext uri="{9D8B030D-6E8A-4147-A177-3AD203B41FA5}">
                      <a16:colId xmlns:a16="http://schemas.microsoft.com/office/drawing/2014/main" val="20010"/>
                    </a:ext>
                  </a:extLst>
                </a:gridCol>
                <a:gridCol w="338667">
                  <a:extLst>
                    <a:ext uri="{9D8B030D-6E8A-4147-A177-3AD203B41FA5}">
                      <a16:colId xmlns:a16="http://schemas.microsoft.com/office/drawing/2014/main" val="20011"/>
                    </a:ext>
                  </a:extLst>
                </a:gridCol>
                <a:gridCol w="338667">
                  <a:extLst>
                    <a:ext uri="{9D8B030D-6E8A-4147-A177-3AD203B41FA5}">
                      <a16:colId xmlns:a16="http://schemas.microsoft.com/office/drawing/2014/main" val="20012"/>
                    </a:ext>
                  </a:extLst>
                </a:gridCol>
                <a:gridCol w="338667">
                  <a:extLst>
                    <a:ext uri="{9D8B030D-6E8A-4147-A177-3AD203B41FA5}">
                      <a16:colId xmlns:a16="http://schemas.microsoft.com/office/drawing/2014/main" val="20013"/>
                    </a:ext>
                  </a:extLst>
                </a:gridCol>
                <a:gridCol w="338667">
                  <a:extLst>
                    <a:ext uri="{9D8B030D-6E8A-4147-A177-3AD203B41FA5}">
                      <a16:colId xmlns:a16="http://schemas.microsoft.com/office/drawing/2014/main" val="20014"/>
                    </a:ext>
                  </a:extLst>
                </a:gridCol>
                <a:gridCol w="338667">
                  <a:extLst>
                    <a:ext uri="{9D8B030D-6E8A-4147-A177-3AD203B41FA5}">
                      <a16:colId xmlns:a16="http://schemas.microsoft.com/office/drawing/2014/main" val="20015"/>
                    </a:ext>
                  </a:extLst>
                </a:gridCol>
                <a:gridCol w="338667">
                  <a:extLst>
                    <a:ext uri="{9D8B030D-6E8A-4147-A177-3AD203B41FA5}">
                      <a16:colId xmlns:a16="http://schemas.microsoft.com/office/drawing/2014/main" val="20016"/>
                    </a:ext>
                  </a:extLst>
                </a:gridCol>
                <a:gridCol w="338667">
                  <a:extLst>
                    <a:ext uri="{9D8B030D-6E8A-4147-A177-3AD203B41FA5}">
                      <a16:colId xmlns:a16="http://schemas.microsoft.com/office/drawing/2014/main" val="20017"/>
                    </a:ext>
                  </a:extLst>
                </a:gridCol>
                <a:gridCol w="338667">
                  <a:extLst>
                    <a:ext uri="{9D8B030D-6E8A-4147-A177-3AD203B41FA5}">
                      <a16:colId xmlns:a16="http://schemas.microsoft.com/office/drawing/2014/main" val="20018"/>
                    </a:ext>
                  </a:extLst>
                </a:gridCol>
                <a:gridCol w="338667">
                  <a:extLst>
                    <a:ext uri="{9D8B030D-6E8A-4147-A177-3AD203B41FA5}">
                      <a16:colId xmlns:a16="http://schemas.microsoft.com/office/drawing/2014/main" val="20019"/>
                    </a:ext>
                  </a:extLst>
                </a:gridCol>
                <a:gridCol w="338667">
                  <a:extLst>
                    <a:ext uri="{9D8B030D-6E8A-4147-A177-3AD203B41FA5}">
                      <a16:colId xmlns:a16="http://schemas.microsoft.com/office/drawing/2014/main" val="20020"/>
                    </a:ext>
                  </a:extLst>
                </a:gridCol>
                <a:gridCol w="338667">
                  <a:extLst>
                    <a:ext uri="{9D8B030D-6E8A-4147-A177-3AD203B41FA5}">
                      <a16:colId xmlns:a16="http://schemas.microsoft.com/office/drawing/2014/main" val="20021"/>
                    </a:ext>
                  </a:extLst>
                </a:gridCol>
                <a:gridCol w="338667">
                  <a:extLst>
                    <a:ext uri="{9D8B030D-6E8A-4147-A177-3AD203B41FA5}">
                      <a16:colId xmlns:a16="http://schemas.microsoft.com/office/drawing/2014/main" val="20022"/>
                    </a:ext>
                  </a:extLst>
                </a:gridCol>
                <a:gridCol w="338667">
                  <a:extLst>
                    <a:ext uri="{9D8B030D-6E8A-4147-A177-3AD203B41FA5}">
                      <a16:colId xmlns:a16="http://schemas.microsoft.com/office/drawing/2014/main" val="20023"/>
                    </a:ext>
                  </a:extLst>
                </a:gridCol>
                <a:gridCol w="259728">
                  <a:extLst>
                    <a:ext uri="{9D8B030D-6E8A-4147-A177-3AD203B41FA5}">
                      <a16:colId xmlns:a16="http://schemas.microsoft.com/office/drawing/2014/main" val="20024"/>
                    </a:ext>
                  </a:extLst>
                </a:gridCol>
                <a:gridCol w="275009">
                  <a:extLst>
                    <a:ext uri="{9D8B030D-6E8A-4147-A177-3AD203B41FA5}">
                      <a16:colId xmlns:a16="http://schemas.microsoft.com/office/drawing/2014/main" val="20025"/>
                    </a:ext>
                  </a:extLst>
                </a:gridCol>
                <a:gridCol w="481263">
                  <a:extLst>
                    <a:ext uri="{9D8B030D-6E8A-4147-A177-3AD203B41FA5}">
                      <a16:colId xmlns:a16="http://schemas.microsoft.com/office/drawing/2014/main" val="20026"/>
                    </a:ext>
                  </a:extLst>
                </a:gridCol>
              </a:tblGrid>
              <a:tr h="214314">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solidFill>
                          <a:srgbClr val="00B050"/>
                        </a:solidFill>
                      </a:endParaRPr>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pPr lvl="1"/>
                      <a:endParaRPr lang="en-GB" sz="1000" dirty="0"/>
                    </a:p>
                  </a:txBody>
                  <a:tcPr>
                    <a:solidFill>
                      <a:schemeClr val="bg2">
                        <a:lumMod val="20000"/>
                        <a:lumOff val="80000"/>
                      </a:schemeClr>
                    </a:solidFill>
                  </a:tcPr>
                </a:tc>
                <a:tc>
                  <a:txBody>
                    <a:bodyPr/>
                    <a:lstStyle/>
                    <a:p>
                      <a:endParaRPr lang="en-GB" sz="1000" dirty="0"/>
                    </a:p>
                  </a:txBody>
                  <a:tcPr>
                    <a:solidFill>
                      <a:srgbClr val="002060"/>
                    </a:solidFill>
                  </a:tcPr>
                </a:tc>
                <a:tc>
                  <a:txBody>
                    <a:bodyPr/>
                    <a:lstStyle/>
                    <a:p>
                      <a:endParaRPr lang="en-GB" sz="1000" dirty="0"/>
                    </a:p>
                  </a:txBody>
                  <a:tcPr>
                    <a:solidFill>
                      <a:schemeClr val="accent6">
                        <a:lumMod val="75000"/>
                      </a:schemeClr>
                    </a:solidFill>
                  </a:tcPr>
                </a:tc>
                <a:tc>
                  <a:txBody>
                    <a:bodyPr/>
                    <a:lstStyle/>
                    <a:p>
                      <a:endParaRPr lang="en-GB" sz="1000" dirty="0"/>
                    </a:p>
                  </a:txBody>
                  <a:tcPr>
                    <a:solidFill>
                      <a:schemeClr val="accent4">
                        <a:lumMod val="75000"/>
                      </a:schemeClr>
                    </a:solidFill>
                  </a:tcPr>
                </a:tc>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endParaRPr lang="en-GB" sz="1000" dirty="0"/>
                    </a:p>
                  </a:txBody>
                  <a:tcPr>
                    <a:solidFill>
                      <a:schemeClr val="accent5">
                        <a:lumMod val="40000"/>
                        <a:lumOff val="60000"/>
                      </a:schemeClr>
                    </a:solidFill>
                  </a:tcPr>
                </a:tc>
                <a:tc>
                  <a:txBody>
                    <a:bodyPr/>
                    <a:lstStyle/>
                    <a:p>
                      <a:endParaRPr lang="en-GB" sz="1000" dirty="0"/>
                    </a:p>
                  </a:txBody>
                  <a:tcPr>
                    <a:solidFill>
                      <a:srgbClr val="7030A0"/>
                    </a:solidFill>
                  </a:tcPr>
                </a:tc>
                <a:tc>
                  <a:txBody>
                    <a:bodyPr/>
                    <a:lstStyle/>
                    <a:p>
                      <a:endParaRPr lang="en-GB" sz="1000" dirty="0"/>
                    </a:p>
                  </a:txBody>
                  <a:tcPr>
                    <a:solidFill>
                      <a:schemeClr val="accent6">
                        <a:lumMod val="75000"/>
                      </a:schemeClr>
                    </a:solidFill>
                  </a:tcP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1411560" cy="1159768"/>
          </a:xfrm>
          <a:prstGeom prst="rect">
            <a:avLst/>
          </a:prstGeom>
        </p:spPr>
      </p:pic>
      <p:sp>
        <p:nvSpPr>
          <p:cNvPr id="6" name="AutoShape 2" descr="Image result for home">
            <a:extLst>
              <a:ext uri="{FF2B5EF4-FFF2-40B4-BE49-F238E27FC236}">
                <a16:creationId xmlns:a16="http://schemas.microsoft.com/office/drawing/2014/main" id="{B6812FA9-7A79-4919-A0B6-21862138BA1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a:extLst>
              <a:ext uri="{FF2B5EF4-FFF2-40B4-BE49-F238E27FC236}">
                <a16:creationId xmlns:a16="http://schemas.microsoft.com/office/drawing/2014/main" id="{A54C6134-73EF-4372-AC74-8CEDA4EF981A}"/>
              </a:ext>
            </a:extLst>
          </p:cNvPr>
          <p:cNvSpPr/>
          <p:nvPr/>
        </p:nvSpPr>
        <p:spPr>
          <a:xfrm>
            <a:off x="2097360" y="407734"/>
            <a:ext cx="5597151" cy="707886"/>
          </a:xfrm>
          <a:prstGeom prst="rect">
            <a:avLst/>
          </a:prstGeom>
        </p:spPr>
        <p:txBody>
          <a:bodyPr wrap="square">
            <a:spAutoFit/>
          </a:bodyPr>
          <a:lstStyle/>
          <a:p>
            <a:r>
              <a:rPr lang="en-GB" sz="4000" b="1" dirty="0">
                <a:latin typeface="Bradley Hand ITC" pitchFamily="66" charset="0"/>
              </a:rPr>
              <a:t>     Help is at hand               </a:t>
            </a:r>
          </a:p>
        </p:txBody>
      </p:sp>
      <p:pic>
        <p:nvPicPr>
          <p:cNvPr id="13314" name="Picture 2" descr="Image result for here to help">
            <a:extLst>
              <a:ext uri="{FF2B5EF4-FFF2-40B4-BE49-F238E27FC236}">
                <a16:creationId xmlns:a16="http://schemas.microsoft.com/office/drawing/2014/main" id="{6FC38B43-93D6-4270-B562-65FCAAA568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5515783"/>
            <a:ext cx="1656184" cy="1308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6716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1000"/>
                                        <p:tgtEl>
                                          <p:spTgt spid="3">
                                            <p:bg/>
                                          </p:spTgt>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1000"/>
                                        <p:tgtEl>
                                          <p:spTgt spid="3">
                                            <p:txEl>
                                              <p:pRg st="0" end="0"/>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1000"/>
                                        <p:tgtEl>
                                          <p:spTgt spid="3">
                                            <p:txEl>
                                              <p:pRg st="1" end="1"/>
                                            </p:txEl>
                                          </p:spTgt>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up)">
                                      <p:cBhvr>
                                        <p:cTn id="19" dur="1000"/>
                                        <p:tgtEl>
                                          <p:spTgt spid="3">
                                            <p:txEl>
                                              <p:pRg st="2" end="2"/>
                                            </p:txEl>
                                          </p:spTgt>
                                        </p:tgtEl>
                                      </p:cBhvr>
                                    </p:animEffect>
                                  </p:childTnLst>
                                </p:cTn>
                              </p:par>
                            </p:childTnLst>
                          </p:cTn>
                        </p:par>
                        <p:par>
                          <p:cTn id="20" fill="hold">
                            <p:stCondLst>
                              <p:cond delay="4000"/>
                            </p:stCondLst>
                            <p:childTnLst>
                              <p:par>
                                <p:cTn id="21" presetID="13" presetClass="entr" presetSubtype="32" fill="hold" nodeType="afterEffect">
                                  <p:stCondLst>
                                    <p:cond delay="0"/>
                                  </p:stCondLst>
                                  <p:childTnLst>
                                    <p:set>
                                      <p:cBhvr>
                                        <p:cTn id="22" dur="1" fill="hold">
                                          <p:stCondLst>
                                            <p:cond delay="0"/>
                                          </p:stCondLst>
                                        </p:cTn>
                                        <p:tgtEl>
                                          <p:spTgt spid="13314"/>
                                        </p:tgtEl>
                                        <p:attrNameLst>
                                          <p:attrName>style.visibility</p:attrName>
                                        </p:attrNameLst>
                                      </p:cBhvr>
                                      <p:to>
                                        <p:strVal val="visible"/>
                                      </p:to>
                                    </p:set>
                                    <p:animEffect transition="in" filter="plus(out)">
                                      <p:cBhvr>
                                        <p:cTn id="23"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1071569"/>
          </a:xfrm>
        </p:spPr>
        <p:txBody>
          <a:bodyPr>
            <a:normAutofit fontScale="90000"/>
          </a:bodyPr>
          <a:lstStyle/>
          <a:p>
            <a:r>
              <a:rPr lang="en-GB" b="1" dirty="0">
                <a:latin typeface="Bradley Hand ITC" pitchFamily="66" charset="0"/>
              </a:rPr>
              <a:t>          </a:t>
            </a:r>
            <a:br>
              <a:rPr lang="en-GB" b="1" dirty="0">
                <a:latin typeface="Bradley Hand ITC" pitchFamily="66" charset="0"/>
              </a:rPr>
            </a:br>
            <a:endParaRPr lang="en-GB" b="1" dirty="0">
              <a:latin typeface="Bradley Hand ITC" pitchFamily="66" charset="0"/>
            </a:endParaRPr>
          </a:p>
        </p:txBody>
      </p:sp>
      <p:sp>
        <p:nvSpPr>
          <p:cNvPr id="3" name="Subtitle 2"/>
          <p:cNvSpPr>
            <a:spLocks noGrp="1"/>
          </p:cNvSpPr>
          <p:nvPr>
            <p:ph type="subTitle" idx="1"/>
          </p:nvPr>
        </p:nvSpPr>
        <p:spPr>
          <a:xfrm>
            <a:off x="174376" y="2307873"/>
            <a:ext cx="8776643" cy="3623602"/>
          </a:xfr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p:spPr>
        <p:txBody>
          <a:bodyPr>
            <a:normAutofit/>
          </a:bodyPr>
          <a:lstStyle/>
          <a:p>
            <a:pPr algn="l"/>
            <a:r>
              <a:rPr lang="en-GB" dirty="0">
                <a:solidFill>
                  <a:schemeClr val="bg1"/>
                </a:solidFill>
                <a:latin typeface="Comic Sans MS" panose="030F0702030302020204" pitchFamily="66" charset="0"/>
              </a:rPr>
              <a:t>Open Evening – this is a wonderful opportunity for you and your child to look around the school, to visit current teachers and to say hello to new ones.</a:t>
            </a:r>
          </a:p>
          <a:p>
            <a:pPr algn="l"/>
            <a:endParaRPr lang="en-GB" dirty="0">
              <a:solidFill>
                <a:schemeClr val="bg1"/>
              </a:solidFill>
              <a:latin typeface="Comic Sans MS" panose="030F0702030302020204" pitchFamily="66" charset="0"/>
            </a:endParaRPr>
          </a:p>
          <a:p>
            <a:pPr lvl="0" algn="l"/>
            <a:r>
              <a:rPr lang="en-GB" sz="2800" dirty="0">
                <a:solidFill>
                  <a:schemeClr val="bg1"/>
                </a:solidFill>
                <a:latin typeface="Comic Sans MS" panose="030F0702030302020204" pitchFamily="66" charset="0"/>
              </a:rPr>
              <a:t> </a:t>
            </a:r>
          </a:p>
          <a:p>
            <a:pPr algn="l">
              <a:lnSpc>
                <a:spcPct val="107000"/>
              </a:lnSpc>
              <a:spcAft>
                <a:spcPts val="800"/>
              </a:spcAft>
            </a:pPr>
            <a:endParaRPr lang="en-GB" dirty="0">
              <a:solidFill>
                <a:schemeClr val="bg1"/>
              </a:solidFill>
              <a:latin typeface="Comic Sans MS" panose="030F0702030302020204" pitchFamily="66" charset="0"/>
            </a:endParaRPr>
          </a:p>
          <a:p>
            <a:pPr lvl="0" algn="l">
              <a:lnSpc>
                <a:spcPct val="107000"/>
              </a:lnSpc>
              <a:spcAft>
                <a:spcPts val="800"/>
              </a:spcAft>
            </a:pPr>
            <a:endParaRPr lang="en-GB" sz="2800" dirty="0">
              <a:solidFill>
                <a:schemeClr val="bg1"/>
              </a:solidFill>
              <a:latin typeface="Brush Script MT" panose="03060802040406070304" pitchFamily="66"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nvPr>
        </p:nvGraphicFramePr>
        <p:xfrm>
          <a:off x="0" y="1571612"/>
          <a:ext cx="9144008" cy="243840"/>
        </p:xfrm>
        <a:graphic>
          <a:graphicData uri="http://schemas.openxmlformats.org/drawingml/2006/table">
            <a:tbl>
              <a:tblPr firstRow="1" bandRow="1">
                <a:tableStyleId>{5C22544A-7EE6-4342-B048-85BDC9FD1C3A}</a:tableStyleId>
              </a:tblPr>
              <a:tblGrid>
                <a:gridCol w="343730">
                  <a:extLst>
                    <a:ext uri="{9D8B030D-6E8A-4147-A177-3AD203B41FA5}">
                      <a16:colId xmlns:a16="http://schemas.microsoft.com/office/drawing/2014/main" val="20000"/>
                    </a:ext>
                  </a:extLst>
                </a:gridCol>
                <a:gridCol w="333604">
                  <a:extLst>
                    <a:ext uri="{9D8B030D-6E8A-4147-A177-3AD203B41FA5}">
                      <a16:colId xmlns:a16="http://schemas.microsoft.com/office/drawing/2014/main" val="20001"/>
                    </a:ext>
                  </a:extLst>
                </a:gridCol>
                <a:gridCol w="338667">
                  <a:extLst>
                    <a:ext uri="{9D8B030D-6E8A-4147-A177-3AD203B41FA5}">
                      <a16:colId xmlns:a16="http://schemas.microsoft.com/office/drawing/2014/main" val="20002"/>
                    </a:ext>
                  </a:extLst>
                </a:gridCol>
                <a:gridCol w="338667">
                  <a:extLst>
                    <a:ext uri="{9D8B030D-6E8A-4147-A177-3AD203B41FA5}">
                      <a16:colId xmlns:a16="http://schemas.microsoft.com/office/drawing/2014/main" val="20003"/>
                    </a:ext>
                  </a:extLst>
                </a:gridCol>
                <a:gridCol w="338667">
                  <a:extLst>
                    <a:ext uri="{9D8B030D-6E8A-4147-A177-3AD203B41FA5}">
                      <a16:colId xmlns:a16="http://schemas.microsoft.com/office/drawing/2014/main" val="20004"/>
                    </a:ext>
                  </a:extLst>
                </a:gridCol>
                <a:gridCol w="338667">
                  <a:extLst>
                    <a:ext uri="{9D8B030D-6E8A-4147-A177-3AD203B41FA5}">
                      <a16:colId xmlns:a16="http://schemas.microsoft.com/office/drawing/2014/main" val="20005"/>
                    </a:ext>
                  </a:extLst>
                </a:gridCol>
                <a:gridCol w="338667">
                  <a:extLst>
                    <a:ext uri="{9D8B030D-6E8A-4147-A177-3AD203B41FA5}">
                      <a16:colId xmlns:a16="http://schemas.microsoft.com/office/drawing/2014/main" val="20006"/>
                    </a:ext>
                  </a:extLst>
                </a:gridCol>
                <a:gridCol w="338667">
                  <a:extLst>
                    <a:ext uri="{9D8B030D-6E8A-4147-A177-3AD203B41FA5}">
                      <a16:colId xmlns:a16="http://schemas.microsoft.com/office/drawing/2014/main" val="20007"/>
                    </a:ext>
                  </a:extLst>
                </a:gridCol>
                <a:gridCol w="338667">
                  <a:extLst>
                    <a:ext uri="{9D8B030D-6E8A-4147-A177-3AD203B41FA5}">
                      <a16:colId xmlns:a16="http://schemas.microsoft.com/office/drawing/2014/main" val="20008"/>
                    </a:ext>
                  </a:extLst>
                </a:gridCol>
                <a:gridCol w="338667">
                  <a:extLst>
                    <a:ext uri="{9D8B030D-6E8A-4147-A177-3AD203B41FA5}">
                      <a16:colId xmlns:a16="http://schemas.microsoft.com/office/drawing/2014/main" val="20009"/>
                    </a:ext>
                  </a:extLst>
                </a:gridCol>
                <a:gridCol w="338667">
                  <a:extLst>
                    <a:ext uri="{9D8B030D-6E8A-4147-A177-3AD203B41FA5}">
                      <a16:colId xmlns:a16="http://schemas.microsoft.com/office/drawing/2014/main" val="20010"/>
                    </a:ext>
                  </a:extLst>
                </a:gridCol>
                <a:gridCol w="338667">
                  <a:extLst>
                    <a:ext uri="{9D8B030D-6E8A-4147-A177-3AD203B41FA5}">
                      <a16:colId xmlns:a16="http://schemas.microsoft.com/office/drawing/2014/main" val="20011"/>
                    </a:ext>
                  </a:extLst>
                </a:gridCol>
                <a:gridCol w="338667">
                  <a:extLst>
                    <a:ext uri="{9D8B030D-6E8A-4147-A177-3AD203B41FA5}">
                      <a16:colId xmlns:a16="http://schemas.microsoft.com/office/drawing/2014/main" val="20012"/>
                    </a:ext>
                  </a:extLst>
                </a:gridCol>
                <a:gridCol w="338667">
                  <a:extLst>
                    <a:ext uri="{9D8B030D-6E8A-4147-A177-3AD203B41FA5}">
                      <a16:colId xmlns:a16="http://schemas.microsoft.com/office/drawing/2014/main" val="20013"/>
                    </a:ext>
                  </a:extLst>
                </a:gridCol>
                <a:gridCol w="338667">
                  <a:extLst>
                    <a:ext uri="{9D8B030D-6E8A-4147-A177-3AD203B41FA5}">
                      <a16:colId xmlns:a16="http://schemas.microsoft.com/office/drawing/2014/main" val="20014"/>
                    </a:ext>
                  </a:extLst>
                </a:gridCol>
                <a:gridCol w="338667">
                  <a:extLst>
                    <a:ext uri="{9D8B030D-6E8A-4147-A177-3AD203B41FA5}">
                      <a16:colId xmlns:a16="http://schemas.microsoft.com/office/drawing/2014/main" val="20015"/>
                    </a:ext>
                  </a:extLst>
                </a:gridCol>
                <a:gridCol w="338667">
                  <a:extLst>
                    <a:ext uri="{9D8B030D-6E8A-4147-A177-3AD203B41FA5}">
                      <a16:colId xmlns:a16="http://schemas.microsoft.com/office/drawing/2014/main" val="20016"/>
                    </a:ext>
                  </a:extLst>
                </a:gridCol>
                <a:gridCol w="338667">
                  <a:extLst>
                    <a:ext uri="{9D8B030D-6E8A-4147-A177-3AD203B41FA5}">
                      <a16:colId xmlns:a16="http://schemas.microsoft.com/office/drawing/2014/main" val="20017"/>
                    </a:ext>
                  </a:extLst>
                </a:gridCol>
                <a:gridCol w="338667">
                  <a:extLst>
                    <a:ext uri="{9D8B030D-6E8A-4147-A177-3AD203B41FA5}">
                      <a16:colId xmlns:a16="http://schemas.microsoft.com/office/drawing/2014/main" val="20018"/>
                    </a:ext>
                  </a:extLst>
                </a:gridCol>
                <a:gridCol w="338667">
                  <a:extLst>
                    <a:ext uri="{9D8B030D-6E8A-4147-A177-3AD203B41FA5}">
                      <a16:colId xmlns:a16="http://schemas.microsoft.com/office/drawing/2014/main" val="20019"/>
                    </a:ext>
                  </a:extLst>
                </a:gridCol>
                <a:gridCol w="338667">
                  <a:extLst>
                    <a:ext uri="{9D8B030D-6E8A-4147-A177-3AD203B41FA5}">
                      <a16:colId xmlns:a16="http://schemas.microsoft.com/office/drawing/2014/main" val="20020"/>
                    </a:ext>
                  </a:extLst>
                </a:gridCol>
                <a:gridCol w="338667">
                  <a:extLst>
                    <a:ext uri="{9D8B030D-6E8A-4147-A177-3AD203B41FA5}">
                      <a16:colId xmlns:a16="http://schemas.microsoft.com/office/drawing/2014/main" val="20021"/>
                    </a:ext>
                  </a:extLst>
                </a:gridCol>
                <a:gridCol w="338667">
                  <a:extLst>
                    <a:ext uri="{9D8B030D-6E8A-4147-A177-3AD203B41FA5}">
                      <a16:colId xmlns:a16="http://schemas.microsoft.com/office/drawing/2014/main" val="20022"/>
                    </a:ext>
                  </a:extLst>
                </a:gridCol>
                <a:gridCol w="338667">
                  <a:extLst>
                    <a:ext uri="{9D8B030D-6E8A-4147-A177-3AD203B41FA5}">
                      <a16:colId xmlns:a16="http://schemas.microsoft.com/office/drawing/2014/main" val="20023"/>
                    </a:ext>
                  </a:extLst>
                </a:gridCol>
                <a:gridCol w="259728">
                  <a:extLst>
                    <a:ext uri="{9D8B030D-6E8A-4147-A177-3AD203B41FA5}">
                      <a16:colId xmlns:a16="http://schemas.microsoft.com/office/drawing/2014/main" val="20024"/>
                    </a:ext>
                  </a:extLst>
                </a:gridCol>
                <a:gridCol w="275009">
                  <a:extLst>
                    <a:ext uri="{9D8B030D-6E8A-4147-A177-3AD203B41FA5}">
                      <a16:colId xmlns:a16="http://schemas.microsoft.com/office/drawing/2014/main" val="20025"/>
                    </a:ext>
                  </a:extLst>
                </a:gridCol>
                <a:gridCol w="481263">
                  <a:extLst>
                    <a:ext uri="{9D8B030D-6E8A-4147-A177-3AD203B41FA5}">
                      <a16:colId xmlns:a16="http://schemas.microsoft.com/office/drawing/2014/main" val="20026"/>
                    </a:ext>
                  </a:extLst>
                </a:gridCol>
              </a:tblGrid>
              <a:tr h="214314">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solidFill>
                          <a:srgbClr val="00B050"/>
                        </a:solidFill>
                      </a:endParaRPr>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pPr lvl="1"/>
                      <a:endParaRPr lang="en-GB" sz="1000" dirty="0"/>
                    </a:p>
                  </a:txBody>
                  <a:tcPr>
                    <a:solidFill>
                      <a:schemeClr val="bg2">
                        <a:lumMod val="20000"/>
                        <a:lumOff val="80000"/>
                      </a:schemeClr>
                    </a:solidFill>
                  </a:tcPr>
                </a:tc>
                <a:tc>
                  <a:txBody>
                    <a:bodyPr/>
                    <a:lstStyle/>
                    <a:p>
                      <a:endParaRPr lang="en-GB" sz="1000" dirty="0"/>
                    </a:p>
                  </a:txBody>
                  <a:tcPr>
                    <a:solidFill>
                      <a:srgbClr val="002060"/>
                    </a:solidFill>
                  </a:tcPr>
                </a:tc>
                <a:tc>
                  <a:txBody>
                    <a:bodyPr/>
                    <a:lstStyle/>
                    <a:p>
                      <a:endParaRPr lang="en-GB" sz="1000" dirty="0"/>
                    </a:p>
                  </a:txBody>
                  <a:tcPr>
                    <a:solidFill>
                      <a:schemeClr val="accent6">
                        <a:lumMod val="75000"/>
                      </a:schemeClr>
                    </a:solidFill>
                  </a:tcPr>
                </a:tc>
                <a:tc>
                  <a:txBody>
                    <a:bodyPr/>
                    <a:lstStyle/>
                    <a:p>
                      <a:endParaRPr lang="en-GB" sz="1000" dirty="0"/>
                    </a:p>
                  </a:txBody>
                  <a:tcPr>
                    <a:solidFill>
                      <a:schemeClr val="accent4">
                        <a:lumMod val="75000"/>
                      </a:schemeClr>
                    </a:solidFill>
                  </a:tcPr>
                </a:tc>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endParaRPr lang="en-GB" sz="1000" dirty="0"/>
                    </a:p>
                  </a:txBody>
                  <a:tcPr>
                    <a:solidFill>
                      <a:schemeClr val="accent5">
                        <a:lumMod val="40000"/>
                        <a:lumOff val="60000"/>
                      </a:schemeClr>
                    </a:solidFill>
                  </a:tcPr>
                </a:tc>
                <a:tc>
                  <a:txBody>
                    <a:bodyPr/>
                    <a:lstStyle/>
                    <a:p>
                      <a:endParaRPr lang="en-GB" sz="1000" dirty="0"/>
                    </a:p>
                  </a:txBody>
                  <a:tcPr>
                    <a:solidFill>
                      <a:srgbClr val="7030A0"/>
                    </a:solidFill>
                  </a:tcPr>
                </a:tc>
                <a:tc>
                  <a:txBody>
                    <a:bodyPr/>
                    <a:lstStyle/>
                    <a:p>
                      <a:endParaRPr lang="en-GB" sz="1000" dirty="0"/>
                    </a:p>
                  </a:txBody>
                  <a:tcPr>
                    <a:solidFill>
                      <a:schemeClr val="accent6">
                        <a:lumMod val="75000"/>
                      </a:schemeClr>
                    </a:solidFill>
                  </a:tcP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1411560" cy="1159768"/>
          </a:xfrm>
          <a:prstGeom prst="rect">
            <a:avLst/>
          </a:prstGeom>
        </p:spPr>
      </p:pic>
      <p:sp>
        <p:nvSpPr>
          <p:cNvPr id="6" name="AutoShape 2" descr="Image result for home">
            <a:extLst>
              <a:ext uri="{FF2B5EF4-FFF2-40B4-BE49-F238E27FC236}">
                <a16:creationId xmlns:a16="http://schemas.microsoft.com/office/drawing/2014/main" id="{B6812FA9-7A79-4919-A0B6-21862138BA1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a:extLst>
              <a:ext uri="{FF2B5EF4-FFF2-40B4-BE49-F238E27FC236}">
                <a16:creationId xmlns:a16="http://schemas.microsoft.com/office/drawing/2014/main" id="{A54C6134-73EF-4372-AC74-8CEDA4EF981A}"/>
              </a:ext>
            </a:extLst>
          </p:cNvPr>
          <p:cNvSpPr/>
          <p:nvPr/>
        </p:nvSpPr>
        <p:spPr>
          <a:xfrm>
            <a:off x="2097360" y="407734"/>
            <a:ext cx="5597151" cy="707886"/>
          </a:xfrm>
          <a:prstGeom prst="rect">
            <a:avLst/>
          </a:prstGeom>
        </p:spPr>
        <p:txBody>
          <a:bodyPr wrap="square">
            <a:spAutoFit/>
          </a:bodyPr>
          <a:lstStyle/>
          <a:p>
            <a:r>
              <a:rPr lang="en-GB" sz="4000" b="1" dirty="0">
                <a:latin typeface="Bradley Hand ITC" pitchFamily="66" charset="0"/>
              </a:rPr>
              <a:t>     Help is at hand               </a:t>
            </a:r>
          </a:p>
        </p:txBody>
      </p:sp>
      <p:pic>
        <p:nvPicPr>
          <p:cNvPr id="21506" name="Picture 2" descr="Image result for meet the teacher">
            <a:extLst>
              <a:ext uri="{FF2B5EF4-FFF2-40B4-BE49-F238E27FC236}">
                <a16:creationId xmlns:a16="http://schemas.microsoft.com/office/drawing/2014/main" id="{37C58392-E1FB-4530-9A3C-B1500BCA1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3456" y="4538543"/>
            <a:ext cx="2592288" cy="1168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5849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175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1750"/>
                                        <p:tgtEl>
                                          <p:spTgt spid="3">
                                            <p:txEl>
                                              <p:pRg st="0" end="0"/>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1750"/>
                                        <p:tgtEl>
                                          <p:spTgt spid="3">
                                            <p:txEl>
                                              <p:pRg st="2" end="2"/>
                                            </p:txEl>
                                          </p:spTgt>
                                        </p:tgtEl>
                                      </p:cBhvr>
                                    </p:animEffect>
                                  </p:childTnLst>
                                </p:cTn>
                              </p:par>
                              <p:par>
                                <p:cTn id="14" presetID="32" presetClass="emph" presetSubtype="0" fill="hold" nodeType="withEffect">
                                  <p:stCondLst>
                                    <p:cond delay="0"/>
                                  </p:stCondLst>
                                  <p:childTnLst>
                                    <p:animRot by="120000">
                                      <p:cBhvr>
                                        <p:cTn id="15" dur="200" fill="hold">
                                          <p:stCondLst>
                                            <p:cond delay="0"/>
                                          </p:stCondLst>
                                        </p:cTn>
                                        <p:tgtEl>
                                          <p:spTgt spid="21506"/>
                                        </p:tgtEl>
                                        <p:attrNameLst>
                                          <p:attrName>r</p:attrName>
                                        </p:attrNameLst>
                                      </p:cBhvr>
                                    </p:animRot>
                                    <p:animRot by="-240000">
                                      <p:cBhvr>
                                        <p:cTn id="16" dur="400" fill="hold">
                                          <p:stCondLst>
                                            <p:cond delay="400"/>
                                          </p:stCondLst>
                                        </p:cTn>
                                        <p:tgtEl>
                                          <p:spTgt spid="21506"/>
                                        </p:tgtEl>
                                        <p:attrNameLst>
                                          <p:attrName>r</p:attrName>
                                        </p:attrNameLst>
                                      </p:cBhvr>
                                    </p:animRot>
                                    <p:animRot by="240000">
                                      <p:cBhvr>
                                        <p:cTn id="17" dur="400" fill="hold">
                                          <p:stCondLst>
                                            <p:cond delay="800"/>
                                          </p:stCondLst>
                                        </p:cTn>
                                        <p:tgtEl>
                                          <p:spTgt spid="21506"/>
                                        </p:tgtEl>
                                        <p:attrNameLst>
                                          <p:attrName>r</p:attrName>
                                        </p:attrNameLst>
                                      </p:cBhvr>
                                    </p:animRot>
                                    <p:animRot by="-240000">
                                      <p:cBhvr>
                                        <p:cTn id="18" dur="400" fill="hold">
                                          <p:stCondLst>
                                            <p:cond delay="1200"/>
                                          </p:stCondLst>
                                        </p:cTn>
                                        <p:tgtEl>
                                          <p:spTgt spid="21506"/>
                                        </p:tgtEl>
                                        <p:attrNameLst>
                                          <p:attrName>r</p:attrName>
                                        </p:attrNameLst>
                                      </p:cBhvr>
                                    </p:animRot>
                                    <p:animRot by="120000">
                                      <p:cBhvr>
                                        <p:cTn id="19" dur="400" fill="hold">
                                          <p:stCondLst>
                                            <p:cond delay="1600"/>
                                          </p:stCondLst>
                                        </p:cTn>
                                        <p:tgtEl>
                                          <p:spTgt spid="215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1071569"/>
          </a:xfrm>
        </p:spPr>
        <p:txBody>
          <a:bodyPr>
            <a:normAutofit fontScale="90000"/>
          </a:bodyPr>
          <a:lstStyle/>
          <a:p>
            <a:r>
              <a:rPr lang="en-GB" b="1" dirty="0">
                <a:latin typeface="Bradley Hand ITC" pitchFamily="66" charset="0"/>
              </a:rPr>
              <a:t>          </a:t>
            </a:r>
            <a:br>
              <a:rPr lang="en-GB" b="1" dirty="0">
                <a:latin typeface="Bradley Hand ITC" pitchFamily="66" charset="0"/>
              </a:rPr>
            </a:br>
            <a:endParaRPr lang="en-GB" b="1" dirty="0">
              <a:latin typeface="Bradley Hand ITC" pitchFamily="66" charset="0"/>
            </a:endParaRPr>
          </a:p>
        </p:txBody>
      </p:sp>
      <p:sp>
        <p:nvSpPr>
          <p:cNvPr id="3" name="Subtitle 2"/>
          <p:cNvSpPr>
            <a:spLocks noGrp="1"/>
          </p:cNvSpPr>
          <p:nvPr>
            <p:ph type="subTitle" idx="1"/>
          </p:nvPr>
        </p:nvSpPr>
        <p:spPr>
          <a:xfrm>
            <a:off x="183678" y="2027604"/>
            <a:ext cx="8776643" cy="4209708"/>
          </a:xfr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p:spPr>
        <p:txBody>
          <a:bodyPr>
            <a:normAutofit fontScale="70000" lnSpcReduction="20000"/>
          </a:bodyPr>
          <a:lstStyle/>
          <a:p>
            <a:pPr algn="l">
              <a:lnSpc>
                <a:spcPct val="107000"/>
              </a:lnSpc>
              <a:spcAft>
                <a:spcPts val="800"/>
              </a:spcAft>
            </a:pPr>
            <a:r>
              <a:rPr lang="en-GB" dirty="0">
                <a:solidFill>
                  <a:schemeClr val="bg1"/>
                </a:solidFill>
                <a:latin typeface="Comic Sans MS" panose="030F0702030302020204" pitchFamily="66" charset="0"/>
              </a:rPr>
              <a:t>Read the school prospectus to gain understanding about how the school is run.</a:t>
            </a:r>
          </a:p>
          <a:p>
            <a:pPr algn="l">
              <a:lnSpc>
                <a:spcPct val="107000"/>
              </a:lnSpc>
              <a:spcAft>
                <a:spcPts val="800"/>
              </a:spcAft>
            </a:pPr>
            <a:r>
              <a:rPr lang="en-GB" dirty="0">
                <a:solidFill>
                  <a:schemeClr val="bg1"/>
                </a:solidFill>
                <a:latin typeface="Comic Sans MS" panose="030F0702030302020204" pitchFamily="66" charset="0"/>
              </a:rPr>
              <a:t>Look at the school website, read through useful items under the ‘key information’ section and familiarise yourself with the most recent newsletter, these will help you to have a better understanding about life at John Hampden school.</a:t>
            </a:r>
          </a:p>
          <a:p>
            <a:pPr algn="l">
              <a:lnSpc>
                <a:spcPct val="107000"/>
              </a:lnSpc>
              <a:spcAft>
                <a:spcPts val="800"/>
              </a:spcAft>
            </a:pPr>
            <a:r>
              <a:rPr lang="en-GB" dirty="0">
                <a:solidFill>
                  <a:schemeClr val="bg1"/>
                </a:solidFill>
                <a:latin typeface="Comic Sans MS" panose="030F0702030302020204" pitchFamily="66" charset="0"/>
              </a:rPr>
              <a:t>Look on your child’s class page to view their timetable and read the termly topic planner to find out about what they will be learning.</a:t>
            </a:r>
          </a:p>
          <a:p>
            <a:pPr algn="l">
              <a:lnSpc>
                <a:spcPct val="107000"/>
              </a:lnSpc>
              <a:spcAft>
                <a:spcPts val="800"/>
              </a:spcAft>
            </a:pPr>
            <a:r>
              <a:rPr lang="en-GB" dirty="0">
                <a:solidFill>
                  <a:schemeClr val="bg1"/>
                </a:solidFill>
                <a:latin typeface="Comic Sans MS" panose="030F0702030302020204" pitchFamily="66" charset="0"/>
              </a:rPr>
              <a:t>Take note of key events coming up in the ‘calendar’ section; you will be able to share upcoming events with your child before they are due to take place.  </a:t>
            </a:r>
          </a:p>
          <a:p>
            <a:pPr algn="l">
              <a:lnSpc>
                <a:spcPct val="107000"/>
              </a:lnSpc>
              <a:spcAft>
                <a:spcPts val="800"/>
              </a:spcAft>
            </a:pPr>
            <a:endParaRPr lang="en-GB" dirty="0">
              <a:solidFill>
                <a:schemeClr val="bg1"/>
              </a:solidFill>
              <a:latin typeface="Comic Sans MS" panose="030F0702030302020204" pitchFamily="66" charset="0"/>
            </a:endParaRPr>
          </a:p>
          <a:p>
            <a:pPr algn="l">
              <a:lnSpc>
                <a:spcPct val="107000"/>
              </a:lnSpc>
              <a:spcAft>
                <a:spcPts val="800"/>
              </a:spcAft>
            </a:pPr>
            <a:endParaRPr lang="en-GB" dirty="0">
              <a:solidFill>
                <a:schemeClr val="bg1"/>
              </a:solidFill>
              <a:latin typeface="Comic Sans MS" panose="030F0702030302020204" pitchFamily="66" charset="0"/>
            </a:endParaRPr>
          </a:p>
          <a:p>
            <a:pPr lvl="0" algn="l">
              <a:lnSpc>
                <a:spcPct val="107000"/>
              </a:lnSpc>
              <a:spcAft>
                <a:spcPts val="800"/>
              </a:spcAft>
            </a:pPr>
            <a:endParaRPr lang="en-GB" sz="2800" dirty="0">
              <a:solidFill>
                <a:schemeClr val="bg1"/>
              </a:solidFill>
              <a:latin typeface="Brush Script MT" panose="03060802040406070304" pitchFamily="66"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nvPr>
        </p:nvGraphicFramePr>
        <p:xfrm>
          <a:off x="0" y="1571612"/>
          <a:ext cx="9144008" cy="243840"/>
        </p:xfrm>
        <a:graphic>
          <a:graphicData uri="http://schemas.openxmlformats.org/drawingml/2006/table">
            <a:tbl>
              <a:tblPr firstRow="1" bandRow="1">
                <a:tableStyleId>{5C22544A-7EE6-4342-B048-85BDC9FD1C3A}</a:tableStyleId>
              </a:tblPr>
              <a:tblGrid>
                <a:gridCol w="343730">
                  <a:extLst>
                    <a:ext uri="{9D8B030D-6E8A-4147-A177-3AD203B41FA5}">
                      <a16:colId xmlns:a16="http://schemas.microsoft.com/office/drawing/2014/main" val="20000"/>
                    </a:ext>
                  </a:extLst>
                </a:gridCol>
                <a:gridCol w="333604">
                  <a:extLst>
                    <a:ext uri="{9D8B030D-6E8A-4147-A177-3AD203B41FA5}">
                      <a16:colId xmlns:a16="http://schemas.microsoft.com/office/drawing/2014/main" val="20001"/>
                    </a:ext>
                  </a:extLst>
                </a:gridCol>
                <a:gridCol w="338667">
                  <a:extLst>
                    <a:ext uri="{9D8B030D-6E8A-4147-A177-3AD203B41FA5}">
                      <a16:colId xmlns:a16="http://schemas.microsoft.com/office/drawing/2014/main" val="20002"/>
                    </a:ext>
                  </a:extLst>
                </a:gridCol>
                <a:gridCol w="338667">
                  <a:extLst>
                    <a:ext uri="{9D8B030D-6E8A-4147-A177-3AD203B41FA5}">
                      <a16:colId xmlns:a16="http://schemas.microsoft.com/office/drawing/2014/main" val="20003"/>
                    </a:ext>
                  </a:extLst>
                </a:gridCol>
                <a:gridCol w="338667">
                  <a:extLst>
                    <a:ext uri="{9D8B030D-6E8A-4147-A177-3AD203B41FA5}">
                      <a16:colId xmlns:a16="http://schemas.microsoft.com/office/drawing/2014/main" val="20004"/>
                    </a:ext>
                  </a:extLst>
                </a:gridCol>
                <a:gridCol w="338667">
                  <a:extLst>
                    <a:ext uri="{9D8B030D-6E8A-4147-A177-3AD203B41FA5}">
                      <a16:colId xmlns:a16="http://schemas.microsoft.com/office/drawing/2014/main" val="20005"/>
                    </a:ext>
                  </a:extLst>
                </a:gridCol>
                <a:gridCol w="338667">
                  <a:extLst>
                    <a:ext uri="{9D8B030D-6E8A-4147-A177-3AD203B41FA5}">
                      <a16:colId xmlns:a16="http://schemas.microsoft.com/office/drawing/2014/main" val="20006"/>
                    </a:ext>
                  </a:extLst>
                </a:gridCol>
                <a:gridCol w="338667">
                  <a:extLst>
                    <a:ext uri="{9D8B030D-6E8A-4147-A177-3AD203B41FA5}">
                      <a16:colId xmlns:a16="http://schemas.microsoft.com/office/drawing/2014/main" val="20007"/>
                    </a:ext>
                  </a:extLst>
                </a:gridCol>
                <a:gridCol w="338667">
                  <a:extLst>
                    <a:ext uri="{9D8B030D-6E8A-4147-A177-3AD203B41FA5}">
                      <a16:colId xmlns:a16="http://schemas.microsoft.com/office/drawing/2014/main" val="20008"/>
                    </a:ext>
                  </a:extLst>
                </a:gridCol>
                <a:gridCol w="338667">
                  <a:extLst>
                    <a:ext uri="{9D8B030D-6E8A-4147-A177-3AD203B41FA5}">
                      <a16:colId xmlns:a16="http://schemas.microsoft.com/office/drawing/2014/main" val="20009"/>
                    </a:ext>
                  </a:extLst>
                </a:gridCol>
                <a:gridCol w="338667">
                  <a:extLst>
                    <a:ext uri="{9D8B030D-6E8A-4147-A177-3AD203B41FA5}">
                      <a16:colId xmlns:a16="http://schemas.microsoft.com/office/drawing/2014/main" val="20010"/>
                    </a:ext>
                  </a:extLst>
                </a:gridCol>
                <a:gridCol w="338667">
                  <a:extLst>
                    <a:ext uri="{9D8B030D-6E8A-4147-A177-3AD203B41FA5}">
                      <a16:colId xmlns:a16="http://schemas.microsoft.com/office/drawing/2014/main" val="20011"/>
                    </a:ext>
                  </a:extLst>
                </a:gridCol>
                <a:gridCol w="338667">
                  <a:extLst>
                    <a:ext uri="{9D8B030D-6E8A-4147-A177-3AD203B41FA5}">
                      <a16:colId xmlns:a16="http://schemas.microsoft.com/office/drawing/2014/main" val="20012"/>
                    </a:ext>
                  </a:extLst>
                </a:gridCol>
                <a:gridCol w="338667">
                  <a:extLst>
                    <a:ext uri="{9D8B030D-6E8A-4147-A177-3AD203B41FA5}">
                      <a16:colId xmlns:a16="http://schemas.microsoft.com/office/drawing/2014/main" val="20013"/>
                    </a:ext>
                  </a:extLst>
                </a:gridCol>
                <a:gridCol w="338667">
                  <a:extLst>
                    <a:ext uri="{9D8B030D-6E8A-4147-A177-3AD203B41FA5}">
                      <a16:colId xmlns:a16="http://schemas.microsoft.com/office/drawing/2014/main" val="20014"/>
                    </a:ext>
                  </a:extLst>
                </a:gridCol>
                <a:gridCol w="338667">
                  <a:extLst>
                    <a:ext uri="{9D8B030D-6E8A-4147-A177-3AD203B41FA5}">
                      <a16:colId xmlns:a16="http://schemas.microsoft.com/office/drawing/2014/main" val="20015"/>
                    </a:ext>
                  </a:extLst>
                </a:gridCol>
                <a:gridCol w="338667">
                  <a:extLst>
                    <a:ext uri="{9D8B030D-6E8A-4147-A177-3AD203B41FA5}">
                      <a16:colId xmlns:a16="http://schemas.microsoft.com/office/drawing/2014/main" val="20016"/>
                    </a:ext>
                  </a:extLst>
                </a:gridCol>
                <a:gridCol w="338667">
                  <a:extLst>
                    <a:ext uri="{9D8B030D-6E8A-4147-A177-3AD203B41FA5}">
                      <a16:colId xmlns:a16="http://schemas.microsoft.com/office/drawing/2014/main" val="20017"/>
                    </a:ext>
                  </a:extLst>
                </a:gridCol>
                <a:gridCol w="338667">
                  <a:extLst>
                    <a:ext uri="{9D8B030D-6E8A-4147-A177-3AD203B41FA5}">
                      <a16:colId xmlns:a16="http://schemas.microsoft.com/office/drawing/2014/main" val="20018"/>
                    </a:ext>
                  </a:extLst>
                </a:gridCol>
                <a:gridCol w="338667">
                  <a:extLst>
                    <a:ext uri="{9D8B030D-6E8A-4147-A177-3AD203B41FA5}">
                      <a16:colId xmlns:a16="http://schemas.microsoft.com/office/drawing/2014/main" val="20019"/>
                    </a:ext>
                  </a:extLst>
                </a:gridCol>
                <a:gridCol w="338667">
                  <a:extLst>
                    <a:ext uri="{9D8B030D-6E8A-4147-A177-3AD203B41FA5}">
                      <a16:colId xmlns:a16="http://schemas.microsoft.com/office/drawing/2014/main" val="20020"/>
                    </a:ext>
                  </a:extLst>
                </a:gridCol>
                <a:gridCol w="338667">
                  <a:extLst>
                    <a:ext uri="{9D8B030D-6E8A-4147-A177-3AD203B41FA5}">
                      <a16:colId xmlns:a16="http://schemas.microsoft.com/office/drawing/2014/main" val="20021"/>
                    </a:ext>
                  </a:extLst>
                </a:gridCol>
                <a:gridCol w="338667">
                  <a:extLst>
                    <a:ext uri="{9D8B030D-6E8A-4147-A177-3AD203B41FA5}">
                      <a16:colId xmlns:a16="http://schemas.microsoft.com/office/drawing/2014/main" val="20022"/>
                    </a:ext>
                  </a:extLst>
                </a:gridCol>
                <a:gridCol w="338667">
                  <a:extLst>
                    <a:ext uri="{9D8B030D-6E8A-4147-A177-3AD203B41FA5}">
                      <a16:colId xmlns:a16="http://schemas.microsoft.com/office/drawing/2014/main" val="20023"/>
                    </a:ext>
                  </a:extLst>
                </a:gridCol>
                <a:gridCol w="259728">
                  <a:extLst>
                    <a:ext uri="{9D8B030D-6E8A-4147-A177-3AD203B41FA5}">
                      <a16:colId xmlns:a16="http://schemas.microsoft.com/office/drawing/2014/main" val="20024"/>
                    </a:ext>
                  </a:extLst>
                </a:gridCol>
                <a:gridCol w="275009">
                  <a:extLst>
                    <a:ext uri="{9D8B030D-6E8A-4147-A177-3AD203B41FA5}">
                      <a16:colId xmlns:a16="http://schemas.microsoft.com/office/drawing/2014/main" val="20025"/>
                    </a:ext>
                  </a:extLst>
                </a:gridCol>
                <a:gridCol w="481263">
                  <a:extLst>
                    <a:ext uri="{9D8B030D-6E8A-4147-A177-3AD203B41FA5}">
                      <a16:colId xmlns:a16="http://schemas.microsoft.com/office/drawing/2014/main" val="20026"/>
                    </a:ext>
                  </a:extLst>
                </a:gridCol>
              </a:tblGrid>
              <a:tr h="214314">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solidFill>
                          <a:srgbClr val="00B050"/>
                        </a:solidFill>
                      </a:endParaRPr>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pPr lvl="1"/>
                      <a:endParaRPr lang="en-GB" sz="1000" dirty="0"/>
                    </a:p>
                  </a:txBody>
                  <a:tcPr>
                    <a:solidFill>
                      <a:schemeClr val="bg2">
                        <a:lumMod val="20000"/>
                        <a:lumOff val="80000"/>
                      </a:schemeClr>
                    </a:solidFill>
                  </a:tcPr>
                </a:tc>
                <a:tc>
                  <a:txBody>
                    <a:bodyPr/>
                    <a:lstStyle/>
                    <a:p>
                      <a:endParaRPr lang="en-GB" sz="1000" dirty="0"/>
                    </a:p>
                  </a:txBody>
                  <a:tcPr>
                    <a:solidFill>
                      <a:srgbClr val="002060"/>
                    </a:solidFill>
                  </a:tcPr>
                </a:tc>
                <a:tc>
                  <a:txBody>
                    <a:bodyPr/>
                    <a:lstStyle/>
                    <a:p>
                      <a:endParaRPr lang="en-GB" sz="1000" dirty="0"/>
                    </a:p>
                  </a:txBody>
                  <a:tcPr>
                    <a:solidFill>
                      <a:schemeClr val="accent6">
                        <a:lumMod val="75000"/>
                      </a:schemeClr>
                    </a:solidFill>
                  </a:tcPr>
                </a:tc>
                <a:tc>
                  <a:txBody>
                    <a:bodyPr/>
                    <a:lstStyle/>
                    <a:p>
                      <a:endParaRPr lang="en-GB" sz="1000" dirty="0"/>
                    </a:p>
                  </a:txBody>
                  <a:tcPr>
                    <a:solidFill>
                      <a:schemeClr val="accent4">
                        <a:lumMod val="75000"/>
                      </a:schemeClr>
                    </a:solidFill>
                  </a:tcPr>
                </a:tc>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endParaRPr lang="en-GB" sz="1000" dirty="0"/>
                    </a:p>
                  </a:txBody>
                  <a:tcPr>
                    <a:solidFill>
                      <a:schemeClr val="accent5">
                        <a:lumMod val="40000"/>
                        <a:lumOff val="60000"/>
                      </a:schemeClr>
                    </a:solidFill>
                  </a:tcPr>
                </a:tc>
                <a:tc>
                  <a:txBody>
                    <a:bodyPr/>
                    <a:lstStyle/>
                    <a:p>
                      <a:endParaRPr lang="en-GB" sz="1000" dirty="0"/>
                    </a:p>
                  </a:txBody>
                  <a:tcPr>
                    <a:solidFill>
                      <a:srgbClr val="7030A0"/>
                    </a:solidFill>
                  </a:tcPr>
                </a:tc>
                <a:tc>
                  <a:txBody>
                    <a:bodyPr/>
                    <a:lstStyle/>
                    <a:p>
                      <a:endParaRPr lang="en-GB" sz="1000" dirty="0"/>
                    </a:p>
                  </a:txBody>
                  <a:tcPr>
                    <a:solidFill>
                      <a:schemeClr val="accent6">
                        <a:lumMod val="75000"/>
                      </a:schemeClr>
                    </a:solidFill>
                  </a:tcP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1411560" cy="1159768"/>
          </a:xfrm>
          <a:prstGeom prst="rect">
            <a:avLst/>
          </a:prstGeom>
        </p:spPr>
      </p:pic>
      <p:sp>
        <p:nvSpPr>
          <p:cNvPr id="6" name="AutoShape 2" descr="Image result for home">
            <a:extLst>
              <a:ext uri="{FF2B5EF4-FFF2-40B4-BE49-F238E27FC236}">
                <a16:creationId xmlns:a16="http://schemas.microsoft.com/office/drawing/2014/main" id="{B6812FA9-7A79-4919-A0B6-21862138BA1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a:extLst>
              <a:ext uri="{FF2B5EF4-FFF2-40B4-BE49-F238E27FC236}">
                <a16:creationId xmlns:a16="http://schemas.microsoft.com/office/drawing/2014/main" id="{A54C6134-73EF-4372-AC74-8CEDA4EF981A}"/>
              </a:ext>
            </a:extLst>
          </p:cNvPr>
          <p:cNvSpPr/>
          <p:nvPr/>
        </p:nvSpPr>
        <p:spPr>
          <a:xfrm>
            <a:off x="2097360" y="407734"/>
            <a:ext cx="5597151" cy="707886"/>
          </a:xfrm>
          <a:prstGeom prst="rect">
            <a:avLst/>
          </a:prstGeom>
        </p:spPr>
        <p:txBody>
          <a:bodyPr wrap="square">
            <a:spAutoFit/>
          </a:bodyPr>
          <a:lstStyle/>
          <a:p>
            <a:r>
              <a:rPr lang="en-GB" sz="4000" b="1" dirty="0">
                <a:latin typeface="Bradley Hand ITC" pitchFamily="66" charset="0"/>
              </a:rPr>
              <a:t>     Organisation               </a:t>
            </a:r>
          </a:p>
        </p:txBody>
      </p:sp>
      <p:pic>
        <p:nvPicPr>
          <p:cNvPr id="14338" name="Picture 2" descr="Image result for calendar">
            <a:extLst>
              <a:ext uri="{FF2B5EF4-FFF2-40B4-BE49-F238E27FC236}">
                <a16:creationId xmlns:a16="http://schemas.microsoft.com/office/drawing/2014/main" id="{4BF31A4F-0D0A-404E-967A-82A6297494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0596" y="5663976"/>
            <a:ext cx="1194024" cy="1194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5827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1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1500"/>
                                        <p:tgtEl>
                                          <p:spTgt spid="3">
                                            <p:txEl>
                                              <p:pRg st="0" end="0"/>
                                            </p:txEl>
                                          </p:spTgt>
                                        </p:tgtEl>
                                      </p:cBhvr>
                                    </p:animEffect>
                                  </p:childTnLst>
                                </p:cTn>
                              </p:par>
                            </p:childTnLst>
                          </p:cTn>
                        </p:par>
                        <p:par>
                          <p:cTn id="11" fill="hold">
                            <p:stCondLst>
                              <p:cond delay="1500"/>
                            </p:stCondLst>
                            <p:childTnLst>
                              <p:par>
                                <p:cTn id="12" presetID="22" presetClass="entr" presetSubtype="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up)">
                                      <p:cBhvr>
                                        <p:cTn id="14" dur="1500"/>
                                        <p:tgtEl>
                                          <p:spTgt spid="3">
                                            <p:txEl>
                                              <p:pRg st="1" end="1"/>
                                            </p:txEl>
                                          </p:spTgt>
                                        </p:tgtEl>
                                      </p:cBhvr>
                                    </p:animEffect>
                                  </p:childTnLst>
                                </p:cTn>
                              </p:par>
                            </p:childTnLst>
                          </p:cTn>
                        </p:par>
                        <p:par>
                          <p:cTn id="15" fill="hold">
                            <p:stCondLst>
                              <p:cond delay="3000"/>
                            </p:stCondLst>
                            <p:childTnLst>
                              <p:par>
                                <p:cTn id="16" presetID="22" presetClass="entr" presetSubtype="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up)">
                                      <p:cBhvr>
                                        <p:cTn id="18" dur="1500"/>
                                        <p:tgtEl>
                                          <p:spTgt spid="3">
                                            <p:txEl>
                                              <p:pRg st="2" end="2"/>
                                            </p:txEl>
                                          </p:spTgt>
                                        </p:tgtEl>
                                      </p:cBhvr>
                                    </p:animEffect>
                                  </p:childTnLst>
                                </p:cTn>
                              </p:par>
                            </p:childTnLst>
                          </p:cTn>
                        </p:par>
                        <p:par>
                          <p:cTn id="19" fill="hold">
                            <p:stCondLst>
                              <p:cond delay="4500"/>
                            </p:stCondLst>
                            <p:childTnLst>
                              <p:par>
                                <p:cTn id="20" presetID="22" presetClass="entr" presetSubtype="1"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1500"/>
                                        <p:tgtEl>
                                          <p:spTgt spid="3">
                                            <p:txEl>
                                              <p:pRg st="3" end="3"/>
                                            </p:txEl>
                                          </p:spTgt>
                                        </p:tgtEl>
                                      </p:cBhvr>
                                    </p:animEffect>
                                  </p:childTnLst>
                                </p:cTn>
                              </p:par>
                              <p:par>
                                <p:cTn id="23" presetID="2" presetClass="entr" presetSubtype="8" fill="hold" nodeType="withEffect">
                                  <p:stCondLst>
                                    <p:cond delay="0"/>
                                  </p:stCondLst>
                                  <p:childTnLst>
                                    <p:set>
                                      <p:cBhvr>
                                        <p:cTn id="24" dur="1" fill="hold">
                                          <p:stCondLst>
                                            <p:cond delay="0"/>
                                          </p:stCondLst>
                                        </p:cTn>
                                        <p:tgtEl>
                                          <p:spTgt spid="14338"/>
                                        </p:tgtEl>
                                        <p:attrNameLst>
                                          <p:attrName>style.visibility</p:attrName>
                                        </p:attrNameLst>
                                      </p:cBhvr>
                                      <p:to>
                                        <p:strVal val="visible"/>
                                      </p:to>
                                    </p:set>
                                    <p:anim calcmode="lin" valueType="num">
                                      <p:cBhvr additive="base">
                                        <p:cTn id="25" dur="2000" fill="hold"/>
                                        <p:tgtEl>
                                          <p:spTgt spid="14338"/>
                                        </p:tgtEl>
                                        <p:attrNameLst>
                                          <p:attrName>ppt_x</p:attrName>
                                        </p:attrNameLst>
                                      </p:cBhvr>
                                      <p:tavLst>
                                        <p:tav tm="0">
                                          <p:val>
                                            <p:strVal val="0-#ppt_w/2"/>
                                          </p:val>
                                        </p:tav>
                                        <p:tav tm="100000">
                                          <p:val>
                                            <p:strVal val="#ppt_x"/>
                                          </p:val>
                                        </p:tav>
                                      </p:tavLst>
                                    </p:anim>
                                    <p:anim calcmode="lin" valueType="num">
                                      <p:cBhvr additive="base">
                                        <p:cTn id="26" dur="2000" fill="hold"/>
                                        <p:tgtEl>
                                          <p:spTgt spid="143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1071569"/>
          </a:xfrm>
        </p:spPr>
        <p:txBody>
          <a:bodyPr>
            <a:normAutofit fontScale="90000"/>
          </a:bodyPr>
          <a:lstStyle/>
          <a:p>
            <a:r>
              <a:rPr lang="en-GB" b="1" dirty="0">
                <a:latin typeface="Bradley Hand ITC" pitchFamily="66" charset="0"/>
              </a:rPr>
              <a:t>          What do the children think about moving on?</a:t>
            </a:r>
            <a:br>
              <a:rPr lang="en-GB" b="1" dirty="0">
                <a:latin typeface="Bradley Hand ITC" pitchFamily="66" charset="0"/>
              </a:rPr>
            </a:br>
            <a:endParaRPr lang="en-GB" b="1" dirty="0">
              <a:latin typeface="Bradley Hand ITC" pitchFamily="66" charset="0"/>
            </a:endParaRPr>
          </a:p>
        </p:txBody>
      </p:sp>
      <p:sp>
        <p:nvSpPr>
          <p:cNvPr id="3" name="Subtitle 2"/>
          <p:cNvSpPr>
            <a:spLocks noGrp="1"/>
          </p:cNvSpPr>
          <p:nvPr>
            <p:ph type="subTitle" idx="1"/>
          </p:nvPr>
        </p:nvSpPr>
        <p:spPr>
          <a:xfrm>
            <a:off x="326925" y="2555032"/>
            <a:ext cx="8776643" cy="3623602"/>
          </a:xfr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p:spPr>
        <p:txBody>
          <a:bodyPr>
            <a:normAutofit fontScale="62500" lnSpcReduction="20000"/>
          </a:bodyPr>
          <a:lstStyle/>
          <a:p>
            <a:pPr algn="l"/>
            <a:r>
              <a:rPr lang="en-GB"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We asked the children to tell us what they thought, here are some of their quotes.</a:t>
            </a:r>
          </a:p>
          <a:p>
            <a:pPr algn="l"/>
            <a:endParaRPr lang="en-GB" dirty="0">
              <a:solidFill>
                <a:srgbClr val="000000"/>
              </a:solidFill>
              <a:latin typeface="Comic Sans MS" panose="030F0702030302020204" pitchFamily="66" charset="0"/>
              <a:ea typeface="Times New Roman" panose="02020603050405020304" pitchFamily="18" charset="0"/>
              <a:cs typeface="Arial" panose="020B0604020202020204" pitchFamily="34" charset="0"/>
            </a:endParaRPr>
          </a:p>
          <a:p>
            <a:pPr marL="342900" lvl="0" indent="-342900" algn="l">
              <a:lnSpc>
                <a:spcPct val="107000"/>
              </a:lnSpc>
              <a:spcAft>
                <a:spcPts val="0"/>
              </a:spcAft>
              <a:buFont typeface="Symbol" panose="05050102010706020507" pitchFamily="18" charset="2"/>
              <a:buChar char=""/>
            </a:pPr>
            <a:r>
              <a:rPr lang="en-GB" i="1" dirty="0">
                <a:solidFill>
                  <a:schemeClr val="bg1"/>
                </a:solidFill>
                <a:latin typeface="Calibri" panose="020F0502020204030204" pitchFamily="34" charset="0"/>
                <a:ea typeface="Calibri" panose="020F0502020204030204" pitchFamily="34" charset="0"/>
                <a:cs typeface="Times New Roman" panose="02020603050405020304" pitchFamily="18" charset="0"/>
              </a:rPr>
              <a:t>‘I feel nervous &amp; excited’                                       </a:t>
            </a:r>
            <a:endPar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GB" i="1" dirty="0">
                <a:solidFill>
                  <a:schemeClr val="bg1"/>
                </a:solidFill>
                <a:latin typeface="Calibri" panose="020F0502020204030204" pitchFamily="34" charset="0"/>
                <a:ea typeface="Calibri" panose="020F0502020204030204" pitchFamily="34" charset="0"/>
                <a:cs typeface="Times New Roman" panose="02020603050405020304" pitchFamily="18" charset="0"/>
              </a:rPr>
              <a:t>‘A bit shy’</a:t>
            </a:r>
            <a:endPar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GB" i="1" dirty="0">
                <a:solidFill>
                  <a:schemeClr val="bg1"/>
                </a:solidFill>
                <a:latin typeface="Calibri" panose="020F0502020204030204" pitchFamily="34" charset="0"/>
                <a:ea typeface="Calibri" panose="020F0502020204030204" pitchFamily="34" charset="0"/>
                <a:cs typeface="Times New Roman" panose="02020603050405020304" pitchFamily="18" charset="0"/>
              </a:rPr>
              <a:t>‘Sad &amp; happy at the same time’</a:t>
            </a:r>
            <a:endPar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GB" i="1" dirty="0">
                <a:solidFill>
                  <a:schemeClr val="bg1"/>
                </a:solidFill>
                <a:latin typeface="Calibri" panose="020F0502020204030204" pitchFamily="34" charset="0"/>
                <a:ea typeface="Calibri" panose="020F0502020204030204" pitchFamily="34" charset="0"/>
                <a:cs typeface="Times New Roman" panose="02020603050405020304" pitchFamily="18" charset="0"/>
              </a:rPr>
              <a:t>‘A bit scared’</a:t>
            </a:r>
            <a:endPar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GB" i="1" dirty="0">
                <a:solidFill>
                  <a:schemeClr val="bg1"/>
                </a:solidFill>
                <a:latin typeface="Calibri" panose="020F0502020204030204" pitchFamily="34" charset="0"/>
                <a:ea typeface="Calibri" panose="020F0502020204030204" pitchFamily="34" charset="0"/>
                <a:cs typeface="Times New Roman" panose="02020603050405020304" pitchFamily="18" charset="0"/>
              </a:rPr>
              <a:t>‘Excited about which new teacher I might be with’</a:t>
            </a:r>
            <a:endPar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GB" i="1" dirty="0">
                <a:solidFill>
                  <a:schemeClr val="bg1"/>
                </a:solidFill>
                <a:latin typeface="Calibri" panose="020F0502020204030204" pitchFamily="34" charset="0"/>
                <a:ea typeface="Calibri" panose="020F0502020204030204" pitchFamily="34" charset="0"/>
                <a:cs typeface="Times New Roman" panose="02020603050405020304" pitchFamily="18" charset="0"/>
              </a:rPr>
              <a:t>‘Excited….new adventure, new people to meet’ </a:t>
            </a:r>
            <a:endPar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GB" i="1" dirty="0">
                <a:solidFill>
                  <a:schemeClr val="bg1"/>
                </a:solidFill>
                <a:latin typeface="Calibri" panose="020F0502020204030204" pitchFamily="34" charset="0"/>
                <a:ea typeface="Calibri" panose="020F0502020204030204" pitchFamily="34" charset="0"/>
                <a:cs typeface="Times New Roman" panose="02020603050405020304" pitchFamily="18" charset="0"/>
              </a:rPr>
              <a:t>‘Sad to end my time at John Hampden, I’ll miss my teachers (Year 2)</a:t>
            </a:r>
            <a:endPar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i="1" dirty="0">
                <a:solidFill>
                  <a:schemeClr val="bg1"/>
                </a:solidFill>
                <a:latin typeface="Calibri" panose="020F0502020204030204" pitchFamily="34" charset="0"/>
                <a:ea typeface="Calibri" panose="020F0502020204030204" pitchFamily="34" charset="0"/>
                <a:cs typeface="Times New Roman" panose="02020603050405020304" pitchFamily="18" charset="0"/>
              </a:rPr>
              <a:t>‘I’m excited to move into Year 2’ </a:t>
            </a:r>
            <a:r>
              <a:rPr lang="en-GB" i="1" dirty="0">
                <a:latin typeface="Calibri" panose="020F0502020204030204" pitchFamily="34" charset="0"/>
                <a:ea typeface="Calibri" panose="020F0502020204030204" pitchFamily="34" charset="0"/>
                <a:cs typeface="Times New Roman" panose="02020603050405020304" pitchFamily="18" charset="0"/>
              </a:rPr>
              <a:t>2 as lots of new things to learn’</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lgn="l"/>
            <a:endParaRPr lang="en-GB" dirty="0">
              <a:solidFill>
                <a:schemeClr val="bg1"/>
              </a:solidFill>
              <a:latin typeface="+mj-lt"/>
            </a:endParaRPr>
          </a:p>
        </p:txBody>
      </p:sp>
      <p:graphicFrame>
        <p:nvGraphicFramePr>
          <p:cNvPr id="5" name="Table 4"/>
          <p:cNvGraphicFramePr>
            <a:graphicFrameLocks noGrp="1"/>
          </p:cNvGraphicFramePr>
          <p:nvPr>
            <p:extLst/>
          </p:nvPr>
        </p:nvGraphicFramePr>
        <p:xfrm>
          <a:off x="0" y="1571612"/>
          <a:ext cx="9144008" cy="243840"/>
        </p:xfrm>
        <a:graphic>
          <a:graphicData uri="http://schemas.openxmlformats.org/drawingml/2006/table">
            <a:tbl>
              <a:tblPr firstRow="1" bandRow="1">
                <a:tableStyleId>{5C22544A-7EE6-4342-B048-85BDC9FD1C3A}</a:tableStyleId>
              </a:tblPr>
              <a:tblGrid>
                <a:gridCol w="343730">
                  <a:extLst>
                    <a:ext uri="{9D8B030D-6E8A-4147-A177-3AD203B41FA5}">
                      <a16:colId xmlns:a16="http://schemas.microsoft.com/office/drawing/2014/main" val="20000"/>
                    </a:ext>
                  </a:extLst>
                </a:gridCol>
                <a:gridCol w="333604">
                  <a:extLst>
                    <a:ext uri="{9D8B030D-6E8A-4147-A177-3AD203B41FA5}">
                      <a16:colId xmlns:a16="http://schemas.microsoft.com/office/drawing/2014/main" val="20001"/>
                    </a:ext>
                  </a:extLst>
                </a:gridCol>
                <a:gridCol w="338667">
                  <a:extLst>
                    <a:ext uri="{9D8B030D-6E8A-4147-A177-3AD203B41FA5}">
                      <a16:colId xmlns:a16="http://schemas.microsoft.com/office/drawing/2014/main" val="20002"/>
                    </a:ext>
                  </a:extLst>
                </a:gridCol>
                <a:gridCol w="338667">
                  <a:extLst>
                    <a:ext uri="{9D8B030D-6E8A-4147-A177-3AD203B41FA5}">
                      <a16:colId xmlns:a16="http://schemas.microsoft.com/office/drawing/2014/main" val="20003"/>
                    </a:ext>
                  </a:extLst>
                </a:gridCol>
                <a:gridCol w="338667">
                  <a:extLst>
                    <a:ext uri="{9D8B030D-6E8A-4147-A177-3AD203B41FA5}">
                      <a16:colId xmlns:a16="http://schemas.microsoft.com/office/drawing/2014/main" val="20004"/>
                    </a:ext>
                  </a:extLst>
                </a:gridCol>
                <a:gridCol w="338667">
                  <a:extLst>
                    <a:ext uri="{9D8B030D-6E8A-4147-A177-3AD203B41FA5}">
                      <a16:colId xmlns:a16="http://schemas.microsoft.com/office/drawing/2014/main" val="20005"/>
                    </a:ext>
                  </a:extLst>
                </a:gridCol>
                <a:gridCol w="338667">
                  <a:extLst>
                    <a:ext uri="{9D8B030D-6E8A-4147-A177-3AD203B41FA5}">
                      <a16:colId xmlns:a16="http://schemas.microsoft.com/office/drawing/2014/main" val="20006"/>
                    </a:ext>
                  </a:extLst>
                </a:gridCol>
                <a:gridCol w="338667">
                  <a:extLst>
                    <a:ext uri="{9D8B030D-6E8A-4147-A177-3AD203B41FA5}">
                      <a16:colId xmlns:a16="http://schemas.microsoft.com/office/drawing/2014/main" val="20007"/>
                    </a:ext>
                  </a:extLst>
                </a:gridCol>
                <a:gridCol w="338667">
                  <a:extLst>
                    <a:ext uri="{9D8B030D-6E8A-4147-A177-3AD203B41FA5}">
                      <a16:colId xmlns:a16="http://schemas.microsoft.com/office/drawing/2014/main" val="20008"/>
                    </a:ext>
                  </a:extLst>
                </a:gridCol>
                <a:gridCol w="338667">
                  <a:extLst>
                    <a:ext uri="{9D8B030D-6E8A-4147-A177-3AD203B41FA5}">
                      <a16:colId xmlns:a16="http://schemas.microsoft.com/office/drawing/2014/main" val="20009"/>
                    </a:ext>
                  </a:extLst>
                </a:gridCol>
                <a:gridCol w="338667">
                  <a:extLst>
                    <a:ext uri="{9D8B030D-6E8A-4147-A177-3AD203B41FA5}">
                      <a16:colId xmlns:a16="http://schemas.microsoft.com/office/drawing/2014/main" val="20010"/>
                    </a:ext>
                  </a:extLst>
                </a:gridCol>
                <a:gridCol w="338667">
                  <a:extLst>
                    <a:ext uri="{9D8B030D-6E8A-4147-A177-3AD203B41FA5}">
                      <a16:colId xmlns:a16="http://schemas.microsoft.com/office/drawing/2014/main" val="20011"/>
                    </a:ext>
                  </a:extLst>
                </a:gridCol>
                <a:gridCol w="338667">
                  <a:extLst>
                    <a:ext uri="{9D8B030D-6E8A-4147-A177-3AD203B41FA5}">
                      <a16:colId xmlns:a16="http://schemas.microsoft.com/office/drawing/2014/main" val="20012"/>
                    </a:ext>
                  </a:extLst>
                </a:gridCol>
                <a:gridCol w="338667">
                  <a:extLst>
                    <a:ext uri="{9D8B030D-6E8A-4147-A177-3AD203B41FA5}">
                      <a16:colId xmlns:a16="http://schemas.microsoft.com/office/drawing/2014/main" val="20013"/>
                    </a:ext>
                  </a:extLst>
                </a:gridCol>
                <a:gridCol w="338667">
                  <a:extLst>
                    <a:ext uri="{9D8B030D-6E8A-4147-A177-3AD203B41FA5}">
                      <a16:colId xmlns:a16="http://schemas.microsoft.com/office/drawing/2014/main" val="20014"/>
                    </a:ext>
                  </a:extLst>
                </a:gridCol>
                <a:gridCol w="338667">
                  <a:extLst>
                    <a:ext uri="{9D8B030D-6E8A-4147-A177-3AD203B41FA5}">
                      <a16:colId xmlns:a16="http://schemas.microsoft.com/office/drawing/2014/main" val="20015"/>
                    </a:ext>
                  </a:extLst>
                </a:gridCol>
                <a:gridCol w="338667">
                  <a:extLst>
                    <a:ext uri="{9D8B030D-6E8A-4147-A177-3AD203B41FA5}">
                      <a16:colId xmlns:a16="http://schemas.microsoft.com/office/drawing/2014/main" val="20016"/>
                    </a:ext>
                  </a:extLst>
                </a:gridCol>
                <a:gridCol w="338667">
                  <a:extLst>
                    <a:ext uri="{9D8B030D-6E8A-4147-A177-3AD203B41FA5}">
                      <a16:colId xmlns:a16="http://schemas.microsoft.com/office/drawing/2014/main" val="20017"/>
                    </a:ext>
                  </a:extLst>
                </a:gridCol>
                <a:gridCol w="338667">
                  <a:extLst>
                    <a:ext uri="{9D8B030D-6E8A-4147-A177-3AD203B41FA5}">
                      <a16:colId xmlns:a16="http://schemas.microsoft.com/office/drawing/2014/main" val="20018"/>
                    </a:ext>
                  </a:extLst>
                </a:gridCol>
                <a:gridCol w="338667">
                  <a:extLst>
                    <a:ext uri="{9D8B030D-6E8A-4147-A177-3AD203B41FA5}">
                      <a16:colId xmlns:a16="http://schemas.microsoft.com/office/drawing/2014/main" val="20019"/>
                    </a:ext>
                  </a:extLst>
                </a:gridCol>
                <a:gridCol w="338667">
                  <a:extLst>
                    <a:ext uri="{9D8B030D-6E8A-4147-A177-3AD203B41FA5}">
                      <a16:colId xmlns:a16="http://schemas.microsoft.com/office/drawing/2014/main" val="20020"/>
                    </a:ext>
                  </a:extLst>
                </a:gridCol>
                <a:gridCol w="338667">
                  <a:extLst>
                    <a:ext uri="{9D8B030D-6E8A-4147-A177-3AD203B41FA5}">
                      <a16:colId xmlns:a16="http://schemas.microsoft.com/office/drawing/2014/main" val="20021"/>
                    </a:ext>
                  </a:extLst>
                </a:gridCol>
                <a:gridCol w="338667">
                  <a:extLst>
                    <a:ext uri="{9D8B030D-6E8A-4147-A177-3AD203B41FA5}">
                      <a16:colId xmlns:a16="http://schemas.microsoft.com/office/drawing/2014/main" val="20022"/>
                    </a:ext>
                  </a:extLst>
                </a:gridCol>
                <a:gridCol w="338667">
                  <a:extLst>
                    <a:ext uri="{9D8B030D-6E8A-4147-A177-3AD203B41FA5}">
                      <a16:colId xmlns:a16="http://schemas.microsoft.com/office/drawing/2014/main" val="20023"/>
                    </a:ext>
                  </a:extLst>
                </a:gridCol>
                <a:gridCol w="259728">
                  <a:extLst>
                    <a:ext uri="{9D8B030D-6E8A-4147-A177-3AD203B41FA5}">
                      <a16:colId xmlns:a16="http://schemas.microsoft.com/office/drawing/2014/main" val="20024"/>
                    </a:ext>
                  </a:extLst>
                </a:gridCol>
                <a:gridCol w="275009">
                  <a:extLst>
                    <a:ext uri="{9D8B030D-6E8A-4147-A177-3AD203B41FA5}">
                      <a16:colId xmlns:a16="http://schemas.microsoft.com/office/drawing/2014/main" val="20025"/>
                    </a:ext>
                  </a:extLst>
                </a:gridCol>
                <a:gridCol w="481263">
                  <a:extLst>
                    <a:ext uri="{9D8B030D-6E8A-4147-A177-3AD203B41FA5}">
                      <a16:colId xmlns:a16="http://schemas.microsoft.com/office/drawing/2014/main" val="20026"/>
                    </a:ext>
                  </a:extLst>
                </a:gridCol>
              </a:tblGrid>
              <a:tr h="214314">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solidFill>
                          <a:srgbClr val="00B050"/>
                        </a:solidFill>
                      </a:endParaRPr>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pPr lvl="1"/>
                      <a:endParaRPr lang="en-GB" sz="1000" dirty="0"/>
                    </a:p>
                  </a:txBody>
                  <a:tcPr>
                    <a:solidFill>
                      <a:schemeClr val="bg2">
                        <a:lumMod val="20000"/>
                        <a:lumOff val="80000"/>
                      </a:schemeClr>
                    </a:solidFill>
                  </a:tcPr>
                </a:tc>
                <a:tc>
                  <a:txBody>
                    <a:bodyPr/>
                    <a:lstStyle/>
                    <a:p>
                      <a:endParaRPr lang="en-GB" sz="1000" dirty="0"/>
                    </a:p>
                  </a:txBody>
                  <a:tcPr>
                    <a:solidFill>
                      <a:srgbClr val="002060"/>
                    </a:solidFill>
                  </a:tcPr>
                </a:tc>
                <a:tc>
                  <a:txBody>
                    <a:bodyPr/>
                    <a:lstStyle/>
                    <a:p>
                      <a:endParaRPr lang="en-GB" sz="1000" dirty="0"/>
                    </a:p>
                  </a:txBody>
                  <a:tcPr>
                    <a:solidFill>
                      <a:schemeClr val="accent6">
                        <a:lumMod val="75000"/>
                      </a:schemeClr>
                    </a:solidFill>
                  </a:tcPr>
                </a:tc>
                <a:tc>
                  <a:txBody>
                    <a:bodyPr/>
                    <a:lstStyle/>
                    <a:p>
                      <a:endParaRPr lang="en-GB" sz="1000" dirty="0"/>
                    </a:p>
                  </a:txBody>
                  <a:tcPr>
                    <a:solidFill>
                      <a:schemeClr val="accent4">
                        <a:lumMod val="75000"/>
                      </a:schemeClr>
                    </a:solidFill>
                  </a:tcPr>
                </a:tc>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endParaRPr lang="en-GB" sz="1000" dirty="0"/>
                    </a:p>
                  </a:txBody>
                  <a:tcPr>
                    <a:solidFill>
                      <a:schemeClr val="accent5">
                        <a:lumMod val="40000"/>
                        <a:lumOff val="60000"/>
                      </a:schemeClr>
                    </a:solidFill>
                  </a:tcPr>
                </a:tc>
                <a:tc>
                  <a:txBody>
                    <a:bodyPr/>
                    <a:lstStyle/>
                    <a:p>
                      <a:endParaRPr lang="en-GB" sz="1000" dirty="0"/>
                    </a:p>
                  </a:txBody>
                  <a:tcPr>
                    <a:solidFill>
                      <a:srgbClr val="7030A0"/>
                    </a:solidFill>
                  </a:tcPr>
                </a:tc>
                <a:tc>
                  <a:txBody>
                    <a:bodyPr/>
                    <a:lstStyle/>
                    <a:p>
                      <a:endParaRPr lang="en-GB" sz="1000" dirty="0"/>
                    </a:p>
                  </a:txBody>
                  <a:tcPr>
                    <a:solidFill>
                      <a:schemeClr val="accent6">
                        <a:lumMod val="75000"/>
                      </a:schemeClr>
                    </a:solidFill>
                  </a:tcP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1411560" cy="1159768"/>
          </a:xfrm>
          <a:prstGeom prst="rect">
            <a:avLst/>
          </a:prstGeom>
        </p:spPr>
      </p:pic>
      <p:pic>
        <p:nvPicPr>
          <p:cNvPr id="2050" name="Picture 2" descr="Image result for excited emoji">
            <a:extLst>
              <a:ext uri="{FF2B5EF4-FFF2-40B4-BE49-F238E27FC236}">
                <a16:creationId xmlns:a16="http://schemas.microsoft.com/office/drawing/2014/main" id="{4A8480F1-8A06-4CE4-9421-0114D2CCD6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996952"/>
            <a:ext cx="1008112" cy="10081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nervous emoji">
            <a:extLst>
              <a:ext uri="{FF2B5EF4-FFF2-40B4-BE49-F238E27FC236}">
                <a16:creationId xmlns:a16="http://schemas.microsoft.com/office/drawing/2014/main" id="{1B65EC33-468F-4B0D-B6AA-72D3BD8033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7" y="2996953"/>
            <a:ext cx="1008112"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8174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500"/>
                                        <p:tgtEl>
                                          <p:spTgt spid="3">
                                            <p:txEl>
                                              <p:pRg st="4" end="4"/>
                                            </p:txEl>
                                          </p:spTgt>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up)">
                                      <p:cBhvr>
                                        <p:cTn id="25" dur="500"/>
                                        <p:tgtEl>
                                          <p:spTgt spid="3">
                                            <p:txEl>
                                              <p:pRg st="5" end="5"/>
                                            </p:txEl>
                                          </p:spTgt>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up)">
                                      <p:cBhvr>
                                        <p:cTn id="29" dur="500"/>
                                        <p:tgtEl>
                                          <p:spTgt spid="3">
                                            <p:txEl>
                                              <p:pRg st="6" end="6"/>
                                            </p:txEl>
                                          </p:spTgt>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up)">
                                      <p:cBhvr>
                                        <p:cTn id="33" dur="500"/>
                                        <p:tgtEl>
                                          <p:spTgt spid="3">
                                            <p:txEl>
                                              <p:pRg st="7" end="7"/>
                                            </p:txEl>
                                          </p:spTgt>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up)">
                                      <p:cBhvr>
                                        <p:cTn id="37" dur="500"/>
                                        <p:tgtEl>
                                          <p:spTgt spid="3">
                                            <p:txEl>
                                              <p:pRg st="8" end="8"/>
                                            </p:txEl>
                                          </p:spTgt>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wipe(up)">
                                      <p:cBhvr>
                                        <p:cTn id="41" dur="500"/>
                                        <p:tgtEl>
                                          <p:spTgt spid="3">
                                            <p:txEl>
                                              <p:pRg st="9" end="9"/>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050"/>
                                        </p:tgtEl>
                                        <p:attrNameLst>
                                          <p:attrName>style.visibility</p:attrName>
                                        </p:attrNameLst>
                                      </p:cBhvr>
                                      <p:to>
                                        <p:strVal val="visible"/>
                                      </p:to>
                                    </p:set>
                                    <p:animEffect transition="in" filter="fade">
                                      <p:cBhvr>
                                        <p:cTn id="44" dur="250"/>
                                        <p:tgtEl>
                                          <p:spTgt spid="2050"/>
                                        </p:tgtEl>
                                      </p:cBhvr>
                                    </p:animEffect>
                                  </p:childTnLst>
                                </p:cTn>
                              </p:par>
                              <p:par>
                                <p:cTn id="45" presetID="10" presetClass="entr" presetSubtype="0" fill="hold" nodeType="withEffect">
                                  <p:stCondLst>
                                    <p:cond delay="0"/>
                                  </p:stCondLst>
                                  <p:childTnLst>
                                    <p:set>
                                      <p:cBhvr>
                                        <p:cTn id="46" dur="1" fill="hold">
                                          <p:stCondLst>
                                            <p:cond delay="0"/>
                                          </p:stCondLst>
                                        </p:cTn>
                                        <p:tgtEl>
                                          <p:spTgt spid="2052"/>
                                        </p:tgtEl>
                                        <p:attrNameLst>
                                          <p:attrName>style.visibility</p:attrName>
                                        </p:attrNameLst>
                                      </p:cBhvr>
                                      <p:to>
                                        <p:strVal val="visible"/>
                                      </p:to>
                                    </p:set>
                                    <p:animEffect transition="in" filter="fade">
                                      <p:cBhvr>
                                        <p:cTn id="47" dur="25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1071569"/>
          </a:xfrm>
        </p:spPr>
        <p:txBody>
          <a:bodyPr>
            <a:normAutofit fontScale="90000"/>
          </a:bodyPr>
          <a:lstStyle/>
          <a:p>
            <a:r>
              <a:rPr lang="en-GB" b="1" dirty="0">
                <a:latin typeface="Bradley Hand ITC" pitchFamily="66" charset="0"/>
              </a:rPr>
              <a:t>          </a:t>
            </a:r>
            <a:br>
              <a:rPr lang="en-GB" b="1" dirty="0">
                <a:latin typeface="Bradley Hand ITC" pitchFamily="66" charset="0"/>
              </a:rPr>
            </a:br>
            <a:endParaRPr lang="en-GB" b="1" dirty="0">
              <a:latin typeface="Bradley Hand ITC" pitchFamily="66" charset="0"/>
            </a:endParaRPr>
          </a:p>
        </p:txBody>
      </p:sp>
      <p:sp>
        <p:nvSpPr>
          <p:cNvPr id="3" name="Subtitle 2"/>
          <p:cNvSpPr>
            <a:spLocks noGrp="1"/>
          </p:cNvSpPr>
          <p:nvPr>
            <p:ph type="subTitle" idx="1"/>
          </p:nvPr>
        </p:nvSpPr>
        <p:spPr>
          <a:xfrm>
            <a:off x="183678" y="2460273"/>
            <a:ext cx="8776643" cy="3623602"/>
          </a:xfr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p:spPr>
        <p:txBody>
          <a:bodyPr>
            <a:normAutofit fontScale="92500" lnSpcReduction="10000"/>
          </a:bodyPr>
          <a:lstStyle/>
          <a:p>
            <a:pPr algn="l">
              <a:lnSpc>
                <a:spcPct val="107000"/>
              </a:lnSpc>
              <a:spcAft>
                <a:spcPts val="800"/>
              </a:spcAft>
            </a:pPr>
            <a:r>
              <a:rPr lang="en-GB" dirty="0">
                <a:solidFill>
                  <a:schemeClr val="bg1"/>
                </a:solidFill>
                <a:latin typeface="Comic Sans MS" panose="030F0702030302020204" pitchFamily="66" charset="0"/>
              </a:rPr>
              <a:t>Have uniform, book bag, PE kit and shoes ready and named ahead of the first day at school (new starters may even like to try it on and wear it a few times, this will help them to feel comfortable about wearing their school clothes, this should also aid familiarity). </a:t>
            </a:r>
          </a:p>
          <a:p>
            <a:pPr algn="l">
              <a:lnSpc>
                <a:spcPct val="107000"/>
              </a:lnSpc>
              <a:spcAft>
                <a:spcPts val="800"/>
              </a:spcAft>
            </a:pPr>
            <a:r>
              <a:rPr lang="en-GB" dirty="0">
                <a:solidFill>
                  <a:schemeClr val="bg1"/>
                </a:solidFill>
                <a:latin typeface="Comic Sans MS" panose="030F0702030302020204" pitchFamily="66" charset="0"/>
              </a:rPr>
              <a:t>Wearing in new shoes is always a good idea!</a:t>
            </a:r>
          </a:p>
          <a:p>
            <a:pPr algn="l">
              <a:lnSpc>
                <a:spcPct val="107000"/>
              </a:lnSpc>
              <a:spcAft>
                <a:spcPts val="800"/>
              </a:spcAft>
            </a:pPr>
            <a:endParaRPr lang="en-GB" dirty="0">
              <a:solidFill>
                <a:schemeClr val="bg1"/>
              </a:solidFill>
              <a:latin typeface="Comic Sans MS" panose="030F0702030302020204" pitchFamily="66" charset="0"/>
            </a:endParaRPr>
          </a:p>
          <a:p>
            <a:pPr algn="l">
              <a:lnSpc>
                <a:spcPct val="107000"/>
              </a:lnSpc>
              <a:spcAft>
                <a:spcPts val="800"/>
              </a:spcAft>
            </a:pPr>
            <a:endParaRPr lang="en-GB" dirty="0">
              <a:solidFill>
                <a:schemeClr val="bg1"/>
              </a:solidFill>
              <a:latin typeface="Comic Sans MS" panose="030F0702030302020204" pitchFamily="66" charset="0"/>
            </a:endParaRPr>
          </a:p>
          <a:p>
            <a:pPr lvl="0" algn="l">
              <a:lnSpc>
                <a:spcPct val="107000"/>
              </a:lnSpc>
              <a:spcAft>
                <a:spcPts val="800"/>
              </a:spcAft>
            </a:pPr>
            <a:endParaRPr lang="en-GB" sz="2800" dirty="0">
              <a:solidFill>
                <a:schemeClr val="bg1"/>
              </a:solidFill>
              <a:latin typeface="Brush Script MT" panose="03060802040406070304" pitchFamily="66"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nvPr>
        </p:nvGraphicFramePr>
        <p:xfrm>
          <a:off x="0" y="1571612"/>
          <a:ext cx="9144008" cy="243840"/>
        </p:xfrm>
        <a:graphic>
          <a:graphicData uri="http://schemas.openxmlformats.org/drawingml/2006/table">
            <a:tbl>
              <a:tblPr firstRow="1" bandRow="1">
                <a:tableStyleId>{5C22544A-7EE6-4342-B048-85BDC9FD1C3A}</a:tableStyleId>
              </a:tblPr>
              <a:tblGrid>
                <a:gridCol w="343730">
                  <a:extLst>
                    <a:ext uri="{9D8B030D-6E8A-4147-A177-3AD203B41FA5}">
                      <a16:colId xmlns:a16="http://schemas.microsoft.com/office/drawing/2014/main" val="20000"/>
                    </a:ext>
                  </a:extLst>
                </a:gridCol>
                <a:gridCol w="333604">
                  <a:extLst>
                    <a:ext uri="{9D8B030D-6E8A-4147-A177-3AD203B41FA5}">
                      <a16:colId xmlns:a16="http://schemas.microsoft.com/office/drawing/2014/main" val="20001"/>
                    </a:ext>
                  </a:extLst>
                </a:gridCol>
                <a:gridCol w="338667">
                  <a:extLst>
                    <a:ext uri="{9D8B030D-6E8A-4147-A177-3AD203B41FA5}">
                      <a16:colId xmlns:a16="http://schemas.microsoft.com/office/drawing/2014/main" val="20002"/>
                    </a:ext>
                  </a:extLst>
                </a:gridCol>
                <a:gridCol w="338667">
                  <a:extLst>
                    <a:ext uri="{9D8B030D-6E8A-4147-A177-3AD203B41FA5}">
                      <a16:colId xmlns:a16="http://schemas.microsoft.com/office/drawing/2014/main" val="20003"/>
                    </a:ext>
                  </a:extLst>
                </a:gridCol>
                <a:gridCol w="338667">
                  <a:extLst>
                    <a:ext uri="{9D8B030D-6E8A-4147-A177-3AD203B41FA5}">
                      <a16:colId xmlns:a16="http://schemas.microsoft.com/office/drawing/2014/main" val="20004"/>
                    </a:ext>
                  </a:extLst>
                </a:gridCol>
                <a:gridCol w="338667">
                  <a:extLst>
                    <a:ext uri="{9D8B030D-6E8A-4147-A177-3AD203B41FA5}">
                      <a16:colId xmlns:a16="http://schemas.microsoft.com/office/drawing/2014/main" val="20005"/>
                    </a:ext>
                  </a:extLst>
                </a:gridCol>
                <a:gridCol w="338667">
                  <a:extLst>
                    <a:ext uri="{9D8B030D-6E8A-4147-A177-3AD203B41FA5}">
                      <a16:colId xmlns:a16="http://schemas.microsoft.com/office/drawing/2014/main" val="20006"/>
                    </a:ext>
                  </a:extLst>
                </a:gridCol>
                <a:gridCol w="338667">
                  <a:extLst>
                    <a:ext uri="{9D8B030D-6E8A-4147-A177-3AD203B41FA5}">
                      <a16:colId xmlns:a16="http://schemas.microsoft.com/office/drawing/2014/main" val="20007"/>
                    </a:ext>
                  </a:extLst>
                </a:gridCol>
                <a:gridCol w="338667">
                  <a:extLst>
                    <a:ext uri="{9D8B030D-6E8A-4147-A177-3AD203B41FA5}">
                      <a16:colId xmlns:a16="http://schemas.microsoft.com/office/drawing/2014/main" val="20008"/>
                    </a:ext>
                  </a:extLst>
                </a:gridCol>
                <a:gridCol w="338667">
                  <a:extLst>
                    <a:ext uri="{9D8B030D-6E8A-4147-A177-3AD203B41FA5}">
                      <a16:colId xmlns:a16="http://schemas.microsoft.com/office/drawing/2014/main" val="20009"/>
                    </a:ext>
                  </a:extLst>
                </a:gridCol>
                <a:gridCol w="338667">
                  <a:extLst>
                    <a:ext uri="{9D8B030D-6E8A-4147-A177-3AD203B41FA5}">
                      <a16:colId xmlns:a16="http://schemas.microsoft.com/office/drawing/2014/main" val="20010"/>
                    </a:ext>
                  </a:extLst>
                </a:gridCol>
                <a:gridCol w="338667">
                  <a:extLst>
                    <a:ext uri="{9D8B030D-6E8A-4147-A177-3AD203B41FA5}">
                      <a16:colId xmlns:a16="http://schemas.microsoft.com/office/drawing/2014/main" val="20011"/>
                    </a:ext>
                  </a:extLst>
                </a:gridCol>
                <a:gridCol w="338667">
                  <a:extLst>
                    <a:ext uri="{9D8B030D-6E8A-4147-A177-3AD203B41FA5}">
                      <a16:colId xmlns:a16="http://schemas.microsoft.com/office/drawing/2014/main" val="20012"/>
                    </a:ext>
                  </a:extLst>
                </a:gridCol>
                <a:gridCol w="338667">
                  <a:extLst>
                    <a:ext uri="{9D8B030D-6E8A-4147-A177-3AD203B41FA5}">
                      <a16:colId xmlns:a16="http://schemas.microsoft.com/office/drawing/2014/main" val="20013"/>
                    </a:ext>
                  </a:extLst>
                </a:gridCol>
                <a:gridCol w="338667">
                  <a:extLst>
                    <a:ext uri="{9D8B030D-6E8A-4147-A177-3AD203B41FA5}">
                      <a16:colId xmlns:a16="http://schemas.microsoft.com/office/drawing/2014/main" val="20014"/>
                    </a:ext>
                  </a:extLst>
                </a:gridCol>
                <a:gridCol w="338667">
                  <a:extLst>
                    <a:ext uri="{9D8B030D-6E8A-4147-A177-3AD203B41FA5}">
                      <a16:colId xmlns:a16="http://schemas.microsoft.com/office/drawing/2014/main" val="20015"/>
                    </a:ext>
                  </a:extLst>
                </a:gridCol>
                <a:gridCol w="338667">
                  <a:extLst>
                    <a:ext uri="{9D8B030D-6E8A-4147-A177-3AD203B41FA5}">
                      <a16:colId xmlns:a16="http://schemas.microsoft.com/office/drawing/2014/main" val="20016"/>
                    </a:ext>
                  </a:extLst>
                </a:gridCol>
                <a:gridCol w="338667">
                  <a:extLst>
                    <a:ext uri="{9D8B030D-6E8A-4147-A177-3AD203B41FA5}">
                      <a16:colId xmlns:a16="http://schemas.microsoft.com/office/drawing/2014/main" val="20017"/>
                    </a:ext>
                  </a:extLst>
                </a:gridCol>
                <a:gridCol w="338667">
                  <a:extLst>
                    <a:ext uri="{9D8B030D-6E8A-4147-A177-3AD203B41FA5}">
                      <a16:colId xmlns:a16="http://schemas.microsoft.com/office/drawing/2014/main" val="20018"/>
                    </a:ext>
                  </a:extLst>
                </a:gridCol>
                <a:gridCol w="338667">
                  <a:extLst>
                    <a:ext uri="{9D8B030D-6E8A-4147-A177-3AD203B41FA5}">
                      <a16:colId xmlns:a16="http://schemas.microsoft.com/office/drawing/2014/main" val="20019"/>
                    </a:ext>
                  </a:extLst>
                </a:gridCol>
                <a:gridCol w="338667">
                  <a:extLst>
                    <a:ext uri="{9D8B030D-6E8A-4147-A177-3AD203B41FA5}">
                      <a16:colId xmlns:a16="http://schemas.microsoft.com/office/drawing/2014/main" val="20020"/>
                    </a:ext>
                  </a:extLst>
                </a:gridCol>
                <a:gridCol w="338667">
                  <a:extLst>
                    <a:ext uri="{9D8B030D-6E8A-4147-A177-3AD203B41FA5}">
                      <a16:colId xmlns:a16="http://schemas.microsoft.com/office/drawing/2014/main" val="20021"/>
                    </a:ext>
                  </a:extLst>
                </a:gridCol>
                <a:gridCol w="338667">
                  <a:extLst>
                    <a:ext uri="{9D8B030D-6E8A-4147-A177-3AD203B41FA5}">
                      <a16:colId xmlns:a16="http://schemas.microsoft.com/office/drawing/2014/main" val="20022"/>
                    </a:ext>
                  </a:extLst>
                </a:gridCol>
                <a:gridCol w="338667">
                  <a:extLst>
                    <a:ext uri="{9D8B030D-6E8A-4147-A177-3AD203B41FA5}">
                      <a16:colId xmlns:a16="http://schemas.microsoft.com/office/drawing/2014/main" val="20023"/>
                    </a:ext>
                  </a:extLst>
                </a:gridCol>
                <a:gridCol w="259728">
                  <a:extLst>
                    <a:ext uri="{9D8B030D-6E8A-4147-A177-3AD203B41FA5}">
                      <a16:colId xmlns:a16="http://schemas.microsoft.com/office/drawing/2014/main" val="20024"/>
                    </a:ext>
                  </a:extLst>
                </a:gridCol>
                <a:gridCol w="275009">
                  <a:extLst>
                    <a:ext uri="{9D8B030D-6E8A-4147-A177-3AD203B41FA5}">
                      <a16:colId xmlns:a16="http://schemas.microsoft.com/office/drawing/2014/main" val="20025"/>
                    </a:ext>
                  </a:extLst>
                </a:gridCol>
                <a:gridCol w="481263">
                  <a:extLst>
                    <a:ext uri="{9D8B030D-6E8A-4147-A177-3AD203B41FA5}">
                      <a16:colId xmlns:a16="http://schemas.microsoft.com/office/drawing/2014/main" val="20026"/>
                    </a:ext>
                  </a:extLst>
                </a:gridCol>
              </a:tblGrid>
              <a:tr h="214314">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solidFill>
                          <a:srgbClr val="00B050"/>
                        </a:solidFill>
                      </a:endParaRPr>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pPr lvl="1"/>
                      <a:endParaRPr lang="en-GB" sz="1000" dirty="0"/>
                    </a:p>
                  </a:txBody>
                  <a:tcPr>
                    <a:solidFill>
                      <a:schemeClr val="bg2">
                        <a:lumMod val="20000"/>
                        <a:lumOff val="80000"/>
                      </a:schemeClr>
                    </a:solidFill>
                  </a:tcPr>
                </a:tc>
                <a:tc>
                  <a:txBody>
                    <a:bodyPr/>
                    <a:lstStyle/>
                    <a:p>
                      <a:endParaRPr lang="en-GB" sz="1000" dirty="0"/>
                    </a:p>
                  </a:txBody>
                  <a:tcPr>
                    <a:solidFill>
                      <a:srgbClr val="002060"/>
                    </a:solidFill>
                  </a:tcPr>
                </a:tc>
                <a:tc>
                  <a:txBody>
                    <a:bodyPr/>
                    <a:lstStyle/>
                    <a:p>
                      <a:endParaRPr lang="en-GB" sz="1000" dirty="0"/>
                    </a:p>
                  </a:txBody>
                  <a:tcPr>
                    <a:solidFill>
                      <a:schemeClr val="accent6">
                        <a:lumMod val="75000"/>
                      </a:schemeClr>
                    </a:solidFill>
                  </a:tcPr>
                </a:tc>
                <a:tc>
                  <a:txBody>
                    <a:bodyPr/>
                    <a:lstStyle/>
                    <a:p>
                      <a:endParaRPr lang="en-GB" sz="1000" dirty="0"/>
                    </a:p>
                  </a:txBody>
                  <a:tcPr>
                    <a:solidFill>
                      <a:schemeClr val="accent4">
                        <a:lumMod val="75000"/>
                      </a:schemeClr>
                    </a:solidFill>
                  </a:tcPr>
                </a:tc>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endParaRPr lang="en-GB" sz="1000" dirty="0"/>
                    </a:p>
                  </a:txBody>
                  <a:tcPr>
                    <a:solidFill>
                      <a:schemeClr val="accent5">
                        <a:lumMod val="40000"/>
                        <a:lumOff val="60000"/>
                      </a:schemeClr>
                    </a:solidFill>
                  </a:tcPr>
                </a:tc>
                <a:tc>
                  <a:txBody>
                    <a:bodyPr/>
                    <a:lstStyle/>
                    <a:p>
                      <a:endParaRPr lang="en-GB" sz="1000" dirty="0"/>
                    </a:p>
                  </a:txBody>
                  <a:tcPr>
                    <a:solidFill>
                      <a:srgbClr val="7030A0"/>
                    </a:solidFill>
                  </a:tcPr>
                </a:tc>
                <a:tc>
                  <a:txBody>
                    <a:bodyPr/>
                    <a:lstStyle/>
                    <a:p>
                      <a:endParaRPr lang="en-GB" sz="1000" dirty="0"/>
                    </a:p>
                  </a:txBody>
                  <a:tcPr>
                    <a:solidFill>
                      <a:schemeClr val="accent6">
                        <a:lumMod val="75000"/>
                      </a:schemeClr>
                    </a:solidFill>
                  </a:tcP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1411560" cy="1159768"/>
          </a:xfrm>
          <a:prstGeom prst="rect">
            <a:avLst/>
          </a:prstGeom>
        </p:spPr>
      </p:pic>
      <p:sp>
        <p:nvSpPr>
          <p:cNvPr id="6" name="AutoShape 2" descr="Image result for home">
            <a:extLst>
              <a:ext uri="{FF2B5EF4-FFF2-40B4-BE49-F238E27FC236}">
                <a16:creationId xmlns:a16="http://schemas.microsoft.com/office/drawing/2014/main" id="{B6812FA9-7A79-4919-A0B6-21862138BA1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a:extLst>
              <a:ext uri="{FF2B5EF4-FFF2-40B4-BE49-F238E27FC236}">
                <a16:creationId xmlns:a16="http://schemas.microsoft.com/office/drawing/2014/main" id="{A54C6134-73EF-4372-AC74-8CEDA4EF981A}"/>
              </a:ext>
            </a:extLst>
          </p:cNvPr>
          <p:cNvSpPr/>
          <p:nvPr/>
        </p:nvSpPr>
        <p:spPr>
          <a:xfrm>
            <a:off x="2097360" y="407734"/>
            <a:ext cx="5597151" cy="707886"/>
          </a:xfrm>
          <a:prstGeom prst="rect">
            <a:avLst/>
          </a:prstGeom>
        </p:spPr>
        <p:txBody>
          <a:bodyPr wrap="square">
            <a:spAutoFit/>
          </a:bodyPr>
          <a:lstStyle/>
          <a:p>
            <a:r>
              <a:rPr lang="en-GB" sz="4000" b="1" dirty="0">
                <a:latin typeface="Bradley Hand ITC" pitchFamily="66" charset="0"/>
              </a:rPr>
              <a:t>     Organisation               </a:t>
            </a:r>
          </a:p>
        </p:txBody>
      </p:sp>
      <p:pic>
        <p:nvPicPr>
          <p:cNvPr id="15362" name="Picture 2" descr="Image result for wearing in new shoes">
            <a:extLst>
              <a:ext uri="{FF2B5EF4-FFF2-40B4-BE49-F238E27FC236}">
                <a16:creationId xmlns:a16="http://schemas.microsoft.com/office/drawing/2014/main" id="{DD86151A-1F7A-43FD-9847-C3C8E5A2DB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7424" y="5790893"/>
            <a:ext cx="1544352" cy="869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397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1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1500"/>
                                        <p:tgtEl>
                                          <p:spTgt spid="3">
                                            <p:txEl>
                                              <p:pRg st="0" end="0"/>
                                            </p:txEl>
                                          </p:spTgt>
                                        </p:tgtEl>
                                      </p:cBhvr>
                                    </p:animEffect>
                                  </p:childTnLst>
                                </p:cTn>
                              </p:par>
                            </p:childTnLst>
                          </p:cTn>
                        </p:par>
                        <p:par>
                          <p:cTn id="11" fill="hold">
                            <p:stCondLst>
                              <p:cond delay="1500"/>
                            </p:stCondLst>
                            <p:childTnLst>
                              <p:par>
                                <p:cTn id="12" presetID="22" presetClass="entr" presetSubtype="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up)">
                                      <p:cBhvr>
                                        <p:cTn id="14" dur="1500"/>
                                        <p:tgtEl>
                                          <p:spTgt spid="3">
                                            <p:txEl>
                                              <p:pRg st="1" end="1"/>
                                            </p:txEl>
                                          </p:spTgt>
                                        </p:tgtEl>
                                      </p:cBhvr>
                                    </p:animEffect>
                                  </p:childTnLst>
                                </p:cTn>
                              </p:par>
                            </p:childTnLst>
                          </p:cTn>
                        </p:par>
                        <p:par>
                          <p:cTn id="15" fill="hold">
                            <p:stCondLst>
                              <p:cond delay="3000"/>
                            </p:stCondLst>
                            <p:childTnLst>
                              <p:par>
                                <p:cTn id="16" presetID="6" presetClass="entr" presetSubtype="32" fill="hold" nodeType="afterEffect">
                                  <p:stCondLst>
                                    <p:cond delay="0"/>
                                  </p:stCondLst>
                                  <p:childTnLst>
                                    <p:set>
                                      <p:cBhvr>
                                        <p:cTn id="17" dur="1" fill="hold">
                                          <p:stCondLst>
                                            <p:cond delay="0"/>
                                          </p:stCondLst>
                                        </p:cTn>
                                        <p:tgtEl>
                                          <p:spTgt spid="15362"/>
                                        </p:tgtEl>
                                        <p:attrNameLst>
                                          <p:attrName>style.visibility</p:attrName>
                                        </p:attrNameLst>
                                      </p:cBhvr>
                                      <p:to>
                                        <p:strVal val="visible"/>
                                      </p:to>
                                    </p:set>
                                    <p:animEffect transition="in" filter="circle(out)">
                                      <p:cBhvr>
                                        <p:cTn id="18"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1071569"/>
          </a:xfrm>
        </p:spPr>
        <p:txBody>
          <a:bodyPr>
            <a:normAutofit fontScale="90000"/>
          </a:bodyPr>
          <a:lstStyle/>
          <a:p>
            <a:r>
              <a:rPr lang="en-GB" b="1" dirty="0">
                <a:latin typeface="Bradley Hand ITC" pitchFamily="66" charset="0"/>
              </a:rPr>
              <a:t>          </a:t>
            </a:r>
            <a:br>
              <a:rPr lang="en-GB" b="1" dirty="0">
                <a:latin typeface="Bradley Hand ITC" pitchFamily="66" charset="0"/>
              </a:rPr>
            </a:br>
            <a:endParaRPr lang="en-GB" b="1" dirty="0">
              <a:latin typeface="Bradley Hand ITC" pitchFamily="66" charset="0"/>
            </a:endParaRPr>
          </a:p>
        </p:txBody>
      </p:sp>
      <p:sp>
        <p:nvSpPr>
          <p:cNvPr id="3" name="Subtitle 2"/>
          <p:cNvSpPr>
            <a:spLocks noGrp="1"/>
          </p:cNvSpPr>
          <p:nvPr>
            <p:ph type="subTitle" idx="1"/>
          </p:nvPr>
        </p:nvSpPr>
        <p:spPr>
          <a:xfrm>
            <a:off x="183678" y="2460273"/>
            <a:ext cx="8776643" cy="3623602"/>
          </a:xfr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p:spPr>
        <p:txBody>
          <a:bodyPr>
            <a:normAutofit lnSpcReduction="10000"/>
          </a:bodyPr>
          <a:lstStyle/>
          <a:p>
            <a:pPr algn="l">
              <a:lnSpc>
                <a:spcPct val="107000"/>
              </a:lnSpc>
              <a:spcAft>
                <a:spcPts val="800"/>
              </a:spcAft>
            </a:pPr>
            <a:r>
              <a:rPr lang="en-GB" dirty="0">
                <a:solidFill>
                  <a:schemeClr val="bg1"/>
                </a:solidFill>
                <a:latin typeface="Comic Sans MS" panose="030F0702030302020204" pitchFamily="66" charset="0"/>
              </a:rPr>
              <a:t>Confirm your before or after school care arrangements. </a:t>
            </a:r>
          </a:p>
          <a:p>
            <a:pPr algn="l">
              <a:lnSpc>
                <a:spcPct val="107000"/>
              </a:lnSpc>
              <a:spcAft>
                <a:spcPts val="800"/>
              </a:spcAft>
            </a:pPr>
            <a:r>
              <a:rPr lang="en-GB" dirty="0">
                <a:solidFill>
                  <a:schemeClr val="bg1"/>
                </a:solidFill>
                <a:latin typeface="Comic Sans MS" panose="030F0702030302020204" pitchFamily="66" charset="0"/>
              </a:rPr>
              <a:t>Show your child where the outside school hours care facilities are and talk about how they will get there. </a:t>
            </a:r>
          </a:p>
          <a:p>
            <a:pPr algn="l">
              <a:lnSpc>
                <a:spcPct val="107000"/>
              </a:lnSpc>
              <a:spcAft>
                <a:spcPts val="800"/>
              </a:spcAft>
            </a:pPr>
            <a:r>
              <a:rPr lang="en-GB" dirty="0">
                <a:solidFill>
                  <a:schemeClr val="bg1"/>
                </a:solidFill>
                <a:latin typeface="Comic Sans MS" panose="030F0702030302020204" pitchFamily="66" charset="0"/>
              </a:rPr>
              <a:t>                                               </a:t>
            </a:r>
          </a:p>
          <a:p>
            <a:pPr algn="l">
              <a:lnSpc>
                <a:spcPct val="107000"/>
              </a:lnSpc>
              <a:spcAft>
                <a:spcPts val="800"/>
              </a:spcAft>
            </a:pPr>
            <a:endParaRPr lang="en-GB" dirty="0">
              <a:solidFill>
                <a:schemeClr val="bg1"/>
              </a:solidFill>
              <a:latin typeface="Comic Sans MS" panose="030F0702030302020204" pitchFamily="66" charset="0"/>
            </a:endParaRPr>
          </a:p>
          <a:p>
            <a:pPr lvl="0" algn="l">
              <a:lnSpc>
                <a:spcPct val="107000"/>
              </a:lnSpc>
              <a:spcAft>
                <a:spcPts val="800"/>
              </a:spcAft>
            </a:pPr>
            <a:endParaRPr lang="en-GB" sz="2800" dirty="0">
              <a:solidFill>
                <a:schemeClr val="bg1"/>
              </a:solidFill>
              <a:latin typeface="Brush Script MT" panose="03060802040406070304" pitchFamily="66"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nvPr>
        </p:nvGraphicFramePr>
        <p:xfrm>
          <a:off x="0" y="1571612"/>
          <a:ext cx="9144008" cy="243840"/>
        </p:xfrm>
        <a:graphic>
          <a:graphicData uri="http://schemas.openxmlformats.org/drawingml/2006/table">
            <a:tbl>
              <a:tblPr firstRow="1" bandRow="1">
                <a:tableStyleId>{5C22544A-7EE6-4342-B048-85BDC9FD1C3A}</a:tableStyleId>
              </a:tblPr>
              <a:tblGrid>
                <a:gridCol w="343730">
                  <a:extLst>
                    <a:ext uri="{9D8B030D-6E8A-4147-A177-3AD203B41FA5}">
                      <a16:colId xmlns:a16="http://schemas.microsoft.com/office/drawing/2014/main" val="20000"/>
                    </a:ext>
                  </a:extLst>
                </a:gridCol>
                <a:gridCol w="333604">
                  <a:extLst>
                    <a:ext uri="{9D8B030D-6E8A-4147-A177-3AD203B41FA5}">
                      <a16:colId xmlns:a16="http://schemas.microsoft.com/office/drawing/2014/main" val="20001"/>
                    </a:ext>
                  </a:extLst>
                </a:gridCol>
                <a:gridCol w="338667">
                  <a:extLst>
                    <a:ext uri="{9D8B030D-6E8A-4147-A177-3AD203B41FA5}">
                      <a16:colId xmlns:a16="http://schemas.microsoft.com/office/drawing/2014/main" val="20002"/>
                    </a:ext>
                  </a:extLst>
                </a:gridCol>
                <a:gridCol w="338667">
                  <a:extLst>
                    <a:ext uri="{9D8B030D-6E8A-4147-A177-3AD203B41FA5}">
                      <a16:colId xmlns:a16="http://schemas.microsoft.com/office/drawing/2014/main" val="20003"/>
                    </a:ext>
                  </a:extLst>
                </a:gridCol>
                <a:gridCol w="338667">
                  <a:extLst>
                    <a:ext uri="{9D8B030D-6E8A-4147-A177-3AD203B41FA5}">
                      <a16:colId xmlns:a16="http://schemas.microsoft.com/office/drawing/2014/main" val="20004"/>
                    </a:ext>
                  </a:extLst>
                </a:gridCol>
                <a:gridCol w="338667">
                  <a:extLst>
                    <a:ext uri="{9D8B030D-6E8A-4147-A177-3AD203B41FA5}">
                      <a16:colId xmlns:a16="http://schemas.microsoft.com/office/drawing/2014/main" val="20005"/>
                    </a:ext>
                  </a:extLst>
                </a:gridCol>
                <a:gridCol w="338667">
                  <a:extLst>
                    <a:ext uri="{9D8B030D-6E8A-4147-A177-3AD203B41FA5}">
                      <a16:colId xmlns:a16="http://schemas.microsoft.com/office/drawing/2014/main" val="20006"/>
                    </a:ext>
                  </a:extLst>
                </a:gridCol>
                <a:gridCol w="338667">
                  <a:extLst>
                    <a:ext uri="{9D8B030D-6E8A-4147-A177-3AD203B41FA5}">
                      <a16:colId xmlns:a16="http://schemas.microsoft.com/office/drawing/2014/main" val="20007"/>
                    </a:ext>
                  </a:extLst>
                </a:gridCol>
                <a:gridCol w="338667">
                  <a:extLst>
                    <a:ext uri="{9D8B030D-6E8A-4147-A177-3AD203B41FA5}">
                      <a16:colId xmlns:a16="http://schemas.microsoft.com/office/drawing/2014/main" val="20008"/>
                    </a:ext>
                  </a:extLst>
                </a:gridCol>
                <a:gridCol w="338667">
                  <a:extLst>
                    <a:ext uri="{9D8B030D-6E8A-4147-A177-3AD203B41FA5}">
                      <a16:colId xmlns:a16="http://schemas.microsoft.com/office/drawing/2014/main" val="20009"/>
                    </a:ext>
                  </a:extLst>
                </a:gridCol>
                <a:gridCol w="338667">
                  <a:extLst>
                    <a:ext uri="{9D8B030D-6E8A-4147-A177-3AD203B41FA5}">
                      <a16:colId xmlns:a16="http://schemas.microsoft.com/office/drawing/2014/main" val="20010"/>
                    </a:ext>
                  </a:extLst>
                </a:gridCol>
                <a:gridCol w="338667">
                  <a:extLst>
                    <a:ext uri="{9D8B030D-6E8A-4147-A177-3AD203B41FA5}">
                      <a16:colId xmlns:a16="http://schemas.microsoft.com/office/drawing/2014/main" val="20011"/>
                    </a:ext>
                  </a:extLst>
                </a:gridCol>
                <a:gridCol w="338667">
                  <a:extLst>
                    <a:ext uri="{9D8B030D-6E8A-4147-A177-3AD203B41FA5}">
                      <a16:colId xmlns:a16="http://schemas.microsoft.com/office/drawing/2014/main" val="20012"/>
                    </a:ext>
                  </a:extLst>
                </a:gridCol>
                <a:gridCol w="338667">
                  <a:extLst>
                    <a:ext uri="{9D8B030D-6E8A-4147-A177-3AD203B41FA5}">
                      <a16:colId xmlns:a16="http://schemas.microsoft.com/office/drawing/2014/main" val="20013"/>
                    </a:ext>
                  </a:extLst>
                </a:gridCol>
                <a:gridCol w="338667">
                  <a:extLst>
                    <a:ext uri="{9D8B030D-6E8A-4147-A177-3AD203B41FA5}">
                      <a16:colId xmlns:a16="http://schemas.microsoft.com/office/drawing/2014/main" val="20014"/>
                    </a:ext>
                  </a:extLst>
                </a:gridCol>
                <a:gridCol w="338667">
                  <a:extLst>
                    <a:ext uri="{9D8B030D-6E8A-4147-A177-3AD203B41FA5}">
                      <a16:colId xmlns:a16="http://schemas.microsoft.com/office/drawing/2014/main" val="20015"/>
                    </a:ext>
                  </a:extLst>
                </a:gridCol>
                <a:gridCol w="338667">
                  <a:extLst>
                    <a:ext uri="{9D8B030D-6E8A-4147-A177-3AD203B41FA5}">
                      <a16:colId xmlns:a16="http://schemas.microsoft.com/office/drawing/2014/main" val="20016"/>
                    </a:ext>
                  </a:extLst>
                </a:gridCol>
                <a:gridCol w="338667">
                  <a:extLst>
                    <a:ext uri="{9D8B030D-6E8A-4147-A177-3AD203B41FA5}">
                      <a16:colId xmlns:a16="http://schemas.microsoft.com/office/drawing/2014/main" val="20017"/>
                    </a:ext>
                  </a:extLst>
                </a:gridCol>
                <a:gridCol w="338667">
                  <a:extLst>
                    <a:ext uri="{9D8B030D-6E8A-4147-A177-3AD203B41FA5}">
                      <a16:colId xmlns:a16="http://schemas.microsoft.com/office/drawing/2014/main" val="20018"/>
                    </a:ext>
                  </a:extLst>
                </a:gridCol>
                <a:gridCol w="338667">
                  <a:extLst>
                    <a:ext uri="{9D8B030D-6E8A-4147-A177-3AD203B41FA5}">
                      <a16:colId xmlns:a16="http://schemas.microsoft.com/office/drawing/2014/main" val="20019"/>
                    </a:ext>
                  </a:extLst>
                </a:gridCol>
                <a:gridCol w="338667">
                  <a:extLst>
                    <a:ext uri="{9D8B030D-6E8A-4147-A177-3AD203B41FA5}">
                      <a16:colId xmlns:a16="http://schemas.microsoft.com/office/drawing/2014/main" val="20020"/>
                    </a:ext>
                  </a:extLst>
                </a:gridCol>
                <a:gridCol w="338667">
                  <a:extLst>
                    <a:ext uri="{9D8B030D-6E8A-4147-A177-3AD203B41FA5}">
                      <a16:colId xmlns:a16="http://schemas.microsoft.com/office/drawing/2014/main" val="20021"/>
                    </a:ext>
                  </a:extLst>
                </a:gridCol>
                <a:gridCol w="338667">
                  <a:extLst>
                    <a:ext uri="{9D8B030D-6E8A-4147-A177-3AD203B41FA5}">
                      <a16:colId xmlns:a16="http://schemas.microsoft.com/office/drawing/2014/main" val="20022"/>
                    </a:ext>
                  </a:extLst>
                </a:gridCol>
                <a:gridCol w="338667">
                  <a:extLst>
                    <a:ext uri="{9D8B030D-6E8A-4147-A177-3AD203B41FA5}">
                      <a16:colId xmlns:a16="http://schemas.microsoft.com/office/drawing/2014/main" val="20023"/>
                    </a:ext>
                  </a:extLst>
                </a:gridCol>
                <a:gridCol w="259728">
                  <a:extLst>
                    <a:ext uri="{9D8B030D-6E8A-4147-A177-3AD203B41FA5}">
                      <a16:colId xmlns:a16="http://schemas.microsoft.com/office/drawing/2014/main" val="20024"/>
                    </a:ext>
                  </a:extLst>
                </a:gridCol>
                <a:gridCol w="275009">
                  <a:extLst>
                    <a:ext uri="{9D8B030D-6E8A-4147-A177-3AD203B41FA5}">
                      <a16:colId xmlns:a16="http://schemas.microsoft.com/office/drawing/2014/main" val="20025"/>
                    </a:ext>
                  </a:extLst>
                </a:gridCol>
                <a:gridCol w="481263">
                  <a:extLst>
                    <a:ext uri="{9D8B030D-6E8A-4147-A177-3AD203B41FA5}">
                      <a16:colId xmlns:a16="http://schemas.microsoft.com/office/drawing/2014/main" val="20026"/>
                    </a:ext>
                  </a:extLst>
                </a:gridCol>
              </a:tblGrid>
              <a:tr h="214314">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solidFill>
                          <a:srgbClr val="00B050"/>
                        </a:solidFill>
                      </a:endParaRPr>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pPr lvl="1"/>
                      <a:endParaRPr lang="en-GB" sz="1000" dirty="0"/>
                    </a:p>
                  </a:txBody>
                  <a:tcPr>
                    <a:solidFill>
                      <a:schemeClr val="bg2">
                        <a:lumMod val="20000"/>
                        <a:lumOff val="80000"/>
                      </a:schemeClr>
                    </a:solidFill>
                  </a:tcPr>
                </a:tc>
                <a:tc>
                  <a:txBody>
                    <a:bodyPr/>
                    <a:lstStyle/>
                    <a:p>
                      <a:endParaRPr lang="en-GB" sz="1000" dirty="0"/>
                    </a:p>
                  </a:txBody>
                  <a:tcPr>
                    <a:solidFill>
                      <a:srgbClr val="002060"/>
                    </a:solidFill>
                  </a:tcPr>
                </a:tc>
                <a:tc>
                  <a:txBody>
                    <a:bodyPr/>
                    <a:lstStyle/>
                    <a:p>
                      <a:endParaRPr lang="en-GB" sz="1000" dirty="0"/>
                    </a:p>
                  </a:txBody>
                  <a:tcPr>
                    <a:solidFill>
                      <a:schemeClr val="accent6">
                        <a:lumMod val="75000"/>
                      </a:schemeClr>
                    </a:solidFill>
                  </a:tcPr>
                </a:tc>
                <a:tc>
                  <a:txBody>
                    <a:bodyPr/>
                    <a:lstStyle/>
                    <a:p>
                      <a:endParaRPr lang="en-GB" sz="1000" dirty="0"/>
                    </a:p>
                  </a:txBody>
                  <a:tcPr>
                    <a:solidFill>
                      <a:schemeClr val="accent4">
                        <a:lumMod val="75000"/>
                      </a:schemeClr>
                    </a:solidFill>
                  </a:tcPr>
                </a:tc>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endParaRPr lang="en-GB" sz="1000" dirty="0"/>
                    </a:p>
                  </a:txBody>
                  <a:tcPr>
                    <a:solidFill>
                      <a:schemeClr val="accent5">
                        <a:lumMod val="40000"/>
                        <a:lumOff val="60000"/>
                      </a:schemeClr>
                    </a:solidFill>
                  </a:tcPr>
                </a:tc>
                <a:tc>
                  <a:txBody>
                    <a:bodyPr/>
                    <a:lstStyle/>
                    <a:p>
                      <a:endParaRPr lang="en-GB" sz="1000" dirty="0"/>
                    </a:p>
                  </a:txBody>
                  <a:tcPr>
                    <a:solidFill>
                      <a:srgbClr val="7030A0"/>
                    </a:solidFill>
                  </a:tcPr>
                </a:tc>
                <a:tc>
                  <a:txBody>
                    <a:bodyPr/>
                    <a:lstStyle/>
                    <a:p>
                      <a:endParaRPr lang="en-GB" sz="1000" dirty="0"/>
                    </a:p>
                  </a:txBody>
                  <a:tcPr>
                    <a:solidFill>
                      <a:schemeClr val="accent6">
                        <a:lumMod val="75000"/>
                      </a:schemeClr>
                    </a:solidFill>
                  </a:tcP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1411560" cy="1159768"/>
          </a:xfrm>
          <a:prstGeom prst="rect">
            <a:avLst/>
          </a:prstGeom>
        </p:spPr>
      </p:pic>
      <p:sp>
        <p:nvSpPr>
          <p:cNvPr id="6" name="AutoShape 2" descr="Image result for home">
            <a:extLst>
              <a:ext uri="{FF2B5EF4-FFF2-40B4-BE49-F238E27FC236}">
                <a16:creationId xmlns:a16="http://schemas.microsoft.com/office/drawing/2014/main" id="{B6812FA9-7A79-4919-A0B6-21862138BA1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a:extLst>
              <a:ext uri="{FF2B5EF4-FFF2-40B4-BE49-F238E27FC236}">
                <a16:creationId xmlns:a16="http://schemas.microsoft.com/office/drawing/2014/main" id="{A54C6134-73EF-4372-AC74-8CEDA4EF981A}"/>
              </a:ext>
            </a:extLst>
          </p:cNvPr>
          <p:cNvSpPr/>
          <p:nvPr/>
        </p:nvSpPr>
        <p:spPr>
          <a:xfrm>
            <a:off x="2097360" y="407734"/>
            <a:ext cx="5597151" cy="707886"/>
          </a:xfrm>
          <a:prstGeom prst="rect">
            <a:avLst/>
          </a:prstGeom>
        </p:spPr>
        <p:txBody>
          <a:bodyPr wrap="square">
            <a:spAutoFit/>
          </a:bodyPr>
          <a:lstStyle/>
          <a:p>
            <a:r>
              <a:rPr lang="en-GB" sz="4000" b="1" dirty="0">
                <a:latin typeface="Bradley Hand ITC" pitchFamily="66" charset="0"/>
              </a:rPr>
              <a:t>     Organisation               </a:t>
            </a:r>
          </a:p>
        </p:txBody>
      </p:sp>
      <p:pic>
        <p:nvPicPr>
          <p:cNvPr id="17410" name="Picture 2" descr="Image result for after school club">
            <a:extLst>
              <a:ext uri="{FF2B5EF4-FFF2-40B4-BE49-F238E27FC236}">
                <a16:creationId xmlns:a16="http://schemas.microsoft.com/office/drawing/2014/main" id="{B5C64536-C5A9-4AB4-9045-9866C7A1A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2331" y="4653136"/>
            <a:ext cx="1307207" cy="1430739"/>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Image result for childminder">
            <a:extLst>
              <a:ext uri="{FF2B5EF4-FFF2-40B4-BE49-F238E27FC236}">
                <a16:creationId xmlns:a16="http://schemas.microsoft.com/office/drawing/2014/main" id="{15CAB7EE-98CF-48EC-86A2-4529CD9617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8343" y="4760794"/>
            <a:ext cx="1600398" cy="1054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1214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1000"/>
                                        <p:tgtEl>
                                          <p:spTgt spid="3">
                                            <p:bg/>
                                          </p:spTgt>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1000"/>
                                        <p:tgtEl>
                                          <p:spTgt spid="3">
                                            <p:txEl>
                                              <p:pRg st="0" end="0"/>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1000"/>
                                        <p:tgtEl>
                                          <p:spTgt spid="3">
                                            <p:txEl>
                                              <p:pRg st="1" end="1"/>
                                            </p:txEl>
                                          </p:spTgt>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up)">
                                      <p:cBhvr>
                                        <p:cTn id="19" dur="1000"/>
                                        <p:tgtEl>
                                          <p:spTgt spid="3">
                                            <p:txEl>
                                              <p:pRg st="2" end="2"/>
                                            </p:txEl>
                                          </p:spTgt>
                                        </p:tgtEl>
                                      </p:cBhvr>
                                    </p:animEffect>
                                  </p:childTnLst>
                                </p:cTn>
                              </p:par>
                            </p:childTnLst>
                          </p:cTn>
                        </p:par>
                        <p:par>
                          <p:cTn id="20" fill="hold">
                            <p:stCondLst>
                              <p:cond delay="4000"/>
                            </p:stCondLst>
                            <p:childTnLst>
                              <p:par>
                                <p:cTn id="21" presetID="8" presetClass="entr" presetSubtype="32" fill="hold" nodeType="afterEffect">
                                  <p:stCondLst>
                                    <p:cond delay="0"/>
                                  </p:stCondLst>
                                  <p:childTnLst>
                                    <p:set>
                                      <p:cBhvr>
                                        <p:cTn id="22" dur="1" fill="hold">
                                          <p:stCondLst>
                                            <p:cond delay="0"/>
                                          </p:stCondLst>
                                        </p:cTn>
                                        <p:tgtEl>
                                          <p:spTgt spid="17410"/>
                                        </p:tgtEl>
                                        <p:attrNameLst>
                                          <p:attrName>style.visibility</p:attrName>
                                        </p:attrNameLst>
                                      </p:cBhvr>
                                      <p:to>
                                        <p:strVal val="visible"/>
                                      </p:to>
                                    </p:set>
                                    <p:animEffect transition="in" filter="diamond(out)">
                                      <p:cBhvr>
                                        <p:cTn id="23" dur="2000"/>
                                        <p:tgtEl>
                                          <p:spTgt spid="17410"/>
                                        </p:tgtEl>
                                      </p:cBhvr>
                                    </p:animEffect>
                                  </p:childTnLst>
                                </p:cTn>
                              </p:par>
                            </p:childTnLst>
                          </p:cTn>
                        </p:par>
                        <p:par>
                          <p:cTn id="24" fill="hold">
                            <p:stCondLst>
                              <p:cond delay="6000"/>
                            </p:stCondLst>
                            <p:childTnLst>
                              <p:par>
                                <p:cTn id="25" presetID="8" presetClass="entr" presetSubtype="32" fill="hold" nodeType="afterEffect">
                                  <p:stCondLst>
                                    <p:cond delay="0"/>
                                  </p:stCondLst>
                                  <p:childTnLst>
                                    <p:set>
                                      <p:cBhvr>
                                        <p:cTn id="26" dur="1" fill="hold">
                                          <p:stCondLst>
                                            <p:cond delay="0"/>
                                          </p:stCondLst>
                                        </p:cTn>
                                        <p:tgtEl>
                                          <p:spTgt spid="17412"/>
                                        </p:tgtEl>
                                        <p:attrNameLst>
                                          <p:attrName>style.visibility</p:attrName>
                                        </p:attrNameLst>
                                      </p:cBhvr>
                                      <p:to>
                                        <p:strVal val="visible"/>
                                      </p:to>
                                    </p:set>
                                    <p:animEffect transition="in" filter="diamond(out)">
                                      <p:cBhvr>
                                        <p:cTn id="27" dur="2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1071569"/>
          </a:xfrm>
        </p:spPr>
        <p:txBody>
          <a:bodyPr>
            <a:normAutofit fontScale="90000"/>
          </a:bodyPr>
          <a:lstStyle/>
          <a:p>
            <a:r>
              <a:rPr lang="en-GB" b="1" dirty="0">
                <a:latin typeface="Bradley Hand ITC" pitchFamily="66" charset="0"/>
              </a:rPr>
              <a:t>          </a:t>
            </a:r>
            <a:br>
              <a:rPr lang="en-GB" b="1" dirty="0">
                <a:latin typeface="Bradley Hand ITC" pitchFamily="66" charset="0"/>
              </a:rPr>
            </a:br>
            <a:endParaRPr lang="en-GB" b="1" dirty="0">
              <a:latin typeface="Bradley Hand ITC" pitchFamily="66" charset="0"/>
            </a:endParaRPr>
          </a:p>
        </p:txBody>
      </p:sp>
      <p:sp>
        <p:nvSpPr>
          <p:cNvPr id="3" name="Subtitle 2"/>
          <p:cNvSpPr>
            <a:spLocks noGrp="1"/>
          </p:cNvSpPr>
          <p:nvPr>
            <p:ph type="subTitle" idx="1"/>
          </p:nvPr>
        </p:nvSpPr>
        <p:spPr>
          <a:xfrm>
            <a:off x="183678" y="2460273"/>
            <a:ext cx="8776643" cy="3623602"/>
          </a:xfr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p:spPr>
        <p:txBody>
          <a:bodyPr>
            <a:normAutofit/>
          </a:bodyPr>
          <a:lstStyle/>
          <a:p>
            <a:pPr algn="l">
              <a:lnSpc>
                <a:spcPct val="107000"/>
              </a:lnSpc>
              <a:spcAft>
                <a:spcPts val="800"/>
              </a:spcAft>
            </a:pPr>
            <a:r>
              <a:rPr lang="en-GB" dirty="0">
                <a:solidFill>
                  <a:schemeClr val="bg1"/>
                </a:solidFill>
                <a:latin typeface="Comic Sans MS" panose="030F0702030302020204" pitchFamily="66" charset="0"/>
              </a:rPr>
              <a:t>Establish and keep routines at home which help prepare for each day in school e.g. homework times, checking timetables, making sure that their reading diary &amp; reading books are in their book bags etc.</a:t>
            </a:r>
          </a:p>
          <a:p>
            <a:pPr algn="l">
              <a:lnSpc>
                <a:spcPct val="107000"/>
              </a:lnSpc>
              <a:spcAft>
                <a:spcPts val="800"/>
              </a:spcAft>
            </a:pPr>
            <a:endParaRPr lang="en-GB" dirty="0">
              <a:solidFill>
                <a:schemeClr val="bg1"/>
              </a:solidFill>
              <a:latin typeface="Comic Sans MS" panose="030F0702030302020204" pitchFamily="66" charset="0"/>
            </a:endParaRPr>
          </a:p>
          <a:p>
            <a:pPr algn="l">
              <a:lnSpc>
                <a:spcPct val="107000"/>
              </a:lnSpc>
              <a:spcAft>
                <a:spcPts val="800"/>
              </a:spcAft>
            </a:pPr>
            <a:endParaRPr lang="en-GB" dirty="0">
              <a:solidFill>
                <a:schemeClr val="bg1"/>
              </a:solidFill>
              <a:latin typeface="Comic Sans MS" panose="030F0702030302020204" pitchFamily="66" charset="0"/>
            </a:endParaRPr>
          </a:p>
          <a:p>
            <a:pPr algn="l">
              <a:lnSpc>
                <a:spcPct val="107000"/>
              </a:lnSpc>
              <a:spcAft>
                <a:spcPts val="800"/>
              </a:spcAft>
            </a:pPr>
            <a:endParaRPr lang="en-GB" dirty="0">
              <a:solidFill>
                <a:schemeClr val="bg1"/>
              </a:solidFill>
              <a:latin typeface="Comic Sans MS" panose="030F0702030302020204" pitchFamily="66" charset="0"/>
            </a:endParaRPr>
          </a:p>
          <a:p>
            <a:pPr lvl="0" algn="l">
              <a:lnSpc>
                <a:spcPct val="107000"/>
              </a:lnSpc>
              <a:spcAft>
                <a:spcPts val="800"/>
              </a:spcAft>
            </a:pPr>
            <a:endParaRPr lang="en-GB" sz="2800" dirty="0">
              <a:solidFill>
                <a:schemeClr val="bg1"/>
              </a:solidFill>
              <a:latin typeface="Brush Script MT" panose="03060802040406070304" pitchFamily="66"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nvPr>
        </p:nvGraphicFramePr>
        <p:xfrm>
          <a:off x="0" y="1571612"/>
          <a:ext cx="9144008" cy="243840"/>
        </p:xfrm>
        <a:graphic>
          <a:graphicData uri="http://schemas.openxmlformats.org/drawingml/2006/table">
            <a:tbl>
              <a:tblPr firstRow="1" bandRow="1">
                <a:tableStyleId>{5C22544A-7EE6-4342-B048-85BDC9FD1C3A}</a:tableStyleId>
              </a:tblPr>
              <a:tblGrid>
                <a:gridCol w="343730">
                  <a:extLst>
                    <a:ext uri="{9D8B030D-6E8A-4147-A177-3AD203B41FA5}">
                      <a16:colId xmlns:a16="http://schemas.microsoft.com/office/drawing/2014/main" val="20000"/>
                    </a:ext>
                  </a:extLst>
                </a:gridCol>
                <a:gridCol w="333604">
                  <a:extLst>
                    <a:ext uri="{9D8B030D-6E8A-4147-A177-3AD203B41FA5}">
                      <a16:colId xmlns:a16="http://schemas.microsoft.com/office/drawing/2014/main" val="20001"/>
                    </a:ext>
                  </a:extLst>
                </a:gridCol>
                <a:gridCol w="338667">
                  <a:extLst>
                    <a:ext uri="{9D8B030D-6E8A-4147-A177-3AD203B41FA5}">
                      <a16:colId xmlns:a16="http://schemas.microsoft.com/office/drawing/2014/main" val="20002"/>
                    </a:ext>
                  </a:extLst>
                </a:gridCol>
                <a:gridCol w="338667">
                  <a:extLst>
                    <a:ext uri="{9D8B030D-6E8A-4147-A177-3AD203B41FA5}">
                      <a16:colId xmlns:a16="http://schemas.microsoft.com/office/drawing/2014/main" val="20003"/>
                    </a:ext>
                  </a:extLst>
                </a:gridCol>
                <a:gridCol w="338667">
                  <a:extLst>
                    <a:ext uri="{9D8B030D-6E8A-4147-A177-3AD203B41FA5}">
                      <a16:colId xmlns:a16="http://schemas.microsoft.com/office/drawing/2014/main" val="20004"/>
                    </a:ext>
                  </a:extLst>
                </a:gridCol>
                <a:gridCol w="338667">
                  <a:extLst>
                    <a:ext uri="{9D8B030D-6E8A-4147-A177-3AD203B41FA5}">
                      <a16:colId xmlns:a16="http://schemas.microsoft.com/office/drawing/2014/main" val="20005"/>
                    </a:ext>
                  </a:extLst>
                </a:gridCol>
                <a:gridCol w="338667">
                  <a:extLst>
                    <a:ext uri="{9D8B030D-6E8A-4147-A177-3AD203B41FA5}">
                      <a16:colId xmlns:a16="http://schemas.microsoft.com/office/drawing/2014/main" val="20006"/>
                    </a:ext>
                  </a:extLst>
                </a:gridCol>
                <a:gridCol w="338667">
                  <a:extLst>
                    <a:ext uri="{9D8B030D-6E8A-4147-A177-3AD203B41FA5}">
                      <a16:colId xmlns:a16="http://schemas.microsoft.com/office/drawing/2014/main" val="20007"/>
                    </a:ext>
                  </a:extLst>
                </a:gridCol>
                <a:gridCol w="338667">
                  <a:extLst>
                    <a:ext uri="{9D8B030D-6E8A-4147-A177-3AD203B41FA5}">
                      <a16:colId xmlns:a16="http://schemas.microsoft.com/office/drawing/2014/main" val="20008"/>
                    </a:ext>
                  </a:extLst>
                </a:gridCol>
                <a:gridCol w="338667">
                  <a:extLst>
                    <a:ext uri="{9D8B030D-6E8A-4147-A177-3AD203B41FA5}">
                      <a16:colId xmlns:a16="http://schemas.microsoft.com/office/drawing/2014/main" val="20009"/>
                    </a:ext>
                  </a:extLst>
                </a:gridCol>
                <a:gridCol w="338667">
                  <a:extLst>
                    <a:ext uri="{9D8B030D-6E8A-4147-A177-3AD203B41FA5}">
                      <a16:colId xmlns:a16="http://schemas.microsoft.com/office/drawing/2014/main" val="20010"/>
                    </a:ext>
                  </a:extLst>
                </a:gridCol>
                <a:gridCol w="338667">
                  <a:extLst>
                    <a:ext uri="{9D8B030D-6E8A-4147-A177-3AD203B41FA5}">
                      <a16:colId xmlns:a16="http://schemas.microsoft.com/office/drawing/2014/main" val="20011"/>
                    </a:ext>
                  </a:extLst>
                </a:gridCol>
                <a:gridCol w="338667">
                  <a:extLst>
                    <a:ext uri="{9D8B030D-6E8A-4147-A177-3AD203B41FA5}">
                      <a16:colId xmlns:a16="http://schemas.microsoft.com/office/drawing/2014/main" val="20012"/>
                    </a:ext>
                  </a:extLst>
                </a:gridCol>
                <a:gridCol w="338667">
                  <a:extLst>
                    <a:ext uri="{9D8B030D-6E8A-4147-A177-3AD203B41FA5}">
                      <a16:colId xmlns:a16="http://schemas.microsoft.com/office/drawing/2014/main" val="20013"/>
                    </a:ext>
                  </a:extLst>
                </a:gridCol>
                <a:gridCol w="338667">
                  <a:extLst>
                    <a:ext uri="{9D8B030D-6E8A-4147-A177-3AD203B41FA5}">
                      <a16:colId xmlns:a16="http://schemas.microsoft.com/office/drawing/2014/main" val="20014"/>
                    </a:ext>
                  </a:extLst>
                </a:gridCol>
                <a:gridCol w="338667">
                  <a:extLst>
                    <a:ext uri="{9D8B030D-6E8A-4147-A177-3AD203B41FA5}">
                      <a16:colId xmlns:a16="http://schemas.microsoft.com/office/drawing/2014/main" val="20015"/>
                    </a:ext>
                  </a:extLst>
                </a:gridCol>
                <a:gridCol w="338667">
                  <a:extLst>
                    <a:ext uri="{9D8B030D-6E8A-4147-A177-3AD203B41FA5}">
                      <a16:colId xmlns:a16="http://schemas.microsoft.com/office/drawing/2014/main" val="20016"/>
                    </a:ext>
                  </a:extLst>
                </a:gridCol>
                <a:gridCol w="338667">
                  <a:extLst>
                    <a:ext uri="{9D8B030D-6E8A-4147-A177-3AD203B41FA5}">
                      <a16:colId xmlns:a16="http://schemas.microsoft.com/office/drawing/2014/main" val="20017"/>
                    </a:ext>
                  </a:extLst>
                </a:gridCol>
                <a:gridCol w="338667">
                  <a:extLst>
                    <a:ext uri="{9D8B030D-6E8A-4147-A177-3AD203B41FA5}">
                      <a16:colId xmlns:a16="http://schemas.microsoft.com/office/drawing/2014/main" val="20018"/>
                    </a:ext>
                  </a:extLst>
                </a:gridCol>
                <a:gridCol w="338667">
                  <a:extLst>
                    <a:ext uri="{9D8B030D-6E8A-4147-A177-3AD203B41FA5}">
                      <a16:colId xmlns:a16="http://schemas.microsoft.com/office/drawing/2014/main" val="20019"/>
                    </a:ext>
                  </a:extLst>
                </a:gridCol>
                <a:gridCol w="338667">
                  <a:extLst>
                    <a:ext uri="{9D8B030D-6E8A-4147-A177-3AD203B41FA5}">
                      <a16:colId xmlns:a16="http://schemas.microsoft.com/office/drawing/2014/main" val="20020"/>
                    </a:ext>
                  </a:extLst>
                </a:gridCol>
                <a:gridCol w="338667">
                  <a:extLst>
                    <a:ext uri="{9D8B030D-6E8A-4147-A177-3AD203B41FA5}">
                      <a16:colId xmlns:a16="http://schemas.microsoft.com/office/drawing/2014/main" val="20021"/>
                    </a:ext>
                  </a:extLst>
                </a:gridCol>
                <a:gridCol w="338667">
                  <a:extLst>
                    <a:ext uri="{9D8B030D-6E8A-4147-A177-3AD203B41FA5}">
                      <a16:colId xmlns:a16="http://schemas.microsoft.com/office/drawing/2014/main" val="20022"/>
                    </a:ext>
                  </a:extLst>
                </a:gridCol>
                <a:gridCol w="338667">
                  <a:extLst>
                    <a:ext uri="{9D8B030D-6E8A-4147-A177-3AD203B41FA5}">
                      <a16:colId xmlns:a16="http://schemas.microsoft.com/office/drawing/2014/main" val="20023"/>
                    </a:ext>
                  </a:extLst>
                </a:gridCol>
                <a:gridCol w="259728">
                  <a:extLst>
                    <a:ext uri="{9D8B030D-6E8A-4147-A177-3AD203B41FA5}">
                      <a16:colId xmlns:a16="http://schemas.microsoft.com/office/drawing/2014/main" val="20024"/>
                    </a:ext>
                  </a:extLst>
                </a:gridCol>
                <a:gridCol w="275009">
                  <a:extLst>
                    <a:ext uri="{9D8B030D-6E8A-4147-A177-3AD203B41FA5}">
                      <a16:colId xmlns:a16="http://schemas.microsoft.com/office/drawing/2014/main" val="20025"/>
                    </a:ext>
                  </a:extLst>
                </a:gridCol>
                <a:gridCol w="481263">
                  <a:extLst>
                    <a:ext uri="{9D8B030D-6E8A-4147-A177-3AD203B41FA5}">
                      <a16:colId xmlns:a16="http://schemas.microsoft.com/office/drawing/2014/main" val="20026"/>
                    </a:ext>
                  </a:extLst>
                </a:gridCol>
              </a:tblGrid>
              <a:tr h="214314">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solidFill>
                          <a:srgbClr val="00B050"/>
                        </a:solidFill>
                      </a:endParaRPr>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pPr lvl="1"/>
                      <a:endParaRPr lang="en-GB" sz="1000" dirty="0"/>
                    </a:p>
                  </a:txBody>
                  <a:tcPr>
                    <a:solidFill>
                      <a:schemeClr val="bg2">
                        <a:lumMod val="20000"/>
                        <a:lumOff val="80000"/>
                      </a:schemeClr>
                    </a:solidFill>
                  </a:tcPr>
                </a:tc>
                <a:tc>
                  <a:txBody>
                    <a:bodyPr/>
                    <a:lstStyle/>
                    <a:p>
                      <a:endParaRPr lang="en-GB" sz="1000" dirty="0"/>
                    </a:p>
                  </a:txBody>
                  <a:tcPr>
                    <a:solidFill>
                      <a:srgbClr val="002060"/>
                    </a:solidFill>
                  </a:tcPr>
                </a:tc>
                <a:tc>
                  <a:txBody>
                    <a:bodyPr/>
                    <a:lstStyle/>
                    <a:p>
                      <a:endParaRPr lang="en-GB" sz="1000" dirty="0"/>
                    </a:p>
                  </a:txBody>
                  <a:tcPr>
                    <a:solidFill>
                      <a:schemeClr val="accent6">
                        <a:lumMod val="75000"/>
                      </a:schemeClr>
                    </a:solidFill>
                  </a:tcPr>
                </a:tc>
                <a:tc>
                  <a:txBody>
                    <a:bodyPr/>
                    <a:lstStyle/>
                    <a:p>
                      <a:endParaRPr lang="en-GB" sz="1000" dirty="0"/>
                    </a:p>
                  </a:txBody>
                  <a:tcPr>
                    <a:solidFill>
                      <a:schemeClr val="accent4">
                        <a:lumMod val="75000"/>
                      </a:schemeClr>
                    </a:solidFill>
                  </a:tcPr>
                </a:tc>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endParaRPr lang="en-GB" sz="1000" dirty="0"/>
                    </a:p>
                  </a:txBody>
                  <a:tcPr>
                    <a:solidFill>
                      <a:schemeClr val="accent5">
                        <a:lumMod val="40000"/>
                        <a:lumOff val="60000"/>
                      </a:schemeClr>
                    </a:solidFill>
                  </a:tcPr>
                </a:tc>
                <a:tc>
                  <a:txBody>
                    <a:bodyPr/>
                    <a:lstStyle/>
                    <a:p>
                      <a:endParaRPr lang="en-GB" sz="1000" dirty="0"/>
                    </a:p>
                  </a:txBody>
                  <a:tcPr>
                    <a:solidFill>
                      <a:srgbClr val="7030A0"/>
                    </a:solidFill>
                  </a:tcPr>
                </a:tc>
                <a:tc>
                  <a:txBody>
                    <a:bodyPr/>
                    <a:lstStyle/>
                    <a:p>
                      <a:endParaRPr lang="en-GB" sz="1000" dirty="0"/>
                    </a:p>
                  </a:txBody>
                  <a:tcPr>
                    <a:solidFill>
                      <a:schemeClr val="accent6">
                        <a:lumMod val="75000"/>
                      </a:schemeClr>
                    </a:solidFill>
                  </a:tcP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1411560" cy="1159768"/>
          </a:xfrm>
          <a:prstGeom prst="rect">
            <a:avLst/>
          </a:prstGeom>
        </p:spPr>
      </p:pic>
      <p:sp>
        <p:nvSpPr>
          <p:cNvPr id="6" name="AutoShape 2" descr="Image result for home">
            <a:extLst>
              <a:ext uri="{FF2B5EF4-FFF2-40B4-BE49-F238E27FC236}">
                <a16:creationId xmlns:a16="http://schemas.microsoft.com/office/drawing/2014/main" id="{B6812FA9-7A79-4919-A0B6-21862138BA1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a:extLst>
              <a:ext uri="{FF2B5EF4-FFF2-40B4-BE49-F238E27FC236}">
                <a16:creationId xmlns:a16="http://schemas.microsoft.com/office/drawing/2014/main" id="{A54C6134-73EF-4372-AC74-8CEDA4EF981A}"/>
              </a:ext>
            </a:extLst>
          </p:cNvPr>
          <p:cNvSpPr/>
          <p:nvPr/>
        </p:nvSpPr>
        <p:spPr>
          <a:xfrm>
            <a:off x="2097360" y="407734"/>
            <a:ext cx="5597151" cy="707886"/>
          </a:xfrm>
          <a:prstGeom prst="rect">
            <a:avLst/>
          </a:prstGeom>
        </p:spPr>
        <p:txBody>
          <a:bodyPr wrap="square">
            <a:spAutoFit/>
          </a:bodyPr>
          <a:lstStyle/>
          <a:p>
            <a:r>
              <a:rPr lang="en-GB" sz="4000" b="1" dirty="0">
                <a:latin typeface="Bradley Hand ITC" pitchFamily="66" charset="0"/>
              </a:rPr>
              <a:t>     Routine               </a:t>
            </a:r>
          </a:p>
        </p:txBody>
      </p:sp>
      <p:pic>
        <p:nvPicPr>
          <p:cNvPr id="16386" name="Picture 2" descr="Image result for routine">
            <a:extLst>
              <a:ext uri="{FF2B5EF4-FFF2-40B4-BE49-F238E27FC236}">
                <a16:creationId xmlns:a16="http://schemas.microsoft.com/office/drawing/2014/main" id="{60DD9312-4BEB-4BC6-B992-883A0A2417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4653136"/>
            <a:ext cx="2456183"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8469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175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1750"/>
                                        <p:tgtEl>
                                          <p:spTgt spid="3">
                                            <p:txEl>
                                              <p:pRg st="0" end="0"/>
                                            </p:txEl>
                                          </p:spTgt>
                                        </p:tgtEl>
                                      </p:cBhvr>
                                    </p:animEffect>
                                  </p:childTnLst>
                                </p:cTn>
                              </p:par>
                            </p:childTnLst>
                          </p:cTn>
                        </p:par>
                        <p:par>
                          <p:cTn id="11" fill="hold">
                            <p:stCondLst>
                              <p:cond delay="1750"/>
                            </p:stCondLst>
                            <p:childTnLst>
                              <p:par>
                                <p:cTn id="12" presetID="4" presetClass="entr" presetSubtype="16" fill="hold" nodeType="afterEffect">
                                  <p:stCondLst>
                                    <p:cond delay="0"/>
                                  </p:stCondLst>
                                  <p:childTnLst>
                                    <p:set>
                                      <p:cBhvr>
                                        <p:cTn id="13" dur="1" fill="hold">
                                          <p:stCondLst>
                                            <p:cond delay="0"/>
                                          </p:stCondLst>
                                        </p:cTn>
                                        <p:tgtEl>
                                          <p:spTgt spid="16386"/>
                                        </p:tgtEl>
                                        <p:attrNameLst>
                                          <p:attrName>style.visibility</p:attrName>
                                        </p:attrNameLst>
                                      </p:cBhvr>
                                      <p:to>
                                        <p:strVal val="visible"/>
                                      </p:to>
                                    </p:set>
                                    <p:animEffect transition="in" filter="box(in)">
                                      <p:cBhvr>
                                        <p:cTn id="14"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1071569"/>
          </a:xfrm>
        </p:spPr>
        <p:txBody>
          <a:bodyPr>
            <a:normAutofit fontScale="90000"/>
          </a:bodyPr>
          <a:lstStyle/>
          <a:p>
            <a:r>
              <a:rPr lang="en-GB" b="1" dirty="0">
                <a:latin typeface="Bradley Hand ITC" pitchFamily="66" charset="0"/>
              </a:rPr>
              <a:t>          </a:t>
            </a:r>
            <a:br>
              <a:rPr lang="en-GB" b="1" dirty="0">
                <a:latin typeface="Bradley Hand ITC" pitchFamily="66" charset="0"/>
              </a:rPr>
            </a:br>
            <a:endParaRPr lang="en-GB" b="1" dirty="0">
              <a:latin typeface="Bradley Hand ITC" pitchFamily="66" charset="0"/>
            </a:endParaRPr>
          </a:p>
        </p:txBody>
      </p:sp>
      <p:sp>
        <p:nvSpPr>
          <p:cNvPr id="3" name="Subtitle 2"/>
          <p:cNvSpPr>
            <a:spLocks noGrp="1"/>
          </p:cNvSpPr>
          <p:nvPr>
            <p:ph type="subTitle" idx="1"/>
          </p:nvPr>
        </p:nvSpPr>
        <p:spPr>
          <a:xfrm>
            <a:off x="183678" y="2419977"/>
            <a:ext cx="8776643" cy="3623602"/>
          </a:xfr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p:spPr>
        <p:txBody>
          <a:bodyPr>
            <a:normAutofit/>
          </a:bodyPr>
          <a:lstStyle/>
          <a:p>
            <a:pPr algn="l">
              <a:lnSpc>
                <a:spcPct val="107000"/>
              </a:lnSpc>
              <a:spcAft>
                <a:spcPts val="800"/>
              </a:spcAft>
            </a:pPr>
            <a:r>
              <a:rPr lang="en-GB" dirty="0">
                <a:solidFill>
                  <a:schemeClr val="bg1"/>
                </a:solidFill>
                <a:latin typeface="Comic Sans MS" panose="030F0702030302020204" pitchFamily="66" charset="0"/>
              </a:rPr>
              <a:t>Try to get your child to school in good time, a calm start enables them to continue in this way and they won’t feel hurried or worried about coming into class late.</a:t>
            </a:r>
          </a:p>
          <a:p>
            <a:pPr algn="l">
              <a:lnSpc>
                <a:spcPct val="107000"/>
              </a:lnSpc>
              <a:spcAft>
                <a:spcPts val="800"/>
              </a:spcAft>
            </a:pPr>
            <a:endParaRPr lang="en-GB" dirty="0">
              <a:solidFill>
                <a:schemeClr val="bg1"/>
              </a:solidFill>
              <a:latin typeface="Comic Sans MS" panose="030F0702030302020204" pitchFamily="66" charset="0"/>
            </a:endParaRPr>
          </a:p>
          <a:p>
            <a:pPr algn="l">
              <a:lnSpc>
                <a:spcPct val="107000"/>
              </a:lnSpc>
              <a:spcAft>
                <a:spcPts val="800"/>
              </a:spcAft>
            </a:pPr>
            <a:endParaRPr lang="en-GB" dirty="0">
              <a:solidFill>
                <a:schemeClr val="bg1"/>
              </a:solidFill>
              <a:latin typeface="Comic Sans MS" panose="030F0702030302020204" pitchFamily="66" charset="0"/>
            </a:endParaRPr>
          </a:p>
          <a:p>
            <a:pPr algn="l">
              <a:lnSpc>
                <a:spcPct val="107000"/>
              </a:lnSpc>
              <a:spcAft>
                <a:spcPts val="800"/>
              </a:spcAft>
            </a:pPr>
            <a:endParaRPr lang="en-GB" dirty="0">
              <a:solidFill>
                <a:schemeClr val="bg1"/>
              </a:solidFill>
              <a:latin typeface="Comic Sans MS" panose="030F0702030302020204" pitchFamily="66" charset="0"/>
            </a:endParaRPr>
          </a:p>
          <a:p>
            <a:pPr algn="l">
              <a:lnSpc>
                <a:spcPct val="107000"/>
              </a:lnSpc>
              <a:spcAft>
                <a:spcPts val="800"/>
              </a:spcAft>
            </a:pPr>
            <a:endParaRPr lang="en-GB" dirty="0">
              <a:solidFill>
                <a:schemeClr val="bg1"/>
              </a:solidFill>
              <a:latin typeface="Comic Sans MS" panose="030F0702030302020204" pitchFamily="66" charset="0"/>
            </a:endParaRPr>
          </a:p>
          <a:p>
            <a:pPr lvl="0" algn="l">
              <a:lnSpc>
                <a:spcPct val="107000"/>
              </a:lnSpc>
              <a:spcAft>
                <a:spcPts val="800"/>
              </a:spcAft>
            </a:pPr>
            <a:endParaRPr lang="en-GB" sz="2800" dirty="0">
              <a:solidFill>
                <a:schemeClr val="bg1"/>
              </a:solidFill>
              <a:latin typeface="Brush Script MT" panose="03060802040406070304" pitchFamily="66"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nvPr>
        </p:nvGraphicFramePr>
        <p:xfrm>
          <a:off x="0" y="1571612"/>
          <a:ext cx="9144008" cy="243840"/>
        </p:xfrm>
        <a:graphic>
          <a:graphicData uri="http://schemas.openxmlformats.org/drawingml/2006/table">
            <a:tbl>
              <a:tblPr firstRow="1" bandRow="1">
                <a:tableStyleId>{5C22544A-7EE6-4342-B048-85BDC9FD1C3A}</a:tableStyleId>
              </a:tblPr>
              <a:tblGrid>
                <a:gridCol w="343730">
                  <a:extLst>
                    <a:ext uri="{9D8B030D-6E8A-4147-A177-3AD203B41FA5}">
                      <a16:colId xmlns:a16="http://schemas.microsoft.com/office/drawing/2014/main" val="20000"/>
                    </a:ext>
                  </a:extLst>
                </a:gridCol>
                <a:gridCol w="333604">
                  <a:extLst>
                    <a:ext uri="{9D8B030D-6E8A-4147-A177-3AD203B41FA5}">
                      <a16:colId xmlns:a16="http://schemas.microsoft.com/office/drawing/2014/main" val="20001"/>
                    </a:ext>
                  </a:extLst>
                </a:gridCol>
                <a:gridCol w="338667">
                  <a:extLst>
                    <a:ext uri="{9D8B030D-6E8A-4147-A177-3AD203B41FA5}">
                      <a16:colId xmlns:a16="http://schemas.microsoft.com/office/drawing/2014/main" val="20002"/>
                    </a:ext>
                  </a:extLst>
                </a:gridCol>
                <a:gridCol w="338667">
                  <a:extLst>
                    <a:ext uri="{9D8B030D-6E8A-4147-A177-3AD203B41FA5}">
                      <a16:colId xmlns:a16="http://schemas.microsoft.com/office/drawing/2014/main" val="20003"/>
                    </a:ext>
                  </a:extLst>
                </a:gridCol>
                <a:gridCol w="338667">
                  <a:extLst>
                    <a:ext uri="{9D8B030D-6E8A-4147-A177-3AD203B41FA5}">
                      <a16:colId xmlns:a16="http://schemas.microsoft.com/office/drawing/2014/main" val="20004"/>
                    </a:ext>
                  </a:extLst>
                </a:gridCol>
                <a:gridCol w="338667">
                  <a:extLst>
                    <a:ext uri="{9D8B030D-6E8A-4147-A177-3AD203B41FA5}">
                      <a16:colId xmlns:a16="http://schemas.microsoft.com/office/drawing/2014/main" val="20005"/>
                    </a:ext>
                  </a:extLst>
                </a:gridCol>
                <a:gridCol w="338667">
                  <a:extLst>
                    <a:ext uri="{9D8B030D-6E8A-4147-A177-3AD203B41FA5}">
                      <a16:colId xmlns:a16="http://schemas.microsoft.com/office/drawing/2014/main" val="20006"/>
                    </a:ext>
                  </a:extLst>
                </a:gridCol>
                <a:gridCol w="338667">
                  <a:extLst>
                    <a:ext uri="{9D8B030D-6E8A-4147-A177-3AD203B41FA5}">
                      <a16:colId xmlns:a16="http://schemas.microsoft.com/office/drawing/2014/main" val="20007"/>
                    </a:ext>
                  </a:extLst>
                </a:gridCol>
                <a:gridCol w="338667">
                  <a:extLst>
                    <a:ext uri="{9D8B030D-6E8A-4147-A177-3AD203B41FA5}">
                      <a16:colId xmlns:a16="http://schemas.microsoft.com/office/drawing/2014/main" val="20008"/>
                    </a:ext>
                  </a:extLst>
                </a:gridCol>
                <a:gridCol w="338667">
                  <a:extLst>
                    <a:ext uri="{9D8B030D-6E8A-4147-A177-3AD203B41FA5}">
                      <a16:colId xmlns:a16="http://schemas.microsoft.com/office/drawing/2014/main" val="20009"/>
                    </a:ext>
                  </a:extLst>
                </a:gridCol>
                <a:gridCol w="338667">
                  <a:extLst>
                    <a:ext uri="{9D8B030D-6E8A-4147-A177-3AD203B41FA5}">
                      <a16:colId xmlns:a16="http://schemas.microsoft.com/office/drawing/2014/main" val="20010"/>
                    </a:ext>
                  </a:extLst>
                </a:gridCol>
                <a:gridCol w="338667">
                  <a:extLst>
                    <a:ext uri="{9D8B030D-6E8A-4147-A177-3AD203B41FA5}">
                      <a16:colId xmlns:a16="http://schemas.microsoft.com/office/drawing/2014/main" val="20011"/>
                    </a:ext>
                  </a:extLst>
                </a:gridCol>
                <a:gridCol w="338667">
                  <a:extLst>
                    <a:ext uri="{9D8B030D-6E8A-4147-A177-3AD203B41FA5}">
                      <a16:colId xmlns:a16="http://schemas.microsoft.com/office/drawing/2014/main" val="20012"/>
                    </a:ext>
                  </a:extLst>
                </a:gridCol>
                <a:gridCol w="338667">
                  <a:extLst>
                    <a:ext uri="{9D8B030D-6E8A-4147-A177-3AD203B41FA5}">
                      <a16:colId xmlns:a16="http://schemas.microsoft.com/office/drawing/2014/main" val="20013"/>
                    </a:ext>
                  </a:extLst>
                </a:gridCol>
                <a:gridCol w="338667">
                  <a:extLst>
                    <a:ext uri="{9D8B030D-6E8A-4147-A177-3AD203B41FA5}">
                      <a16:colId xmlns:a16="http://schemas.microsoft.com/office/drawing/2014/main" val="20014"/>
                    </a:ext>
                  </a:extLst>
                </a:gridCol>
                <a:gridCol w="338667">
                  <a:extLst>
                    <a:ext uri="{9D8B030D-6E8A-4147-A177-3AD203B41FA5}">
                      <a16:colId xmlns:a16="http://schemas.microsoft.com/office/drawing/2014/main" val="20015"/>
                    </a:ext>
                  </a:extLst>
                </a:gridCol>
                <a:gridCol w="338667">
                  <a:extLst>
                    <a:ext uri="{9D8B030D-6E8A-4147-A177-3AD203B41FA5}">
                      <a16:colId xmlns:a16="http://schemas.microsoft.com/office/drawing/2014/main" val="20016"/>
                    </a:ext>
                  </a:extLst>
                </a:gridCol>
                <a:gridCol w="338667">
                  <a:extLst>
                    <a:ext uri="{9D8B030D-6E8A-4147-A177-3AD203B41FA5}">
                      <a16:colId xmlns:a16="http://schemas.microsoft.com/office/drawing/2014/main" val="20017"/>
                    </a:ext>
                  </a:extLst>
                </a:gridCol>
                <a:gridCol w="338667">
                  <a:extLst>
                    <a:ext uri="{9D8B030D-6E8A-4147-A177-3AD203B41FA5}">
                      <a16:colId xmlns:a16="http://schemas.microsoft.com/office/drawing/2014/main" val="20018"/>
                    </a:ext>
                  </a:extLst>
                </a:gridCol>
                <a:gridCol w="338667">
                  <a:extLst>
                    <a:ext uri="{9D8B030D-6E8A-4147-A177-3AD203B41FA5}">
                      <a16:colId xmlns:a16="http://schemas.microsoft.com/office/drawing/2014/main" val="20019"/>
                    </a:ext>
                  </a:extLst>
                </a:gridCol>
                <a:gridCol w="338667">
                  <a:extLst>
                    <a:ext uri="{9D8B030D-6E8A-4147-A177-3AD203B41FA5}">
                      <a16:colId xmlns:a16="http://schemas.microsoft.com/office/drawing/2014/main" val="20020"/>
                    </a:ext>
                  </a:extLst>
                </a:gridCol>
                <a:gridCol w="338667">
                  <a:extLst>
                    <a:ext uri="{9D8B030D-6E8A-4147-A177-3AD203B41FA5}">
                      <a16:colId xmlns:a16="http://schemas.microsoft.com/office/drawing/2014/main" val="20021"/>
                    </a:ext>
                  </a:extLst>
                </a:gridCol>
                <a:gridCol w="338667">
                  <a:extLst>
                    <a:ext uri="{9D8B030D-6E8A-4147-A177-3AD203B41FA5}">
                      <a16:colId xmlns:a16="http://schemas.microsoft.com/office/drawing/2014/main" val="20022"/>
                    </a:ext>
                  </a:extLst>
                </a:gridCol>
                <a:gridCol w="338667">
                  <a:extLst>
                    <a:ext uri="{9D8B030D-6E8A-4147-A177-3AD203B41FA5}">
                      <a16:colId xmlns:a16="http://schemas.microsoft.com/office/drawing/2014/main" val="20023"/>
                    </a:ext>
                  </a:extLst>
                </a:gridCol>
                <a:gridCol w="259728">
                  <a:extLst>
                    <a:ext uri="{9D8B030D-6E8A-4147-A177-3AD203B41FA5}">
                      <a16:colId xmlns:a16="http://schemas.microsoft.com/office/drawing/2014/main" val="20024"/>
                    </a:ext>
                  </a:extLst>
                </a:gridCol>
                <a:gridCol w="275009">
                  <a:extLst>
                    <a:ext uri="{9D8B030D-6E8A-4147-A177-3AD203B41FA5}">
                      <a16:colId xmlns:a16="http://schemas.microsoft.com/office/drawing/2014/main" val="20025"/>
                    </a:ext>
                  </a:extLst>
                </a:gridCol>
                <a:gridCol w="481263">
                  <a:extLst>
                    <a:ext uri="{9D8B030D-6E8A-4147-A177-3AD203B41FA5}">
                      <a16:colId xmlns:a16="http://schemas.microsoft.com/office/drawing/2014/main" val="20026"/>
                    </a:ext>
                  </a:extLst>
                </a:gridCol>
              </a:tblGrid>
              <a:tr h="214314">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solidFill>
                          <a:srgbClr val="00B050"/>
                        </a:solidFill>
                      </a:endParaRPr>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pPr lvl="1"/>
                      <a:endParaRPr lang="en-GB" sz="1000" dirty="0"/>
                    </a:p>
                  </a:txBody>
                  <a:tcPr>
                    <a:solidFill>
                      <a:schemeClr val="bg2">
                        <a:lumMod val="20000"/>
                        <a:lumOff val="80000"/>
                      </a:schemeClr>
                    </a:solidFill>
                  </a:tcPr>
                </a:tc>
                <a:tc>
                  <a:txBody>
                    <a:bodyPr/>
                    <a:lstStyle/>
                    <a:p>
                      <a:endParaRPr lang="en-GB" sz="1000" dirty="0"/>
                    </a:p>
                  </a:txBody>
                  <a:tcPr>
                    <a:solidFill>
                      <a:srgbClr val="002060"/>
                    </a:solidFill>
                  </a:tcPr>
                </a:tc>
                <a:tc>
                  <a:txBody>
                    <a:bodyPr/>
                    <a:lstStyle/>
                    <a:p>
                      <a:endParaRPr lang="en-GB" sz="1000" dirty="0"/>
                    </a:p>
                  </a:txBody>
                  <a:tcPr>
                    <a:solidFill>
                      <a:schemeClr val="accent6">
                        <a:lumMod val="75000"/>
                      </a:schemeClr>
                    </a:solidFill>
                  </a:tcPr>
                </a:tc>
                <a:tc>
                  <a:txBody>
                    <a:bodyPr/>
                    <a:lstStyle/>
                    <a:p>
                      <a:endParaRPr lang="en-GB" sz="1000" dirty="0"/>
                    </a:p>
                  </a:txBody>
                  <a:tcPr>
                    <a:solidFill>
                      <a:schemeClr val="accent4">
                        <a:lumMod val="75000"/>
                      </a:schemeClr>
                    </a:solidFill>
                  </a:tcPr>
                </a:tc>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endParaRPr lang="en-GB" sz="1000" dirty="0"/>
                    </a:p>
                  </a:txBody>
                  <a:tcPr>
                    <a:solidFill>
                      <a:schemeClr val="accent5">
                        <a:lumMod val="40000"/>
                        <a:lumOff val="60000"/>
                      </a:schemeClr>
                    </a:solidFill>
                  </a:tcPr>
                </a:tc>
                <a:tc>
                  <a:txBody>
                    <a:bodyPr/>
                    <a:lstStyle/>
                    <a:p>
                      <a:endParaRPr lang="en-GB" sz="1000" dirty="0"/>
                    </a:p>
                  </a:txBody>
                  <a:tcPr>
                    <a:solidFill>
                      <a:srgbClr val="7030A0"/>
                    </a:solidFill>
                  </a:tcPr>
                </a:tc>
                <a:tc>
                  <a:txBody>
                    <a:bodyPr/>
                    <a:lstStyle/>
                    <a:p>
                      <a:endParaRPr lang="en-GB" sz="1000" dirty="0"/>
                    </a:p>
                  </a:txBody>
                  <a:tcPr>
                    <a:solidFill>
                      <a:schemeClr val="accent6">
                        <a:lumMod val="75000"/>
                      </a:schemeClr>
                    </a:solidFill>
                  </a:tcP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1411560" cy="1159768"/>
          </a:xfrm>
          <a:prstGeom prst="rect">
            <a:avLst/>
          </a:prstGeom>
        </p:spPr>
      </p:pic>
      <p:sp>
        <p:nvSpPr>
          <p:cNvPr id="6" name="AutoShape 2" descr="Image result for home">
            <a:extLst>
              <a:ext uri="{FF2B5EF4-FFF2-40B4-BE49-F238E27FC236}">
                <a16:creationId xmlns:a16="http://schemas.microsoft.com/office/drawing/2014/main" id="{B6812FA9-7A79-4919-A0B6-21862138BA1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a:extLst>
              <a:ext uri="{FF2B5EF4-FFF2-40B4-BE49-F238E27FC236}">
                <a16:creationId xmlns:a16="http://schemas.microsoft.com/office/drawing/2014/main" id="{A54C6134-73EF-4372-AC74-8CEDA4EF981A}"/>
              </a:ext>
            </a:extLst>
          </p:cNvPr>
          <p:cNvSpPr/>
          <p:nvPr/>
        </p:nvSpPr>
        <p:spPr>
          <a:xfrm>
            <a:off x="2097360" y="407734"/>
            <a:ext cx="5597151" cy="707886"/>
          </a:xfrm>
          <a:prstGeom prst="rect">
            <a:avLst/>
          </a:prstGeom>
        </p:spPr>
        <p:txBody>
          <a:bodyPr wrap="square">
            <a:spAutoFit/>
          </a:bodyPr>
          <a:lstStyle/>
          <a:p>
            <a:r>
              <a:rPr lang="en-GB" sz="4000" b="1" dirty="0">
                <a:latin typeface="Bradley Hand ITC" pitchFamily="66" charset="0"/>
              </a:rPr>
              <a:t>     Routine               </a:t>
            </a:r>
          </a:p>
        </p:txBody>
      </p:sp>
      <p:pic>
        <p:nvPicPr>
          <p:cNvPr id="19458" name="Picture 2" descr="Image result for late to school">
            <a:extLst>
              <a:ext uri="{FF2B5EF4-FFF2-40B4-BE49-F238E27FC236}">
                <a16:creationId xmlns:a16="http://schemas.microsoft.com/office/drawing/2014/main" id="{AC96C079-7D03-419E-9599-C053623741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4258379"/>
            <a:ext cx="1334542" cy="1427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5558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1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1500"/>
                                        <p:tgtEl>
                                          <p:spTgt spid="3">
                                            <p:txEl>
                                              <p:pRg st="0" end="0"/>
                                            </p:txEl>
                                          </p:spTgt>
                                        </p:tgtEl>
                                      </p:cBhvr>
                                    </p:animEffect>
                                  </p:childTnLst>
                                </p:cTn>
                              </p:par>
                            </p:childTnLst>
                          </p:cTn>
                        </p:par>
                        <p:par>
                          <p:cTn id="11" fill="hold">
                            <p:stCondLst>
                              <p:cond delay="1500"/>
                            </p:stCondLst>
                            <p:childTnLst>
                              <p:par>
                                <p:cTn id="12" presetID="6" presetClass="entr" presetSubtype="32" fill="hold" nodeType="afterEffect">
                                  <p:stCondLst>
                                    <p:cond delay="0"/>
                                  </p:stCondLst>
                                  <p:childTnLst>
                                    <p:set>
                                      <p:cBhvr>
                                        <p:cTn id="13" dur="1" fill="hold">
                                          <p:stCondLst>
                                            <p:cond delay="0"/>
                                          </p:stCondLst>
                                        </p:cTn>
                                        <p:tgtEl>
                                          <p:spTgt spid="19458"/>
                                        </p:tgtEl>
                                        <p:attrNameLst>
                                          <p:attrName>style.visibility</p:attrName>
                                        </p:attrNameLst>
                                      </p:cBhvr>
                                      <p:to>
                                        <p:strVal val="visible"/>
                                      </p:to>
                                    </p:set>
                                    <p:animEffect transition="in" filter="circle(out)">
                                      <p:cBhvr>
                                        <p:cTn id="14"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1071569"/>
          </a:xfrm>
        </p:spPr>
        <p:txBody>
          <a:bodyPr>
            <a:normAutofit fontScale="90000"/>
          </a:bodyPr>
          <a:lstStyle/>
          <a:p>
            <a:r>
              <a:rPr lang="en-GB" b="1" dirty="0">
                <a:latin typeface="Bradley Hand ITC" pitchFamily="66" charset="0"/>
              </a:rPr>
              <a:t>          </a:t>
            </a:r>
            <a:br>
              <a:rPr lang="en-GB" b="1" dirty="0">
                <a:latin typeface="Bradley Hand ITC" pitchFamily="66" charset="0"/>
              </a:rPr>
            </a:br>
            <a:endParaRPr lang="en-GB" b="1" dirty="0">
              <a:latin typeface="Bradley Hand ITC" pitchFamily="66" charset="0"/>
            </a:endParaRPr>
          </a:p>
        </p:txBody>
      </p:sp>
      <p:sp>
        <p:nvSpPr>
          <p:cNvPr id="3" name="Subtitle 2"/>
          <p:cNvSpPr>
            <a:spLocks noGrp="1"/>
          </p:cNvSpPr>
          <p:nvPr>
            <p:ph type="subTitle" idx="1"/>
          </p:nvPr>
        </p:nvSpPr>
        <p:spPr>
          <a:xfrm>
            <a:off x="183678" y="2419976"/>
            <a:ext cx="8776643" cy="4033359"/>
          </a:xfr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p:spPr>
        <p:txBody>
          <a:bodyPr>
            <a:normAutofit fontScale="85000" lnSpcReduction="20000"/>
          </a:bodyPr>
          <a:lstStyle/>
          <a:p>
            <a:pPr algn="l">
              <a:lnSpc>
                <a:spcPct val="107000"/>
              </a:lnSpc>
              <a:spcAft>
                <a:spcPts val="800"/>
              </a:spcAft>
            </a:pPr>
            <a:r>
              <a:rPr lang="en-GB" dirty="0">
                <a:solidFill>
                  <a:schemeClr val="bg1"/>
                </a:solidFill>
                <a:latin typeface="Comic Sans MS" panose="030F0702030302020204" pitchFamily="66" charset="0"/>
              </a:rPr>
              <a:t>Should your child have trouble sleeping or settling during the transitional phase, allow more time in the lead up to bedtime for your child to share their wonderful new experiences and any concerns. </a:t>
            </a:r>
          </a:p>
          <a:p>
            <a:pPr algn="l">
              <a:lnSpc>
                <a:spcPct val="107000"/>
              </a:lnSpc>
              <a:spcAft>
                <a:spcPts val="800"/>
              </a:spcAft>
            </a:pPr>
            <a:r>
              <a:rPr lang="en-GB" dirty="0">
                <a:solidFill>
                  <a:schemeClr val="bg1"/>
                </a:solidFill>
                <a:latin typeface="Comic Sans MS" panose="030F0702030302020204" pitchFamily="66" charset="0"/>
              </a:rPr>
              <a:t>This will provide him or her with the opportunity to talk about their day before they get into bed. </a:t>
            </a:r>
          </a:p>
          <a:p>
            <a:pPr algn="l">
              <a:lnSpc>
                <a:spcPct val="107000"/>
              </a:lnSpc>
              <a:spcAft>
                <a:spcPts val="800"/>
              </a:spcAft>
            </a:pPr>
            <a:r>
              <a:rPr lang="en-GB" dirty="0">
                <a:solidFill>
                  <a:schemeClr val="bg1"/>
                </a:solidFill>
                <a:latin typeface="Comic Sans MS" panose="030F0702030302020204" pitchFamily="66" charset="0"/>
              </a:rPr>
              <a:t>Playing music or a story tape very quietly in the background may serve to offer reassurance. </a:t>
            </a:r>
          </a:p>
          <a:p>
            <a:pPr algn="l">
              <a:lnSpc>
                <a:spcPct val="107000"/>
              </a:lnSpc>
              <a:spcAft>
                <a:spcPts val="800"/>
              </a:spcAft>
            </a:pPr>
            <a:r>
              <a:rPr lang="en-GB" dirty="0">
                <a:solidFill>
                  <a:schemeClr val="bg1"/>
                </a:solidFill>
                <a:latin typeface="Comic Sans MS" panose="030F0702030302020204" pitchFamily="66" charset="0"/>
              </a:rPr>
              <a:t>Seek advice if settling at bedtime becomes an issue.</a:t>
            </a:r>
          </a:p>
          <a:p>
            <a:pPr algn="l">
              <a:lnSpc>
                <a:spcPct val="107000"/>
              </a:lnSpc>
              <a:spcAft>
                <a:spcPts val="800"/>
              </a:spcAft>
            </a:pPr>
            <a:endParaRPr lang="en-GB" dirty="0">
              <a:solidFill>
                <a:schemeClr val="bg1"/>
              </a:solidFill>
              <a:latin typeface="Comic Sans MS" panose="030F0702030302020204" pitchFamily="66" charset="0"/>
            </a:endParaRPr>
          </a:p>
          <a:p>
            <a:pPr algn="l">
              <a:lnSpc>
                <a:spcPct val="107000"/>
              </a:lnSpc>
              <a:spcAft>
                <a:spcPts val="800"/>
              </a:spcAft>
            </a:pPr>
            <a:endParaRPr lang="en-GB" dirty="0">
              <a:solidFill>
                <a:schemeClr val="bg1"/>
              </a:solidFill>
              <a:latin typeface="Comic Sans MS" panose="030F0702030302020204" pitchFamily="66" charset="0"/>
            </a:endParaRPr>
          </a:p>
          <a:p>
            <a:pPr algn="l">
              <a:lnSpc>
                <a:spcPct val="107000"/>
              </a:lnSpc>
              <a:spcAft>
                <a:spcPts val="800"/>
              </a:spcAft>
            </a:pPr>
            <a:endParaRPr lang="en-GB" dirty="0">
              <a:solidFill>
                <a:schemeClr val="bg1"/>
              </a:solidFill>
              <a:latin typeface="Comic Sans MS" panose="030F0702030302020204" pitchFamily="66" charset="0"/>
            </a:endParaRPr>
          </a:p>
          <a:p>
            <a:pPr lvl="0" algn="l">
              <a:lnSpc>
                <a:spcPct val="107000"/>
              </a:lnSpc>
              <a:spcAft>
                <a:spcPts val="800"/>
              </a:spcAft>
            </a:pPr>
            <a:endParaRPr lang="en-GB" sz="2800" dirty="0">
              <a:solidFill>
                <a:schemeClr val="bg1"/>
              </a:solidFill>
              <a:latin typeface="Brush Script MT" panose="03060802040406070304" pitchFamily="66"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nvPr>
        </p:nvGraphicFramePr>
        <p:xfrm>
          <a:off x="0" y="1571612"/>
          <a:ext cx="9144008" cy="243840"/>
        </p:xfrm>
        <a:graphic>
          <a:graphicData uri="http://schemas.openxmlformats.org/drawingml/2006/table">
            <a:tbl>
              <a:tblPr firstRow="1" bandRow="1">
                <a:tableStyleId>{5C22544A-7EE6-4342-B048-85BDC9FD1C3A}</a:tableStyleId>
              </a:tblPr>
              <a:tblGrid>
                <a:gridCol w="343730">
                  <a:extLst>
                    <a:ext uri="{9D8B030D-6E8A-4147-A177-3AD203B41FA5}">
                      <a16:colId xmlns:a16="http://schemas.microsoft.com/office/drawing/2014/main" val="20000"/>
                    </a:ext>
                  </a:extLst>
                </a:gridCol>
                <a:gridCol w="333604">
                  <a:extLst>
                    <a:ext uri="{9D8B030D-6E8A-4147-A177-3AD203B41FA5}">
                      <a16:colId xmlns:a16="http://schemas.microsoft.com/office/drawing/2014/main" val="20001"/>
                    </a:ext>
                  </a:extLst>
                </a:gridCol>
                <a:gridCol w="338667">
                  <a:extLst>
                    <a:ext uri="{9D8B030D-6E8A-4147-A177-3AD203B41FA5}">
                      <a16:colId xmlns:a16="http://schemas.microsoft.com/office/drawing/2014/main" val="20002"/>
                    </a:ext>
                  </a:extLst>
                </a:gridCol>
                <a:gridCol w="338667">
                  <a:extLst>
                    <a:ext uri="{9D8B030D-6E8A-4147-A177-3AD203B41FA5}">
                      <a16:colId xmlns:a16="http://schemas.microsoft.com/office/drawing/2014/main" val="20003"/>
                    </a:ext>
                  </a:extLst>
                </a:gridCol>
                <a:gridCol w="338667">
                  <a:extLst>
                    <a:ext uri="{9D8B030D-6E8A-4147-A177-3AD203B41FA5}">
                      <a16:colId xmlns:a16="http://schemas.microsoft.com/office/drawing/2014/main" val="20004"/>
                    </a:ext>
                  </a:extLst>
                </a:gridCol>
                <a:gridCol w="338667">
                  <a:extLst>
                    <a:ext uri="{9D8B030D-6E8A-4147-A177-3AD203B41FA5}">
                      <a16:colId xmlns:a16="http://schemas.microsoft.com/office/drawing/2014/main" val="20005"/>
                    </a:ext>
                  </a:extLst>
                </a:gridCol>
                <a:gridCol w="338667">
                  <a:extLst>
                    <a:ext uri="{9D8B030D-6E8A-4147-A177-3AD203B41FA5}">
                      <a16:colId xmlns:a16="http://schemas.microsoft.com/office/drawing/2014/main" val="20006"/>
                    </a:ext>
                  </a:extLst>
                </a:gridCol>
                <a:gridCol w="338667">
                  <a:extLst>
                    <a:ext uri="{9D8B030D-6E8A-4147-A177-3AD203B41FA5}">
                      <a16:colId xmlns:a16="http://schemas.microsoft.com/office/drawing/2014/main" val="20007"/>
                    </a:ext>
                  </a:extLst>
                </a:gridCol>
                <a:gridCol w="338667">
                  <a:extLst>
                    <a:ext uri="{9D8B030D-6E8A-4147-A177-3AD203B41FA5}">
                      <a16:colId xmlns:a16="http://schemas.microsoft.com/office/drawing/2014/main" val="20008"/>
                    </a:ext>
                  </a:extLst>
                </a:gridCol>
                <a:gridCol w="338667">
                  <a:extLst>
                    <a:ext uri="{9D8B030D-6E8A-4147-A177-3AD203B41FA5}">
                      <a16:colId xmlns:a16="http://schemas.microsoft.com/office/drawing/2014/main" val="20009"/>
                    </a:ext>
                  </a:extLst>
                </a:gridCol>
                <a:gridCol w="338667">
                  <a:extLst>
                    <a:ext uri="{9D8B030D-6E8A-4147-A177-3AD203B41FA5}">
                      <a16:colId xmlns:a16="http://schemas.microsoft.com/office/drawing/2014/main" val="20010"/>
                    </a:ext>
                  </a:extLst>
                </a:gridCol>
                <a:gridCol w="338667">
                  <a:extLst>
                    <a:ext uri="{9D8B030D-6E8A-4147-A177-3AD203B41FA5}">
                      <a16:colId xmlns:a16="http://schemas.microsoft.com/office/drawing/2014/main" val="20011"/>
                    </a:ext>
                  </a:extLst>
                </a:gridCol>
                <a:gridCol w="338667">
                  <a:extLst>
                    <a:ext uri="{9D8B030D-6E8A-4147-A177-3AD203B41FA5}">
                      <a16:colId xmlns:a16="http://schemas.microsoft.com/office/drawing/2014/main" val="20012"/>
                    </a:ext>
                  </a:extLst>
                </a:gridCol>
                <a:gridCol w="338667">
                  <a:extLst>
                    <a:ext uri="{9D8B030D-6E8A-4147-A177-3AD203B41FA5}">
                      <a16:colId xmlns:a16="http://schemas.microsoft.com/office/drawing/2014/main" val="20013"/>
                    </a:ext>
                  </a:extLst>
                </a:gridCol>
                <a:gridCol w="338667">
                  <a:extLst>
                    <a:ext uri="{9D8B030D-6E8A-4147-A177-3AD203B41FA5}">
                      <a16:colId xmlns:a16="http://schemas.microsoft.com/office/drawing/2014/main" val="20014"/>
                    </a:ext>
                  </a:extLst>
                </a:gridCol>
                <a:gridCol w="338667">
                  <a:extLst>
                    <a:ext uri="{9D8B030D-6E8A-4147-A177-3AD203B41FA5}">
                      <a16:colId xmlns:a16="http://schemas.microsoft.com/office/drawing/2014/main" val="20015"/>
                    </a:ext>
                  </a:extLst>
                </a:gridCol>
                <a:gridCol w="338667">
                  <a:extLst>
                    <a:ext uri="{9D8B030D-6E8A-4147-A177-3AD203B41FA5}">
                      <a16:colId xmlns:a16="http://schemas.microsoft.com/office/drawing/2014/main" val="20016"/>
                    </a:ext>
                  </a:extLst>
                </a:gridCol>
                <a:gridCol w="338667">
                  <a:extLst>
                    <a:ext uri="{9D8B030D-6E8A-4147-A177-3AD203B41FA5}">
                      <a16:colId xmlns:a16="http://schemas.microsoft.com/office/drawing/2014/main" val="20017"/>
                    </a:ext>
                  </a:extLst>
                </a:gridCol>
                <a:gridCol w="338667">
                  <a:extLst>
                    <a:ext uri="{9D8B030D-6E8A-4147-A177-3AD203B41FA5}">
                      <a16:colId xmlns:a16="http://schemas.microsoft.com/office/drawing/2014/main" val="20018"/>
                    </a:ext>
                  </a:extLst>
                </a:gridCol>
                <a:gridCol w="338667">
                  <a:extLst>
                    <a:ext uri="{9D8B030D-6E8A-4147-A177-3AD203B41FA5}">
                      <a16:colId xmlns:a16="http://schemas.microsoft.com/office/drawing/2014/main" val="20019"/>
                    </a:ext>
                  </a:extLst>
                </a:gridCol>
                <a:gridCol w="338667">
                  <a:extLst>
                    <a:ext uri="{9D8B030D-6E8A-4147-A177-3AD203B41FA5}">
                      <a16:colId xmlns:a16="http://schemas.microsoft.com/office/drawing/2014/main" val="20020"/>
                    </a:ext>
                  </a:extLst>
                </a:gridCol>
                <a:gridCol w="338667">
                  <a:extLst>
                    <a:ext uri="{9D8B030D-6E8A-4147-A177-3AD203B41FA5}">
                      <a16:colId xmlns:a16="http://schemas.microsoft.com/office/drawing/2014/main" val="20021"/>
                    </a:ext>
                  </a:extLst>
                </a:gridCol>
                <a:gridCol w="338667">
                  <a:extLst>
                    <a:ext uri="{9D8B030D-6E8A-4147-A177-3AD203B41FA5}">
                      <a16:colId xmlns:a16="http://schemas.microsoft.com/office/drawing/2014/main" val="20022"/>
                    </a:ext>
                  </a:extLst>
                </a:gridCol>
                <a:gridCol w="338667">
                  <a:extLst>
                    <a:ext uri="{9D8B030D-6E8A-4147-A177-3AD203B41FA5}">
                      <a16:colId xmlns:a16="http://schemas.microsoft.com/office/drawing/2014/main" val="20023"/>
                    </a:ext>
                  </a:extLst>
                </a:gridCol>
                <a:gridCol w="259728">
                  <a:extLst>
                    <a:ext uri="{9D8B030D-6E8A-4147-A177-3AD203B41FA5}">
                      <a16:colId xmlns:a16="http://schemas.microsoft.com/office/drawing/2014/main" val="20024"/>
                    </a:ext>
                  </a:extLst>
                </a:gridCol>
                <a:gridCol w="275009">
                  <a:extLst>
                    <a:ext uri="{9D8B030D-6E8A-4147-A177-3AD203B41FA5}">
                      <a16:colId xmlns:a16="http://schemas.microsoft.com/office/drawing/2014/main" val="20025"/>
                    </a:ext>
                  </a:extLst>
                </a:gridCol>
                <a:gridCol w="481263">
                  <a:extLst>
                    <a:ext uri="{9D8B030D-6E8A-4147-A177-3AD203B41FA5}">
                      <a16:colId xmlns:a16="http://schemas.microsoft.com/office/drawing/2014/main" val="20026"/>
                    </a:ext>
                  </a:extLst>
                </a:gridCol>
              </a:tblGrid>
              <a:tr h="214314">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solidFill>
                          <a:srgbClr val="00B050"/>
                        </a:solidFill>
                      </a:endParaRPr>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pPr lvl="1"/>
                      <a:endParaRPr lang="en-GB" sz="1000" dirty="0"/>
                    </a:p>
                  </a:txBody>
                  <a:tcPr>
                    <a:solidFill>
                      <a:schemeClr val="bg2">
                        <a:lumMod val="20000"/>
                        <a:lumOff val="80000"/>
                      </a:schemeClr>
                    </a:solidFill>
                  </a:tcPr>
                </a:tc>
                <a:tc>
                  <a:txBody>
                    <a:bodyPr/>
                    <a:lstStyle/>
                    <a:p>
                      <a:endParaRPr lang="en-GB" sz="1000" dirty="0"/>
                    </a:p>
                  </a:txBody>
                  <a:tcPr>
                    <a:solidFill>
                      <a:srgbClr val="002060"/>
                    </a:solidFill>
                  </a:tcPr>
                </a:tc>
                <a:tc>
                  <a:txBody>
                    <a:bodyPr/>
                    <a:lstStyle/>
                    <a:p>
                      <a:endParaRPr lang="en-GB" sz="1000" dirty="0"/>
                    </a:p>
                  </a:txBody>
                  <a:tcPr>
                    <a:solidFill>
                      <a:schemeClr val="accent6">
                        <a:lumMod val="75000"/>
                      </a:schemeClr>
                    </a:solidFill>
                  </a:tcPr>
                </a:tc>
                <a:tc>
                  <a:txBody>
                    <a:bodyPr/>
                    <a:lstStyle/>
                    <a:p>
                      <a:endParaRPr lang="en-GB" sz="1000" dirty="0"/>
                    </a:p>
                  </a:txBody>
                  <a:tcPr>
                    <a:solidFill>
                      <a:schemeClr val="accent4">
                        <a:lumMod val="75000"/>
                      </a:schemeClr>
                    </a:solidFill>
                  </a:tcPr>
                </a:tc>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endParaRPr lang="en-GB" sz="1000" dirty="0"/>
                    </a:p>
                  </a:txBody>
                  <a:tcPr>
                    <a:solidFill>
                      <a:schemeClr val="accent5">
                        <a:lumMod val="40000"/>
                        <a:lumOff val="60000"/>
                      </a:schemeClr>
                    </a:solidFill>
                  </a:tcPr>
                </a:tc>
                <a:tc>
                  <a:txBody>
                    <a:bodyPr/>
                    <a:lstStyle/>
                    <a:p>
                      <a:endParaRPr lang="en-GB" sz="1000" dirty="0"/>
                    </a:p>
                  </a:txBody>
                  <a:tcPr>
                    <a:solidFill>
                      <a:srgbClr val="7030A0"/>
                    </a:solidFill>
                  </a:tcPr>
                </a:tc>
                <a:tc>
                  <a:txBody>
                    <a:bodyPr/>
                    <a:lstStyle/>
                    <a:p>
                      <a:endParaRPr lang="en-GB" sz="1000" dirty="0"/>
                    </a:p>
                  </a:txBody>
                  <a:tcPr>
                    <a:solidFill>
                      <a:schemeClr val="accent6">
                        <a:lumMod val="75000"/>
                      </a:schemeClr>
                    </a:solidFill>
                  </a:tcP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1411560" cy="1159768"/>
          </a:xfrm>
          <a:prstGeom prst="rect">
            <a:avLst/>
          </a:prstGeom>
        </p:spPr>
      </p:pic>
      <p:sp>
        <p:nvSpPr>
          <p:cNvPr id="6" name="AutoShape 2" descr="Image result for home">
            <a:extLst>
              <a:ext uri="{FF2B5EF4-FFF2-40B4-BE49-F238E27FC236}">
                <a16:creationId xmlns:a16="http://schemas.microsoft.com/office/drawing/2014/main" id="{B6812FA9-7A79-4919-A0B6-21862138BA1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a:extLst>
              <a:ext uri="{FF2B5EF4-FFF2-40B4-BE49-F238E27FC236}">
                <a16:creationId xmlns:a16="http://schemas.microsoft.com/office/drawing/2014/main" id="{A54C6134-73EF-4372-AC74-8CEDA4EF981A}"/>
              </a:ext>
            </a:extLst>
          </p:cNvPr>
          <p:cNvSpPr/>
          <p:nvPr/>
        </p:nvSpPr>
        <p:spPr>
          <a:xfrm>
            <a:off x="2249760" y="482862"/>
            <a:ext cx="5597151" cy="707886"/>
          </a:xfrm>
          <a:prstGeom prst="rect">
            <a:avLst/>
          </a:prstGeom>
        </p:spPr>
        <p:txBody>
          <a:bodyPr wrap="square">
            <a:spAutoFit/>
          </a:bodyPr>
          <a:lstStyle/>
          <a:p>
            <a:r>
              <a:rPr lang="en-GB" sz="4000" b="1" dirty="0">
                <a:latin typeface="Bradley Hand ITC" pitchFamily="66" charset="0"/>
              </a:rPr>
              <a:t>          Bedtime                 </a:t>
            </a:r>
          </a:p>
        </p:txBody>
      </p:sp>
      <p:pic>
        <p:nvPicPr>
          <p:cNvPr id="20482" name="Picture 2" descr="Image result for zzz sleep">
            <a:extLst>
              <a:ext uri="{FF2B5EF4-FFF2-40B4-BE49-F238E27FC236}">
                <a16:creationId xmlns:a16="http://schemas.microsoft.com/office/drawing/2014/main" id="{C6777974-5806-483E-8B27-716F03D4C1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1056" y="281768"/>
            <a:ext cx="1613148" cy="1037024"/>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Image result for music">
            <a:extLst>
              <a:ext uri="{FF2B5EF4-FFF2-40B4-BE49-F238E27FC236}">
                <a16:creationId xmlns:a16="http://schemas.microsoft.com/office/drawing/2014/main" id="{0FDECA58-7D58-4B96-9E14-5D735CBAEB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7719" y="5301208"/>
            <a:ext cx="1296775" cy="64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3472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1500"/>
                                        <p:tgtEl>
                                          <p:spTgt spid="3">
                                            <p:bg/>
                                          </p:spTgt>
                                        </p:tgtEl>
                                      </p:cBhvr>
                                    </p:animEffect>
                                  </p:childTnLst>
                                </p:cTn>
                              </p:par>
                            </p:childTnLst>
                          </p:cTn>
                        </p:par>
                        <p:par>
                          <p:cTn id="8" fill="hold">
                            <p:stCondLst>
                              <p:cond delay="15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1500"/>
                                        <p:tgtEl>
                                          <p:spTgt spid="3">
                                            <p:txEl>
                                              <p:pRg st="0" end="0"/>
                                            </p:txEl>
                                          </p:spTgt>
                                        </p:tgtEl>
                                      </p:cBhvr>
                                    </p:animEffect>
                                  </p:childTnLst>
                                </p:cTn>
                              </p:par>
                            </p:childTnLst>
                          </p:cTn>
                        </p:par>
                        <p:par>
                          <p:cTn id="12" fill="hold">
                            <p:stCondLst>
                              <p:cond delay="3000"/>
                            </p:stCondLst>
                            <p:childTnLst>
                              <p:par>
                                <p:cTn id="13" presetID="22" presetClass="entr" presetSubtype="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1500"/>
                                        <p:tgtEl>
                                          <p:spTgt spid="3">
                                            <p:txEl>
                                              <p:pRg st="1" end="1"/>
                                            </p:txEl>
                                          </p:spTgt>
                                        </p:tgtEl>
                                      </p:cBhvr>
                                    </p:animEffect>
                                  </p:childTnLst>
                                </p:cTn>
                              </p:par>
                            </p:childTnLst>
                          </p:cTn>
                        </p:par>
                        <p:par>
                          <p:cTn id="16" fill="hold">
                            <p:stCondLst>
                              <p:cond delay="4500"/>
                            </p:stCondLst>
                            <p:childTnLst>
                              <p:par>
                                <p:cTn id="17" presetID="22" presetClass="entr" presetSubtype="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up)">
                                      <p:cBhvr>
                                        <p:cTn id="19" dur="1500"/>
                                        <p:tgtEl>
                                          <p:spTgt spid="3">
                                            <p:txEl>
                                              <p:pRg st="2" end="2"/>
                                            </p:txEl>
                                          </p:spTgt>
                                        </p:tgtEl>
                                      </p:cBhvr>
                                    </p:animEffect>
                                  </p:childTnLst>
                                </p:cTn>
                              </p:par>
                            </p:childTnLst>
                          </p:cTn>
                        </p:par>
                        <p:par>
                          <p:cTn id="20" fill="hold">
                            <p:stCondLst>
                              <p:cond delay="6000"/>
                            </p:stCondLst>
                            <p:childTnLst>
                              <p:par>
                                <p:cTn id="21" presetID="22" presetClass="entr" presetSubtype="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up)">
                                      <p:cBhvr>
                                        <p:cTn id="23" dur="1500"/>
                                        <p:tgtEl>
                                          <p:spTgt spid="3">
                                            <p:txEl>
                                              <p:pRg st="3" end="3"/>
                                            </p:txEl>
                                          </p:spTgt>
                                        </p:tgtEl>
                                      </p:cBhvr>
                                    </p:animEffect>
                                  </p:childTnLst>
                                </p:cTn>
                              </p:par>
                              <p:par>
                                <p:cTn id="24" presetID="1" presetClass="entr" presetSubtype="0" fill="hold" nodeType="withEffect">
                                  <p:stCondLst>
                                    <p:cond delay="0"/>
                                  </p:stCondLst>
                                  <p:childTnLst>
                                    <p:set>
                                      <p:cBhvr>
                                        <p:cTn id="25" dur="1" fill="hold">
                                          <p:stCondLst>
                                            <p:cond delay="0"/>
                                          </p:stCondLst>
                                        </p:cTn>
                                        <p:tgtEl>
                                          <p:spTgt spid="20482"/>
                                        </p:tgtEl>
                                        <p:attrNameLst>
                                          <p:attrName>style.visibility</p:attrName>
                                        </p:attrNameLst>
                                      </p:cBhvr>
                                      <p:to>
                                        <p:strVal val="visible"/>
                                      </p:to>
                                    </p:set>
                                  </p:childTnLst>
                                </p:cTn>
                              </p:par>
                            </p:childTnLst>
                          </p:cTn>
                        </p:par>
                        <p:par>
                          <p:cTn id="26" fill="hold">
                            <p:stCondLst>
                              <p:cond delay="7500"/>
                            </p:stCondLst>
                            <p:childTnLst>
                              <p:par>
                                <p:cTn id="27" presetID="6" presetClass="entr" presetSubtype="32" fill="hold" nodeType="afterEffect">
                                  <p:stCondLst>
                                    <p:cond delay="0"/>
                                  </p:stCondLst>
                                  <p:childTnLst>
                                    <p:set>
                                      <p:cBhvr>
                                        <p:cTn id="28" dur="1" fill="hold">
                                          <p:stCondLst>
                                            <p:cond delay="0"/>
                                          </p:stCondLst>
                                        </p:cTn>
                                        <p:tgtEl>
                                          <p:spTgt spid="20484"/>
                                        </p:tgtEl>
                                        <p:attrNameLst>
                                          <p:attrName>style.visibility</p:attrName>
                                        </p:attrNameLst>
                                      </p:cBhvr>
                                      <p:to>
                                        <p:strVal val="visible"/>
                                      </p:to>
                                    </p:set>
                                    <p:animEffect transition="in" filter="circle(out)">
                                      <p:cBhvr>
                                        <p:cTn id="29" dur="2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1071569"/>
          </a:xfrm>
        </p:spPr>
        <p:txBody>
          <a:bodyPr>
            <a:normAutofit fontScale="90000"/>
          </a:bodyPr>
          <a:lstStyle/>
          <a:p>
            <a:r>
              <a:rPr lang="en-GB" b="1" dirty="0">
                <a:latin typeface="Bradley Hand ITC" pitchFamily="66" charset="0"/>
              </a:rPr>
              <a:t>          </a:t>
            </a:r>
            <a:br>
              <a:rPr lang="en-GB" b="1" dirty="0">
                <a:latin typeface="Bradley Hand ITC" pitchFamily="66" charset="0"/>
              </a:rPr>
            </a:br>
            <a:endParaRPr lang="en-GB" b="1" dirty="0">
              <a:latin typeface="Bradley Hand ITC" pitchFamily="66" charset="0"/>
            </a:endParaRPr>
          </a:p>
        </p:txBody>
      </p:sp>
      <p:sp>
        <p:nvSpPr>
          <p:cNvPr id="3" name="Subtitle 2"/>
          <p:cNvSpPr>
            <a:spLocks noGrp="1"/>
          </p:cNvSpPr>
          <p:nvPr>
            <p:ph type="subTitle" idx="1"/>
          </p:nvPr>
        </p:nvSpPr>
        <p:spPr>
          <a:xfrm>
            <a:off x="183678" y="2419976"/>
            <a:ext cx="8776643" cy="4033359"/>
          </a:xfr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p:spPr>
        <p:txBody>
          <a:bodyPr>
            <a:normAutofit fontScale="92500" lnSpcReduction="20000"/>
          </a:bodyPr>
          <a:lstStyle/>
          <a:p>
            <a:pPr algn="l">
              <a:lnSpc>
                <a:spcPct val="107000"/>
              </a:lnSpc>
              <a:spcAft>
                <a:spcPts val="800"/>
              </a:spcAft>
            </a:pPr>
            <a:r>
              <a:rPr lang="en-GB" dirty="0">
                <a:solidFill>
                  <a:schemeClr val="bg1"/>
                </a:solidFill>
                <a:latin typeface="Comic Sans MS" panose="030F0702030302020204" pitchFamily="66" charset="0"/>
              </a:rPr>
              <a:t>A few days before the start of term, try to ensure that your child goes to bed a little earlier. </a:t>
            </a:r>
          </a:p>
          <a:p>
            <a:pPr algn="l">
              <a:lnSpc>
                <a:spcPct val="107000"/>
              </a:lnSpc>
              <a:spcAft>
                <a:spcPts val="800"/>
              </a:spcAft>
            </a:pPr>
            <a:r>
              <a:rPr lang="en-GB" dirty="0">
                <a:solidFill>
                  <a:schemeClr val="bg1"/>
                </a:solidFill>
                <a:latin typeface="Comic Sans MS" panose="030F0702030302020204" pitchFamily="66" charset="0"/>
              </a:rPr>
              <a:t>Once term starts they will tire easily regardless of their age as they experience new routines and experiences.    </a:t>
            </a:r>
          </a:p>
          <a:p>
            <a:pPr algn="l">
              <a:lnSpc>
                <a:spcPct val="107000"/>
              </a:lnSpc>
              <a:spcAft>
                <a:spcPts val="800"/>
              </a:spcAft>
            </a:pPr>
            <a:r>
              <a:rPr lang="en-GB" dirty="0">
                <a:solidFill>
                  <a:schemeClr val="bg1"/>
                </a:solidFill>
                <a:latin typeface="Comic Sans MS" panose="030F0702030302020204" pitchFamily="66" charset="0"/>
              </a:rPr>
              <a:t>Planning quieter weekends at the start of term will allow them time to relax and rest. </a:t>
            </a:r>
          </a:p>
          <a:p>
            <a:pPr algn="l">
              <a:lnSpc>
                <a:spcPct val="107000"/>
              </a:lnSpc>
              <a:spcAft>
                <a:spcPts val="800"/>
              </a:spcAft>
            </a:pPr>
            <a:endParaRPr lang="en-GB" dirty="0">
              <a:solidFill>
                <a:schemeClr val="bg1"/>
              </a:solidFill>
              <a:latin typeface="Comic Sans MS" panose="030F0702030302020204" pitchFamily="66" charset="0"/>
            </a:endParaRPr>
          </a:p>
          <a:p>
            <a:pPr algn="l">
              <a:lnSpc>
                <a:spcPct val="107000"/>
              </a:lnSpc>
              <a:spcAft>
                <a:spcPts val="800"/>
              </a:spcAft>
            </a:pPr>
            <a:endParaRPr lang="en-GB" dirty="0">
              <a:solidFill>
                <a:schemeClr val="bg1"/>
              </a:solidFill>
              <a:latin typeface="Comic Sans MS" panose="030F0702030302020204" pitchFamily="66" charset="0"/>
            </a:endParaRPr>
          </a:p>
          <a:p>
            <a:pPr algn="l">
              <a:lnSpc>
                <a:spcPct val="107000"/>
              </a:lnSpc>
              <a:spcAft>
                <a:spcPts val="800"/>
              </a:spcAft>
            </a:pPr>
            <a:endParaRPr lang="en-GB" dirty="0">
              <a:solidFill>
                <a:schemeClr val="bg1"/>
              </a:solidFill>
              <a:latin typeface="Comic Sans MS" panose="030F0702030302020204" pitchFamily="66" charset="0"/>
            </a:endParaRPr>
          </a:p>
          <a:p>
            <a:pPr lvl="0" algn="l">
              <a:lnSpc>
                <a:spcPct val="107000"/>
              </a:lnSpc>
              <a:spcAft>
                <a:spcPts val="800"/>
              </a:spcAft>
            </a:pPr>
            <a:endParaRPr lang="en-GB" sz="2800" dirty="0">
              <a:solidFill>
                <a:schemeClr val="bg1"/>
              </a:solidFill>
              <a:latin typeface="Brush Script MT" panose="03060802040406070304" pitchFamily="66"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nvPr>
        </p:nvGraphicFramePr>
        <p:xfrm>
          <a:off x="0" y="1571612"/>
          <a:ext cx="9144008" cy="243840"/>
        </p:xfrm>
        <a:graphic>
          <a:graphicData uri="http://schemas.openxmlformats.org/drawingml/2006/table">
            <a:tbl>
              <a:tblPr firstRow="1" bandRow="1">
                <a:tableStyleId>{5C22544A-7EE6-4342-B048-85BDC9FD1C3A}</a:tableStyleId>
              </a:tblPr>
              <a:tblGrid>
                <a:gridCol w="343730">
                  <a:extLst>
                    <a:ext uri="{9D8B030D-6E8A-4147-A177-3AD203B41FA5}">
                      <a16:colId xmlns:a16="http://schemas.microsoft.com/office/drawing/2014/main" val="20000"/>
                    </a:ext>
                  </a:extLst>
                </a:gridCol>
                <a:gridCol w="333604">
                  <a:extLst>
                    <a:ext uri="{9D8B030D-6E8A-4147-A177-3AD203B41FA5}">
                      <a16:colId xmlns:a16="http://schemas.microsoft.com/office/drawing/2014/main" val="20001"/>
                    </a:ext>
                  </a:extLst>
                </a:gridCol>
                <a:gridCol w="338667">
                  <a:extLst>
                    <a:ext uri="{9D8B030D-6E8A-4147-A177-3AD203B41FA5}">
                      <a16:colId xmlns:a16="http://schemas.microsoft.com/office/drawing/2014/main" val="20002"/>
                    </a:ext>
                  </a:extLst>
                </a:gridCol>
                <a:gridCol w="338667">
                  <a:extLst>
                    <a:ext uri="{9D8B030D-6E8A-4147-A177-3AD203B41FA5}">
                      <a16:colId xmlns:a16="http://schemas.microsoft.com/office/drawing/2014/main" val="20003"/>
                    </a:ext>
                  </a:extLst>
                </a:gridCol>
                <a:gridCol w="338667">
                  <a:extLst>
                    <a:ext uri="{9D8B030D-6E8A-4147-A177-3AD203B41FA5}">
                      <a16:colId xmlns:a16="http://schemas.microsoft.com/office/drawing/2014/main" val="20004"/>
                    </a:ext>
                  </a:extLst>
                </a:gridCol>
                <a:gridCol w="338667">
                  <a:extLst>
                    <a:ext uri="{9D8B030D-6E8A-4147-A177-3AD203B41FA5}">
                      <a16:colId xmlns:a16="http://schemas.microsoft.com/office/drawing/2014/main" val="20005"/>
                    </a:ext>
                  </a:extLst>
                </a:gridCol>
                <a:gridCol w="338667">
                  <a:extLst>
                    <a:ext uri="{9D8B030D-6E8A-4147-A177-3AD203B41FA5}">
                      <a16:colId xmlns:a16="http://schemas.microsoft.com/office/drawing/2014/main" val="20006"/>
                    </a:ext>
                  </a:extLst>
                </a:gridCol>
                <a:gridCol w="338667">
                  <a:extLst>
                    <a:ext uri="{9D8B030D-6E8A-4147-A177-3AD203B41FA5}">
                      <a16:colId xmlns:a16="http://schemas.microsoft.com/office/drawing/2014/main" val="20007"/>
                    </a:ext>
                  </a:extLst>
                </a:gridCol>
                <a:gridCol w="338667">
                  <a:extLst>
                    <a:ext uri="{9D8B030D-6E8A-4147-A177-3AD203B41FA5}">
                      <a16:colId xmlns:a16="http://schemas.microsoft.com/office/drawing/2014/main" val="20008"/>
                    </a:ext>
                  </a:extLst>
                </a:gridCol>
                <a:gridCol w="338667">
                  <a:extLst>
                    <a:ext uri="{9D8B030D-6E8A-4147-A177-3AD203B41FA5}">
                      <a16:colId xmlns:a16="http://schemas.microsoft.com/office/drawing/2014/main" val="20009"/>
                    </a:ext>
                  </a:extLst>
                </a:gridCol>
                <a:gridCol w="338667">
                  <a:extLst>
                    <a:ext uri="{9D8B030D-6E8A-4147-A177-3AD203B41FA5}">
                      <a16:colId xmlns:a16="http://schemas.microsoft.com/office/drawing/2014/main" val="20010"/>
                    </a:ext>
                  </a:extLst>
                </a:gridCol>
                <a:gridCol w="338667">
                  <a:extLst>
                    <a:ext uri="{9D8B030D-6E8A-4147-A177-3AD203B41FA5}">
                      <a16:colId xmlns:a16="http://schemas.microsoft.com/office/drawing/2014/main" val="20011"/>
                    </a:ext>
                  </a:extLst>
                </a:gridCol>
                <a:gridCol w="338667">
                  <a:extLst>
                    <a:ext uri="{9D8B030D-6E8A-4147-A177-3AD203B41FA5}">
                      <a16:colId xmlns:a16="http://schemas.microsoft.com/office/drawing/2014/main" val="20012"/>
                    </a:ext>
                  </a:extLst>
                </a:gridCol>
                <a:gridCol w="338667">
                  <a:extLst>
                    <a:ext uri="{9D8B030D-6E8A-4147-A177-3AD203B41FA5}">
                      <a16:colId xmlns:a16="http://schemas.microsoft.com/office/drawing/2014/main" val="20013"/>
                    </a:ext>
                  </a:extLst>
                </a:gridCol>
                <a:gridCol w="338667">
                  <a:extLst>
                    <a:ext uri="{9D8B030D-6E8A-4147-A177-3AD203B41FA5}">
                      <a16:colId xmlns:a16="http://schemas.microsoft.com/office/drawing/2014/main" val="20014"/>
                    </a:ext>
                  </a:extLst>
                </a:gridCol>
                <a:gridCol w="338667">
                  <a:extLst>
                    <a:ext uri="{9D8B030D-6E8A-4147-A177-3AD203B41FA5}">
                      <a16:colId xmlns:a16="http://schemas.microsoft.com/office/drawing/2014/main" val="20015"/>
                    </a:ext>
                  </a:extLst>
                </a:gridCol>
                <a:gridCol w="338667">
                  <a:extLst>
                    <a:ext uri="{9D8B030D-6E8A-4147-A177-3AD203B41FA5}">
                      <a16:colId xmlns:a16="http://schemas.microsoft.com/office/drawing/2014/main" val="20016"/>
                    </a:ext>
                  </a:extLst>
                </a:gridCol>
                <a:gridCol w="338667">
                  <a:extLst>
                    <a:ext uri="{9D8B030D-6E8A-4147-A177-3AD203B41FA5}">
                      <a16:colId xmlns:a16="http://schemas.microsoft.com/office/drawing/2014/main" val="20017"/>
                    </a:ext>
                  </a:extLst>
                </a:gridCol>
                <a:gridCol w="338667">
                  <a:extLst>
                    <a:ext uri="{9D8B030D-6E8A-4147-A177-3AD203B41FA5}">
                      <a16:colId xmlns:a16="http://schemas.microsoft.com/office/drawing/2014/main" val="20018"/>
                    </a:ext>
                  </a:extLst>
                </a:gridCol>
                <a:gridCol w="338667">
                  <a:extLst>
                    <a:ext uri="{9D8B030D-6E8A-4147-A177-3AD203B41FA5}">
                      <a16:colId xmlns:a16="http://schemas.microsoft.com/office/drawing/2014/main" val="20019"/>
                    </a:ext>
                  </a:extLst>
                </a:gridCol>
                <a:gridCol w="338667">
                  <a:extLst>
                    <a:ext uri="{9D8B030D-6E8A-4147-A177-3AD203B41FA5}">
                      <a16:colId xmlns:a16="http://schemas.microsoft.com/office/drawing/2014/main" val="20020"/>
                    </a:ext>
                  </a:extLst>
                </a:gridCol>
                <a:gridCol w="338667">
                  <a:extLst>
                    <a:ext uri="{9D8B030D-6E8A-4147-A177-3AD203B41FA5}">
                      <a16:colId xmlns:a16="http://schemas.microsoft.com/office/drawing/2014/main" val="20021"/>
                    </a:ext>
                  </a:extLst>
                </a:gridCol>
                <a:gridCol w="338667">
                  <a:extLst>
                    <a:ext uri="{9D8B030D-6E8A-4147-A177-3AD203B41FA5}">
                      <a16:colId xmlns:a16="http://schemas.microsoft.com/office/drawing/2014/main" val="20022"/>
                    </a:ext>
                  </a:extLst>
                </a:gridCol>
                <a:gridCol w="338667">
                  <a:extLst>
                    <a:ext uri="{9D8B030D-6E8A-4147-A177-3AD203B41FA5}">
                      <a16:colId xmlns:a16="http://schemas.microsoft.com/office/drawing/2014/main" val="20023"/>
                    </a:ext>
                  </a:extLst>
                </a:gridCol>
                <a:gridCol w="259728">
                  <a:extLst>
                    <a:ext uri="{9D8B030D-6E8A-4147-A177-3AD203B41FA5}">
                      <a16:colId xmlns:a16="http://schemas.microsoft.com/office/drawing/2014/main" val="20024"/>
                    </a:ext>
                  </a:extLst>
                </a:gridCol>
                <a:gridCol w="275009">
                  <a:extLst>
                    <a:ext uri="{9D8B030D-6E8A-4147-A177-3AD203B41FA5}">
                      <a16:colId xmlns:a16="http://schemas.microsoft.com/office/drawing/2014/main" val="20025"/>
                    </a:ext>
                  </a:extLst>
                </a:gridCol>
                <a:gridCol w="481263">
                  <a:extLst>
                    <a:ext uri="{9D8B030D-6E8A-4147-A177-3AD203B41FA5}">
                      <a16:colId xmlns:a16="http://schemas.microsoft.com/office/drawing/2014/main" val="20026"/>
                    </a:ext>
                  </a:extLst>
                </a:gridCol>
              </a:tblGrid>
              <a:tr h="214314">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solidFill>
                          <a:srgbClr val="00B050"/>
                        </a:solidFill>
                      </a:endParaRPr>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pPr lvl="1"/>
                      <a:endParaRPr lang="en-GB" sz="1000" dirty="0"/>
                    </a:p>
                  </a:txBody>
                  <a:tcPr>
                    <a:solidFill>
                      <a:schemeClr val="bg2">
                        <a:lumMod val="20000"/>
                        <a:lumOff val="80000"/>
                      </a:schemeClr>
                    </a:solidFill>
                  </a:tcPr>
                </a:tc>
                <a:tc>
                  <a:txBody>
                    <a:bodyPr/>
                    <a:lstStyle/>
                    <a:p>
                      <a:endParaRPr lang="en-GB" sz="1000" dirty="0"/>
                    </a:p>
                  </a:txBody>
                  <a:tcPr>
                    <a:solidFill>
                      <a:srgbClr val="002060"/>
                    </a:solidFill>
                  </a:tcPr>
                </a:tc>
                <a:tc>
                  <a:txBody>
                    <a:bodyPr/>
                    <a:lstStyle/>
                    <a:p>
                      <a:endParaRPr lang="en-GB" sz="1000" dirty="0"/>
                    </a:p>
                  </a:txBody>
                  <a:tcPr>
                    <a:solidFill>
                      <a:schemeClr val="accent6">
                        <a:lumMod val="75000"/>
                      </a:schemeClr>
                    </a:solidFill>
                  </a:tcPr>
                </a:tc>
                <a:tc>
                  <a:txBody>
                    <a:bodyPr/>
                    <a:lstStyle/>
                    <a:p>
                      <a:endParaRPr lang="en-GB" sz="1000" dirty="0"/>
                    </a:p>
                  </a:txBody>
                  <a:tcPr>
                    <a:solidFill>
                      <a:schemeClr val="accent4">
                        <a:lumMod val="75000"/>
                      </a:schemeClr>
                    </a:solidFill>
                  </a:tcPr>
                </a:tc>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endParaRPr lang="en-GB" sz="1000" dirty="0"/>
                    </a:p>
                  </a:txBody>
                  <a:tcPr>
                    <a:solidFill>
                      <a:schemeClr val="accent5">
                        <a:lumMod val="40000"/>
                        <a:lumOff val="60000"/>
                      </a:schemeClr>
                    </a:solidFill>
                  </a:tcPr>
                </a:tc>
                <a:tc>
                  <a:txBody>
                    <a:bodyPr/>
                    <a:lstStyle/>
                    <a:p>
                      <a:endParaRPr lang="en-GB" sz="1000" dirty="0"/>
                    </a:p>
                  </a:txBody>
                  <a:tcPr>
                    <a:solidFill>
                      <a:srgbClr val="7030A0"/>
                    </a:solidFill>
                  </a:tcPr>
                </a:tc>
                <a:tc>
                  <a:txBody>
                    <a:bodyPr/>
                    <a:lstStyle/>
                    <a:p>
                      <a:endParaRPr lang="en-GB" sz="1000" dirty="0"/>
                    </a:p>
                  </a:txBody>
                  <a:tcPr>
                    <a:solidFill>
                      <a:schemeClr val="accent6">
                        <a:lumMod val="75000"/>
                      </a:schemeClr>
                    </a:solidFill>
                  </a:tcP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1411560" cy="1159768"/>
          </a:xfrm>
          <a:prstGeom prst="rect">
            <a:avLst/>
          </a:prstGeom>
        </p:spPr>
      </p:pic>
      <p:sp>
        <p:nvSpPr>
          <p:cNvPr id="6" name="AutoShape 2" descr="Image result for home">
            <a:extLst>
              <a:ext uri="{FF2B5EF4-FFF2-40B4-BE49-F238E27FC236}">
                <a16:creationId xmlns:a16="http://schemas.microsoft.com/office/drawing/2014/main" id="{B6812FA9-7A79-4919-A0B6-21862138BA1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a:extLst>
              <a:ext uri="{FF2B5EF4-FFF2-40B4-BE49-F238E27FC236}">
                <a16:creationId xmlns:a16="http://schemas.microsoft.com/office/drawing/2014/main" id="{A54C6134-73EF-4372-AC74-8CEDA4EF981A}"/>
              </a:ext>
            </a:extLst>
          </p:cNvPr>
          <p:cNvSpPr/>
          <p:nvPr/>
        </p:nvSpPr>
        <p:spPr>
          <a:xfrm>
            <a:off x="2249760" y="482862"/>
            <a:ext cx="5597151" cy="707886"/>
          </a:xfrm>
          <a:prstGeom prst="rect">
            <a:avLst/>
          </a:prstGeom>
        </p:spPr>
        <p:txBody>
          <a:bodyPr wrap="square">
            <a:spAutoFit/>
          </a:bodyPr>
          <a:lstStyle/>
          <a:p>
            <a:r>
              <a:rPr lang="en-GB" sz="4000" b="1" dirty="0">
                <a:latin typeface="Bradley Hand ITC" pitchFamily="66" charset="0"/>
              </a:rPr>
              <a:t>          Bedtime                 </a:t>
            </a:r>
          </a:p>
        </p:txBody>
      </p:sp>
      <p:pic>
        <p:nvPicPr>
          <p:cNvPr id="20482" name="Picture 2" descr="Image result for zzz sleep">
            <a:extLst>
              <a:ext uri="{FF2B5EF4-FFF2-40B4-BE49-F238E27FC236}">
                <a16:creationId xmlns:a16="http://schemas.microsoft.com/office/drawing/2014/main" id="{C6777974-5806-483E-8B27-716F03D4C1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1056" y="281768"/>
            <a:ext cx="1613148" cy="1037024"/>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Image result for yawn">
            <a:extLst>
              <a:ext uri="{FF2B5EF4-FFF2-40B4-BE49-F238E27FC236}">
                <a16:creationId xmlns:a16="http://schemas.microsoft.com/office/drawing/2014/main" id="{E6BBBA6D-B604-406A-908D-02FA812F9A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7596" y="5661248"/>
            <a:ext cx="2057371"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7895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1750"/>
                                        <p:tgtEl>
                                          <p:spTgt spid="3">
                                            <p:bg/>
                                          </p:spTgt>
                                        </p:tgtEl>
                                      </p:cBhvr>
                                    </p:animEffect>
                                  </p:childTnLst>
                                </p:cTn>
                              </p:par>
                            </p:childTnLst>
                          </p:cTn>
                        </p:par>
                        <p:par>
                          <p:cTn id="8" fill="hold">
                            <p:stCondLst>
                              <p:cond delay="175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1750"/>
                                        <p:tgtEl>
                                          <p:spTgt spid="3">
                                            <p:txEl>
                                              <p:pRg st="0" end="0"/>
                                            </p:txEl>
                                          </p:spTgt>
                                        </p:tgtEl>
                                      </p:cBhvr>
                                    </p:animEffect>
                                  </p:childTnLst>
                                </p:cTn>
                              </p:par>
                            </p:childTnLst>
                          </p:cTn>
                        </p:par>
                        <p:par>
                          <p:cTn id="12" fill="hold">
                            <p:stCondLst>
                              <p:cond delay="3500"/>
                            </p:stCondLst>
                            <p:childTnLst>
                              <p:par>
                                <p:cTn id="13" presetID="22" presetClass="entr" presetSubtype="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1750"/>
                                        <p:tgtEl>
                                          <p:spTgt spid="3">
                                            <p:txEl>
                                              <p:pRg st="1" end="1"/>
                                            </p:txEl>
                                          </p:spTgt>
                                        </p:tgtEl>
                                      </p:cBhvr>
                                    </p:animEffect>
                                  </p:childTnLst>
                                </p:cTn>
                              </p:par>
                            </p:childTnLst>
                          </p:cTn>
                        </p:par>
                        <p:par>
                          <p:cTn id="16" fill="hold">
                            <p:stCondLst>
                              <p:cond delay="5250"/>
                            </p:stCondLst>
                            <p:childTnLst>
                              <p:par>
                                <p:cTn id="17" presetID="22" presetClass="entr" presetSubtype="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up)">
                                      <p:cBhvr>
                                        <p:cTn id="19" dur="1750"/>
                                        <p:tgtEl>
                                          <p:spTgt spid="3">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0482"/>
                                        </p:tgtEl>
                                        <p:attrNameLst>
                                          <p:attrName>style.visibility</p:attrName>
                                        </p:attrNameLst>
                                      </p:cBhvr>
                                      <p:to>
                                        <p:strVal val="visible"/>
                                      </p:to>
                                    </p:set>
                                    <p:animEffect transition="in" filter="fade">
                                      <p:cBhvr>
                                        <p:cTn id="22" dur="500"/>
                                        <p:tgtEl>
                                          <p:spTgt spid="20482"/>
                                        </p:tgtEl>
                                      </p:cBhvr>
                                    </p:animEffect>
                                  </p:childTnLst>
                                </p:cTn>
                              </p:par>
                            </p:childTnLst>
                          </p:cTn>
                        </p:par>
                        <p:par>
                          <p:cTn id="23" fill="hold">
                            <p:stCondLst>
                              <p:cond delay="7000"/>
                            </p:stCondLst>
                            <p:childTnLst>
                              <p:par>
                                <p:cTn id="24" presetID="6" presetClass="entr" presetSubtype="32" fill="hold" nodeType="afterEffect">
                                  <p:stCondLst>
                                    <p:cond delay="0"/>
                                  </p:stCondLst>
                                  <p:childTnLst>
                                    <p:set>
                                      <p:cBhvr>
                                        <p:cTn id="25" dur="1" fill="hold">
                                          <p:stCondLst>
                                            <p:cond delay="0"/>
                                          </p:stCondLst>
                                        </p:cTn>
                                        <p:tgtEl>
                                          <p:spTgt spid="22530"/>
                                        </p:tgtEl>
                                        <p:attrNameLst>
                                          <p:attrName>style.visibility</p:attrName>
                                        </p:attrNameLst>
                                      </p:cBhvr>
                                      <p:to>
                                        <p:strVal val="visible"/>
                                      </p:to>
                                    </p:set>
                                    <p:animEffect transition="in" filter="circle(out)">
                                      <p:cBhvr>
                                        <p:cTn id="26" dur="2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1071569"/>
          </a:xfrm>
        </p:spPr>
        <p:txBody>
          <a:bodyPr>
            <a:normAutofit fontScale="90000"/>
          </a:bodyPr>
          <a:lstStyle/>
          <a:p>
            <a:r>
              <a:rPr lang="en-GB" b="1" dirty="0">
                <a:latin typeface="Bradley Hand ITC" pitchFamily="66" charset="0"/>
              </a:rPr>
              <a:t>          </a:t>
            </a:r>
            <a:br>
              <a:rPr lang="en-GB" b="1" dirty="0">
                <a:latin typeface="Bradley Hand ITC" pitchFamily="66" charset="0"/>
              </a:rPr>
            </a:br>
            <a:endParaRPr lang="en-GB" b="1" dirty="0">
              <a:latin typeface="Bradley Hand ITC" pitchFamily="66" charset="0"/>
            </a:endParaRPr>
          </a:p>
        </p:txBody>
      </p:sp>
      <p:sp>
        <p:nvSpPr>
          <p:cNvPr id="3" name="Subtitle 2"/>
          <p:cNvSpPr>
            <a:spLocks noGrp="1"/>
          </p:cNvSpPr>
          <p:nvPr>
            <p:ph type="subTitle" idx="1"/>
          </p:nvPr>
        </p:nvSpPr>
        <p:spPr>
          <a:xfrm>
            <a:off x="183678" y="2419976"/>
            <a:ext cx="8776643" cy="4033360"/>
          </a:xfr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p:spPr>
        <p:txBody>
          <a:bodyPr>
            <a:normAutofit/>
          </a:bodyPr>
          <a:lstStyle/>
          <a:p>
            <a:pPr lvl="0" algn="l"/>
            <a:r>
              <a:rPr lang="en-GB" sz="3000" dirty="0">
                <a:solidFill>
                  <a:schemeClr val="bg1"/>
                </a:solidFill>
                <a:latin typeface="Comic Sans MS" panose="030F0702030302020204" pitchFamily="66" charset="0"/>
              </a:rPr>
              <a:t>Be kind to yourself on the first day of term, it is understandable to feel sad or upset after you have said goodbye to your child, particularly if they were crying before you left.</a:t>
            </a:r>
          </a:p>
          <a:p>
            <a:pPr algn="l"/>
            <a:r>
              <a:rPr lang="en-GB" sz="3000" dirty="0">
                <a:solidFill>
                  <a:schemeClr val="bg1"/>
                </a:solidFill>
                <a:latin typeface="Comic Sans MS" panose="030F0702030302020204" pitchFamily="66" charset="0"/>
              </a:rPr>
              <a:t>Most children calm down quickly and settle to an activity within a minute or two of you leaving.</a:t>
            </a:r>
          </a:p>
          <a:p>
            <a:pPr algn="l"/>
            <a:r>
              <a:rPr lang="en-GB" sz="3000" dirty="0">
                <a:solidFill>
                  <a:schemeClr val="bg1"/>
                </a:solidFill>
                <a:latin typeface="Comic Sans MS" panose="030F0702030302020204" pitchFamily="66" charset="0"/>
              </a:rPr>
              <a:t>Do trust that a member of staff will contact you if your child continues to be tearful.</a:t>
            </a:r>
          </a:p>
          <a:p>
            <a:pPr algn="l"/>
            <a:endParaRPr lang="en-GB" sz="3000" dirty="0">
              <a:solidFill>
                <a:schemeClr val="bg1"/>
              </a:solidFill>
              <a:latin typeface="Comic Sans MS" panose="030F0702030302020204" pitchFamily="66" charset="0"/>
            </a:endParaRPr>
          </a:p>
          <a:p>
            <a:pPr algn="l">
              <a:lnSpc>
                <a:spcPct val="107000"/>
              </a:lnSpc>
              <a:spcAft>
                <a:spcPts val="800"/>
              </a:spcAft>
            </a:pPr>
            <a:endParaRPr lang="en-GB" dirty="0">
              <a:solidFill>
                <a:schemeClr val="bg1"/>
              </a:solidFill>
              <a:latin typeface="Comic Sans MS" panose="030F0702030302020204" pitchFamily="66" charset="0"/>
            </a:endParaRPr>
          </a:p>
          <a:p>
            <a:pPr algn="l">
              <a:lnSpc>
                <a:spcPct val="107000"/>
              </a:lnSpc>
              <a:spcAft>
                <a:spcPts val="800"/>
              </a:spcAft>
            </a:pPr>
            <a:endParaRPr lang="en-GB" dirty="0">
              <a:solidFill>
                <a:schemeClr val="bg1"/>
              </a:solidFill>
              <a:latin typeface="Comic Sans MS" panose="030F0702030302020204" pitchFamily="66" charset="0"/>
            </a:endParaRPr>
          </a:p>
          <a:p>
            <a:pPr algn="l">
              <a:lnSpc>
                <a:spcPct val="107000"/>
              </a:lnSpc>
              <a:spcAft>
                <a:spcPts val="800"/>
              </a:spcAft>
            </a:pPr>
            <a:endParaRPr lang="en-GB" dirty="0">
              <a:solidFill>
                <a:schemeClr val="bg1"/>
              </a:solidFill>
              <a:latin typeface="Comic Sans MS" panose="030F0702030302020204" pitchFamily="66" charset="0"/>
            </a:endParaRPr>
          </a:p>
          <a:p>
            <a:pPr lvl="0" algn="l">
              <a:lnSpc>
                <a:spcPct val="107000"/>
              </a:lnSpc>
              <a:spcAft>
                <a:spcPts val="800"/>
              </a:spcAft>
            </a:pPr>
            <a:endParaRPr lang="en-GB" sz="2800" dirty="0">
              <a:solidFill>
                <a:schemeClr val="bg1"/>
              </a:solidFill>
              <a:latin typeface="Brush Script MT" panose="03060802040406070304" pitchFamily="66"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nvPr>
        </p:nvGraphicFramePr>
        <p:xfrm>
          <a:off x="0" y="1571612"/>
          <a:ext cx="9144008" cy="243840"/>
        </p:xfrm>
        <a:graphic>
          <a:graphicData uri="http://schemas.openxmlformats.org/drawingml/2006/table">
            <a:tbl>
              <a:tblPr firstRow="1" bandRow="1">
                <a:tableStyleId>{5C22544A-7EE6-4342-B048-85BDC9FD1C3A}</a:tableStyleId>
              </a:tblPr>
              <a:tblGrid>
                <a:gridCol w="343730">
                  <a:extLst>
                    <a:ext uri="{9D8B030D-6E8A-4147-A177-3AD203B41FA5}">
                      <a16:colId xmlns:a16="http://schemas.microsoft.com/office/drawing/2014/main" val="20000"/>
                    </a:ext>
                  </a:extLst>
                </a:gridCol>
                <a:gridCol w="333604">
                  <a:extLst>
                    <a:ext uri="{9D8B030D-6E8A-4147-A177-3AD203B41FA5}">
                      <a16:colId xmlns:a16="http://schemas.microsoft.com/office/drawing/2014/main" val="20001"/>
                    </a:ext>
                  </a:extLst>
                </a:gridCol>
                <a:gridCol w="338667">
                  <a:extLst>
                    <a:ext uri="{9D8B030D-6E8A-4147-A177-3AD203B41FA5}">
                      <a16:colId xmlns:a16="http://schemas.microsoft.com/office/drawing/2014/main" val="20002"/>
                    </a:ext>
                  </a:extLst>
                </a:gridCol>
                <a:gridCol w="338667">
                  <a:extLst>
                    <a:ext uri="{9D8B030D-6E8A-4147-A177-3AD203B41FA5}">
                      <a16:colId xmlns:a16="http://schemas.microsoft.com/office/drawing/2014/main" val="20003"/>
                    </a:ext>
                  </a:extLst>
                </a:gridCol>
                <a:gridCol w="338667">
                  <a:extLst>
                    <a:ext uri="{9D8B030D-6E8A-4147-A177-3AD203B41FA5}">
                      <a16:colId xmlns:a16="http://schemas.microsoft.com/office/drawing/2014/main" val="20004"/>
                    </a:ext>
                  </a:extLst>
                </a:gridCol>
                <a:gridCol w="338667">
                  <a:extLst>
                    <a:ext uri="{9D8B030D-6E8A-4147-A177-3AD203B41FA5}">
                      <a16:colId xmlns:a16="http://schemas.microsoft.com/office/drawing/2014/main" val="20005"/>
                    </a:ext>
                  </a:extLst>
                </a:gridCol>
                <a:gridCol w="338667">
                  <a:extLst>
                    <a:ext uri="{9D8B030D-6E8A-4147-A177-3AD203B41FA5}">
                      <a16:colId xmlns:a16="http://schemas.microsoft.com/office/drawing/2014/main" val="20006"/>
                    </a:ext>
                  </a:extLst>
                </a:gridCol>
                <a:gridCol w="338667">
                  <a:extLst>
                    <a:ext uri="{9D8B030D-6E8A-4147-A177-3AD203B41FA5}">
                      <a16:colId xmlns:a16="http://schemas.microsoft.com/office/drawing/2014/main" val="20007"/>
                    </a:ext>
                  </a:extLst>
                </a:gridCol>
                <a:gridCol w="338667">
                  <a:extLst>
                    <a:ext uri="{9D8B030D-6E8A-4147-A177-3AD203B41FA5}">
                      <a16:colId xmlns:a16="http://schemas.microsoft.com/office/drawing/2014/main" val="20008"/>
                    </a:ext>
                  </a:extLst>
                </a:gridCol>
                <a:gridCol w="338667">
                  <a:extLst>
                    <a:ext uri="{9D8B030D-6E8A-4147-A177-3AD203B41FA5}">
                      <a16:colId xmlns:a16="http://schemas.microsoft.com/office/drawing/2014/main" val="20009"/>
                    </a:ext>
                  </a:extLst>
                </a:gridCol>
                <a:gridCol w="338667">
                  <a:extLst>
                    <a:ext uri="{9D8B030D-6E8A-4147-A177-3AD203B41FA5}">
                      <a16:colId xmlns:a16="http://schemas.microsoft.com/office/drawing/2014/main" val="20010"/>
                    </a:ext>
                  </a:extLst>
                </a:gridCol>
                <a:gridCol w="338667">
                  <a:extLst>
                    <a:ext uri="{9D8B030D-6E8A-4147-A177-3AD203B41FA5}">
                      <a16:colId xmlns:a16="http://schemas.microsoft.com/office/drawing/2014/main" val="20011"/>
                    </a:ext>
                  </a:extLst>
                </a:gridCol>
                <a:gridCol w="338667">
                  <a:extLst>
                    <a:ext uri="{9D8B030D-6E8A-4147-A177-3AD203B41FA5}">
                      <a16:colId xmlns:a16="http://schemas.microsoft.com/office/drawing/2014/main" val="20012"/>
                    </a:ext>
                  </a:extLst>
                </a:gridCol>
                <a:gridCol w="338667">
                  <a:extLst>
                    <a:ext uri="{9D8B030D-6E8A-4147-A177-3AD203B41FA5}">
                      <a16:colId xmlns:a16="http://schemas.microsoft.com/office/drawing/2014/main" val="20013"/>
                    </a:ext>
                  </a:extLst>
                </a:gridCol>
                <a:gridCol w="338667">
                  <a:extLst>
                    <a:ext uri="{9D8B030D-6E8A-4147-A177-3AD203B41FA5}">
                      <a16:colId xmlns:a16="http://schemas.microsoft.com/office/drawing/2014/main" val="20014"/>
                    </a:ext>
                  </a:extLst>
                </a:gridCol>
                <a:gridCol w="338667">
                  <a:extLst>
                    <a:ext uri="{9D8B030D-6E8A-4147-A177-3AD203B41FA5}">
                      <a16:colId xmlns:a16="http://schemas.microsoft.com/office/drawing/2014/main" val="20015"/>
                    </a:ext>
                  </a:extLst>
                </a:gridCol>
                <a:gridCol w="338667">
                  <a:extLst>
                    <a:ext uri="{9D8B030D-6E8A-4147-A177-3AD203B41FA5}">
                      <a16:colId xmlns:a16="http://schemas.microsoft.com/office/drawing/2014/main" val="20016"/>
                    </a:ext>
                  </a:extLst>
                </a:gridCol>
                <a:gridCol w="338667">
                  <a:extLst>
                    <a:ext uri="{9D8B030D-6E8A-4147-A177-3AD203B41FA5}">
                      <a16:colId xmlns:a16="http://schemas.microsoft.com/office/drawing/2014/main" val="20017"/>
                    </a:ext>
                  </a:extLst>
                </a:gridCol>
                <a:gridCol w="338667">
                  <a:extLst>
                    <a:ext uri="{9D8B030D-6E8A-4147-A177-3AD203B41FA5}">
                      <a16:colId xmlns:a16="http://schemas.microsoft.com/office/drawing/2014/main" val="20018"/>
                    </a:ext>
                  </a:extLst>
                </a:gridCol>
                <a:gridCol w="338667">
                  <a:extLst>
                    <a:ext uri="{9D8B030D-6E8A-4147-A177-3AD203B41FA5}">
                      <a16:colId xmlns:a16="http://schemas.microsoft.com/office/drawing/2014/main" val="20019"/>
                    </a:ext>
                  </a:extLst>
                </a:gridCol>
                <a:gridCol w="338667">
                  <a:extLst>
                    <a:ext uri="{9D8B030D-6E8A-4147-A177-3AD203B41FA5}">
                      <a16:colId xmlns:a16="http://schemas.microsoft.com/office/drawing/2014/main" val="20020"/>
                    </a:ext>
                  </a:extLst>
                </a:gridCol>
                <a:gridCol w="338667">
                  <a:extLst>
                    <a:ext uri="{9D8B030D-6E8A-4147-A177-3AD203B41FA5}">
                      <a16:colId xmlns:a16="http://schemas.microsoft.com/office/drawing/2014/main" val="20021"/>
                    </a:ext>
                  </a:extLst>
                </a:gridCol>
                <a:gridCol w="338667">
                  <a:extLst>
                    <a:ext uri="{9D8B030D-6E8A-4147-A177-3AD203B41FA5}">
                      <a16:colId xmlns:a16="http://schemas.microsoft.com/office/drawing/2014/main" val="20022"/>
                    </a:ext>
                  </a:extLst>
                </a:gridCol>
                <a:gridCol w="338667">
                  <a:extLst>
                    <a:ext uri="{9D8B030D-6E8A-4147-A177-3AD203B41FA5}">
                      <a16:colId xmlns:a16="http://schemas.microsoft.com/office/drawing/2014/main" val="20023"/>
                    </a:ext>
                  </a:extLst>
                </a:gridCol>
                <a:gridCol w="259728">
                  <a:extLst>
                    <a:ext uri="{9D8B030D-6E8A-4147-A177-3AD203B41FA5}">
                      <a16:colId xmlns:a16="http://schemas.microsoft.com/office/drawing/2014/main" val="20024"/>
                    </a:ext>
                  </a:extLst>
                </a:gridCol>
                <a:gridCol w="275009">
                  <a:extLst>
                    <a:ext uri="{9D8B030D-6E8A-4147-A177-3AD203B41FA5}">
                      <a16:colId xmlns:a16="http://schemas.microsoft.com/office/drawing/2014/main" val="20025"/>
                    </a:ext>
                  </a:extLst>
                </a:gridCol>
                <a:gridCol w="481263">
                  <a:extLst>
                    <a:ext uri="{9D8B030D-6E8A-4147-A177-3AD203B41FA5}">
                      <a16:colId xmlns:a16="http://schemas.microsoft.com/office/drawing/2014/main" val="20026"/>
                    </a:ext>
                  </a:extLst>
                </a:gridCol>
              </a:tblGrid>
              <a:tr h="214314">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solidFill>
                          <a:srgbClr val="00B050"/>
                        </a:solidFill>
                      </a:endParaRPr>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pPr lvl="1"/>
                      <a:endParaRPr lang="en-GB" sz="1000" dirty="0"/>
                    </a:p>
                  </a:txBody>
                  <a:tcPr>
                    <a:solidFill>
                      <a:schemeClr val="bg2">
                        <a:lumMod val="20000"/>
                        <a:lumOff val="80000"/>
                      </a:schemeClr>
                    </a:solidFill>
                  </a:tcPr>
                </a:tc>
                <a:tc>
                  <a:txBody>
                    <a:bodyPr/>
                    <a:lstStyle/>
                    <a:p>
                      <a:endParaRPr lang="en-GB" sz="1000" dirty="0"/>
                    </a:p>
                  </a:txBody>
                  <a:tcPr>
                    <a:solidFill>
                      <a:srgbClr val="002060"/>
                    </a:solidFill>
                  </a:tcPr>
                </a:tc>
                <a:tc>
                  <a:txBody>
                    <a:bodyPr/>
                    <a:lstStyle/>
                    <a:p>
                      <a:endParaRPr lang="en-GB" sz="1000" dirty="0"/>
                    </a:p>
                  </a:txBody>
                  <a:tcPr>
                    <a:solidFill>
                      <a:schemeClr val="accent6">
                        <a:lumMod val="75000"/>
                      </a:schemeClr>
                    </a:solidFill>
                  </a:tcPr>
                </a:tc>
                <a:tc>
                  <a:txBody>
                    <a:bodyPr/>
                    <a:lstStyle/>
                    <a:p>
                      <a:endParaRPr lang="en-GB" sz="1000" dirty="0"/>
                    </a:p>
                  </a:txBody>
                  <a:tcPr>
                    <a:solidFill>
                      <a:schemeClr val="accent4">
                        <a:lumMod val="75000"/>
                      </a:schemeClr>
                    </a:solidFill>
                  </a:tcPr>
                </a:tc>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endParaRPr lang="en-GB" sz="1000" dirty="0"/>
                    </a:p>
                  </a:txBody>
                  <a:tcPr>
                    <a:solidFill>
                      <a:schemeClr val="accent5">
                        <a:lumMod val="40000"/>
                        <a:lumOff val="60000"/>
                      </a:schemeClr>
                    </a:solidFill>
                  </a:tcPr>
                </a:tc>
                <a:tc>
                  <a:txBody>
                    <a:bodyPr/>
                    <a:lstStyle/>
                    <a:p>
                      <a:endParaRPr lang="en-GB" sz="1000" dirty="0"/>
                    </a:p>
                  </a:txBody>
                  <a:tcPr>
                    <a:solidFill>
                      <a:srgbClr val="7030A0"/>
                    </a:solidFill>
                  </a:tcPr>
                </a:tc>
                <a:tc>
                  <a:txBody>
                    <a:bodyPr/>
                    <a:lstStyle/>
                    <a:p>
                      <a:endParaRPr lang="en-GB" sz="1000" dirty="0"/>
                    </a:p>
                  </a:txBody>
                  <a:tcPr>
                    <a:solidFill>
                      <a:schemeClr val="accent6">
                        <a:lumMod val="75000"/>
                      </a:schemeClr>
                    </a:solidFill>
                  </a:tcP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1411560" cy="1159768"/>
          </a:xfrm>
          <a:prstGeom prst="rect">
            <a:avLst/>
          </a:prstGeom>
        </p:spPr>
      </p:pic>
      <p:sp>
        <p:nvSpPr>
          <p:cNvPr id="6" name="AutoShape 2" descr="Image result for home">
            <a:extLst>
              <a:ext uri="{FF2B5EF4-FFF2-40B4-BE49-F238E27FC236}">
                <a16:creationId xmlns:a16="http://schemas.microsoft.com/office/drawing/2014/main" id="{B6812FA9-7A79-4919-A0B6-21862138BA1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a:extLst>
              <a:ext uri="{FF2B5EF4-FFF2-40B4-BE49-F238E27FC236}">
                <a16:creationId xmlns:a16="http://schemas.microsoft.com/office/drawing/2014/main" id="{A54C6134-73EF-4372-AC74-8CEDA4EF981A}"/>
              </a:ext>
            </a:extLst>
          </p:cNvPr>
          <p:cNvSpPr/>
          <p:nvPr/>
        </p:nvSpPr>
        <p:spPr>
          <a:xfrm>
            <a:off x="2249760" y="482862"/>
            <a:ext cx="5597151" cy="707886"/>
          </a:xfrm>
          <a:prstGeom prst="rect">
            <a:avLst/>
          </a:prstGeom>
        </p:spPr>
        <p:txBody>
          <a:bodyPr wrap="square">
            <a:spAutoFit/>
          </a:bodyPr>
          <a:lstStyle/>
          <a:p>
            <a:r>
              <a:rPr lang="en-GB" sz="4000" b="1" dirty="0">
                <a:latin typeface="Bradley Hand ITC" pitchFamily="66" charset="0"/>
              </a:rPr>
              <a:t>       What about me?                 </a:t>
            </a:r>
          </a:p>
        </p:txBody>
      </p:sp>
    </p:spTree>
    <p:extLst>
      <p:ext uri="{BB962C8B-B14F-4D97-AF65-F5344CB8AC3E}">
        <p14:creationId xmlns:p14="http://schemas.microsoft.com/office/powerpoint/2010/main" val="24345998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2000"/>
                                        <p:tgtEl>
                                          <p:spTgt spid="3">
                                            <p:bg/>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2000"/>
                                        <p:tgtEl>
                                          <p:spTgt spid="3">
                                            <p:txEl>
                                              <p:pRg st="0" end="0"/>
                                            </p:txEl>
                                          </p:spTgt>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2000"/>
                                        <p:tgtEl>
                                          <p:spTgt spid="3">
                                            <p:txEl>
                                              <p:pRg st="1" end="1"/>
                                            </p:txEl>
                                          </p:spTgt>
                                        </p:tgtEl>
                                      </p:cBhvr>
                                    </p:animEffect>
                                  </p:childTnLst>
                                </p:cTn>
                              </p:par>
                            </p:childTnLst>
                          </p:cTn>
                        </p:par>
                        <p:par>
                          <p:cTn id="16" fill="hold">
                            <p:stCondLst>
                              <p:cond delay="6000"/>
                            </p:stCondLst>
                            <p:childTnLst>
                              <p:par>
                                <p:cTn id="17" presetID="22" presetClass="entr" presetSubtype="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up)">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1071569"/>
          </a:xfrm>
        </p:spPr>
        <p:txBody>
          <a:bodyPr>
            <a:normAutofit fontScale="90000"/>
          </a:bodyPr>
          <a:lstStyle/>
          <a:p>
            <a:r>
              <a:rPr lang="en-GB" b="1" dirty="0">
                <a:latin typeface="Bradley Hand ITC" pitchFamily="66" charset="0"/>
              </a:rPr>
              <a:t>          </a:t>
            </a:r>
            <a:br>
              <a:rPr lang="en-GB" b="1" dirty="0">
                <a:latin typeface="Bradley Hand ITC" pitchFamily="66" charset="0"/>
              </a:rPr>
            </a:br>
            <a:endParaRPr lang="en-GB" b="1" dirty="0">
              <a:latin typeface="Bradley Hand ITC" pitchFamily="66" charset="0"/>
            </a:endParaRPr>
          </a:p>
        </p:txBody>
      </p:sp>
      <p:sp>
        <p:nvSpPr>
          <p:cNvPr id="3" name="Subtitle 2"/>
          <p:cNvSpPr>
            <a:spLocks noGrp="1"/>
          </p:cNvSpPr>
          <p:nvPr>
            <p:ph type="subTitle" idx="1"/>
          </p:nvPr>
        </p:nvSpPr>
        <p:spPr>
          <a:xfrm>
            <a:off x="183678" y="2419976"/>
            <a:ext cx="8776643" cy="4033360"/>
          </a:xfr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p:spPr>
        <p:txBody>
          <a:bodyPr>
            <a:normAutofit fontScale="92500"/>
          </a:bodyPr>
          <a:lstStyle/>
          <a:p>
            <a:pPr algn="l">
              <a:lnSpc>
                <a:spcPct val="107000"/>
              </a:lnSpc>
              <a:spcAft>
                <a:spcPts val="800"/>
              </a:spcAft>
            </a:pPr>
            <a:r>
              <a:rPr lang="en-GB" dirty="0">
                <a:solidFill>
                  <a:schemeClr val="bg1"/>
                </a:solidFill>
                <a:latin typeface="Comic Sans MS" panose="030F0702030302020204" pitchFamily="66" charset="0"/>
              </a:rPr>
              <a:t>All of the children in Foundation Stage, Year 1 &amp; Year 2 took part in a class circle time to talk about how they felt about moving on, the ways that teachers could support them and about what parents could do to help them. </a:t>
            </a:r>
          </a:p>
          <a:p>
            <a:pPr algn="l">
              <a:lnSpc>
                <a:spcPct val="107000"/>
              </a:lnSpc>
              <a:spcAft>
                <a:spcPts val="800"/>
              </a:spcAft>
            </a:pPr>
            <a:r>
              <a:rPr lang="en-GB" dirty="0">
                <a:solidFill>
                  <a:schemeClr val="bg1"/>
                </a:solidFill>
                <a:latin typeface="Comic Sans MS" panose="030F0702030302020204" pitchFamily="66" charset="0"/>
              </a:rPr>
              <a:t>We have listened to their important views and ideas and this has shaped our transition plan.</a:t>
            </a:r>
          </a:p>
          <a:p>
            <a:pPr algn="l">
              <a:lnSpc>
                <a:spcPct val="107000"/>
              </a:lnSpc>
              <a:spcAft>
                <a:spcPts val="800"/>
              </a:spcAft>
            </a:pPr>
            <a:endParaRPr lang="en-GB" dirty="0">
              <a:solidFill>
                <a:schemeClr val="bg1"/>
              </a:solidFill>
              <a:latin typeface="Comic Sans MS" panose="030F0702030302020204" pitchFamily="66" charset="0"/>
            </a:endParaRPr>
          </a:p>
          <a:p>
            <a:pPr algn="l">
              <a:lnSpc>
                <a:spcPct val="107000"/>
              </a:lnSpc>
              <a:spcAft>
                <a:spcPts val="800"/>
              </a:spcAft>
            </a:pPr>
            <a:endParaRPr lang="en-GB" dirty="0">
              <a:solidFill>
                <a:schemeClr val="bg1"/>
              </a:solidFill>
              <a:latin typeface="Comic Sans MS" panose="030F0702030302020204" pitchFamily="66" charset="0"/>
            </a:endParaRPr>
          </a:p>
          <a:p>
            <a:pPr algn="l">
              <a:lnSpc>
                <a:spcPct val="107000"/>
              </a:lnSpc>
              <a:spcAft>
                <a:spcPts val="800"/>
              </a:spcAft>
            </a:pPr>
            <a:endParaRPr lang="en-GB" dirty="0">
              <a:solidFill>
                <a:schemeClr val="bg1"/>
              </a:solidFill>
              <a:latin typeface="Comic Sans MS" panose="030F0702030302020204" pitchFamily="66" charset="0"/>
            </a:endParaRPr>
          </a:p>
          <a:p>
            <a:pPr lvl="0" algn="l">
              <a:lnSpc>
                <a:spcPct val="107000"/>
              </a:lnSpc>
              <a:spcAft>
                <a:spcPts val="800"/>
              </a:spcAft>
            </a:pPr>
            <a:endParaRPr lang="en-GB" sz="2800" dirty="0">
              <a:solidFill>
                <a:schemeClr val="bg1"/>
              </a:solidFill>
              <a:latin typeface="Brush Script MT" panose="03060802040406070304" pitchFamily="66"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nvPr>
        </p:nvGraphicFramePr>
        <p:xfrm>
          <a:off x="0" y="1571612"/>
          <a:ext cx="9144008" cy="243840"/>
        </p:xfrm>
        <a:graphic>
          <a:graphicData uri="http://schemas.openxmlformats.org/drawingml/2006/table">
            <a:tbl>
              <a:tblPr firstRow="1" bandRow="1">
                <a:tableStyleId>{5C22544A-7EE6-4342-B048-85BDC9FD1C3A}</a:tableStyleId>
              </a:tblPr>
              <a:tblGrid>
                <a:gridCol w="343730">
                  <a:extLst>
                    <a:ext uri="{9D8B030D-6E8A-4147-A177-3AD203B41FA5}">
                      <a16:colId xmlns:a16="http://schemas.microsoft.com/office/drawing/2014/main" val="20000"/>
                    </a:ext>
                  </a:extLst>
                </a:gridCol>
                <a:gridCol w="333604">
                  <a:extLst>
                    <a:ext uri="{9D8B030D-6E8A-4147-A177-3AD203B41FA5}">
                      <a16:colId xmlns:a16="http://schemas.microsoft.com/office/drawing/2014/main" val="20001"/>
                    </a:ext>
                  </a:extLst>
                </a:gridCol>
                <a:gridCol w="338667">
                  <a:extLst>
                    <a:ext uri="{9D8B030D-6E8A-4147-A177-3AD203B41FA5}">
                      <a16:colId xmlns:a16="http://schemas.microsoft.com/office/drawing/2014/main" val="20002"/>
                    </a:ext>
                  </a:extLst>
                </a:gridCol>
                <a:gridCol w="338667">
                  <a:extLst>
                    <a:ext uri="{9D8B030D-6E8A-4147-A177-3AD203B41FA5}">
                      <a16:colId xmlns:a16="http://schemas.microsoft.com/office/drawing/2014/main" val="20003"/>
                    </a:ext>
                  </a:extLst>
                </a:gridCol>
                <a:gridCol w="338667">
                  <a:extLst>
                    <a:ext uri="{9D8B030D-6E8A-4147-A177-3AD203B41FA5}">
                      <a16:colId xmlns:a16="http://schemas.microsoft.com/office/drawing/2014/main" val="20004"/>
                    </a:ext>
                  </a:extLst>
                </a:gridCol>
                <a:gridCol w="338667">
                  <a:extLst>
                    <a:ext uri="{9D8B030D-6E8A-4147-A177-3AD203B41FA5}">
                      <a16:colId xmlns:a16="http://schemas.microsoft.com/office/drawing/2014/main" val="20005"/>
                    </a:ext>
                  </a:extLst>
                </a:gridCol>
                <a:gridCol w="338667">
                  <a:extLst>
                    <a:ext uri="{9D8B030D-6E8A-4147-A177-3AD203B41FA5}">
                      <a16:colId xmlns:a16="http://schemas.microsoft.com/office/drawing/2014/main" val="20006"/>
                    </a:ext>
                  </a:extLst>
                </a:gridCol>
                <a:gridCol w="338667">
                  <a:extLst>
                    <a:ext uri="{9D8B030D-6E8A-4147-A177-3AD203B41FA5}">
                      <a16:colId xmlns:a16="http://schemas.microsoft.com/office/drawing/2014/main" val="20007"/>
                    </a:ext>
                  </a:extLst>
                </a:gridCol>
                <a:gridCol w="338667">
                  <a:extLst>
                    <a:ext uri="{9D8B030D-6E8A-4147-A177-3AD203B41FA5}">
                      <a16:colId xmlns:a16="http://schemas.microsoft.com/office/drawing/2014/main" val="20008"/>
                    </a:ext>
                  </a:extLst>
                </a:gridCol>
                <a:gridCol w="338667">
                  <a:extLst>
                    <a:ext uri="{9D8B030D-6E8A-4147-A177-3AD203B41FA5}">
                      <a16:colId xmlns:a16="http://schemas.microsoft.com/office/drawing/2014/main" val="20009"/>
                    </a:ext>
                  </a:extLst>
                </a:gridCol>
                <a:gridCol w="338667">
                  <a:extLst>
                    <a:ext uri="{9D8B030D-6E8A-4147-A177-3AD203B41FA5}">
                      <a16:colId xmlns:a16="http://schemas.microsoft.com/office/drawing/2014/main" val="20010"/>
                    </a:ext>
                  </a:extLst>
                </a:gridCol>
                <a:gridCol w="338667">
                  <a:extLst>
                    <a:ext uri="{9D8B030D-6E8A-4147-A177-3AD203B41FA5}">
                      <a16:colId xmlns:a16="http://schemas.microsoft.com/office/drawing/2014/main" val="20011"/>
                    </a:ext>
                  </a:extLst>
                </a:gridCol>
                <a:gridCol w="338667">
                  <a:extLst>
                    <a:ext uri="{9D8B030D-6E8A-4147-A177-3AD203B41FA5}">
                      <a16:colId xmlns:a16="http://schemas.microsoft.com/office/drawing/2014/main" val="20012"/>
                    </a:ext>
                  </a:extLst>
                </a:gridCol>
                <a:gridCol w="338667">
                  <a:extLst>
                    <a:ext uri="{9D8B030D-6E8A-4147-A177-3AD203B41FA5}">
                      <a16:colId xmlns:a16="http://schemas.microsoft.com/office/drawing/2014/main" val="20013"/>
                    </a:ext>
                  </a:extLst>
                </a:gridCol>
                <a:gridCol w="338667">
                  <a:extLst>
                    <a:ext uri="{9D8B030D-6E8A-4147-A177-3AD203B41FA5}">
                      <a16:colId xmlns:a16="http://schemas.microsoft.com/office/drawing/2014/main" val="20014"/>
                    </a:ext>
                  </a:extLst>
                </a:gridCol>
                <a:gridCol w="338667">
                  <a:extLst>
                    <a:ext uri="{9D8B030D-6E8A-4147-A177-3AD203B41FA5}">
                      <a16:colId xmlns:a16="http://schemas.microsoft.com/office/drawing/2014/main" val="20015"/>
                    </a:ext>
                  </a:extLst>
                </a:gridCol>
                <a:gridCol w="338667">
                  <a:extLst>
                    <a:ext uri="{9D8B030D-6E8A-4147-A177-3AD203B41FA5}">
                      <a16:colId xmlns:a16="http://schemas.microsoft.com/office/drawing/2014/main" val="20016"/>
                    </a:ext>
                  </a:extLst>
                </a:gridCol>
                <a:gridCol w="338667">
                  <a:extLst>
                    <a:ext uri="{9D8B030D-6E8A-4147-A177-3AD203B41FA5}">
                      <a16:colId xmlns:a16="http://schemas.microsoft.com/office/drawing/2014/main" val="20017"/>
                    </a:ext>
                  </a:extLst>
                </a:gridCol>
                <a:gridCol w="338667">
                  <a:extLst>
                    <a:ext uri="{9D8B030D-6E8A-4147-A177-3AD203B41FA5}">
                      <a16:colId xmlns:a16="http://schemas.microsoft.com/office/drawing/2014/main" val="20018"/>
                    </a:ext>
                  </a:extLst>
                </a:gridCol>
                <a:gridCol w="338667">
                  <a:extLst>
                    <a:ext uri="{9D8B030D-6E8A-4147-A177-3AD203B41FA5}">
                      <a16:colId xmlns:a16="http://schemas.microsoft.com/office/drawing/2014/main" val="20019"/>
                    </a:ext>
                  </a:extLst>
                </a:gridCol>
                <a:gridCol w="338667">
                  <a:extLst>
                    <a:ext uri="{9D8B030D-6E8A-4147-A177-3AD203B41FA5}">
                      <a16:colId xmlns:a16="http://schemas.microsoft.com/office/drawing/2014/main" val="20020"/>
                    </a:ext>
                  </a:extLst>
                </a:gridCol>
                <a:gridCol w="338667">
                  <a:extLst>
                    <a:ext uri="{9D8B030D-6E8A-4147-A177-3AD203B41FA5}">
                      <a16:colId xmlns:a16="http://schemas.microsoft.com/office/drawing/2014/main" val="20021"/>
                    </a:ext>
                  </a:extLst>
                </a:gridCol>
                <a:gridCol w="338667">
                  <a:extLst>
                    <a:ext uri="{9D8B030D-6E8A-4147-A177-3AD203B41FA5}">
                      <a16:colId xmlns:a16="http://schemas.microsoft.com/office/drawing/2014/main" val="20022"/>
                    </a:ext>
                  </a:extLst>
                </a:gridCol>
                <a:gridCol w="338667">
                  <a:extLst>
                    <a:ext uri="{9D8B030D-6E8A-4147-A177-3AD203B41FA5}">
                      <a16:colId xmlns:a16="http://schemas.microsoft.com/office/drawing/2014/main" val="20023"/>
                    </a:ext>
                  </a:extLst>
                </a:gridCol>
                <a:gridCol w="259728">
                  <a:extLst>
                    <a:ext uri="{9D8B030D-6E8A-4147-A177-3AD203B41FA5}">
                      <a16:colId xmlns:a16="http://schemas.microsoft.com/office/drawing/2014/main" val="20024"/>
                    </a:ext>
                  </a:extLst>
                </a:gridCol>
                <a:gridCol w="275009">
                  <a:extLst>
                    <a:ext uri="{9D8B030D-6E8A-4147-A177-3AD203B41FA5}">
                      <a16:colId xmlns:a16="http://schemas.microsoft.com/office/drawing/2014/main" val="20025"/>
                    </a:ext>
                  </a:extLst>
                </a:gridCol>
                <a:gridCol w="481263">
                  <a:extLst>
                    <a:ext uri="{9D8B030D-6E8A-4147-A177-3AD203B41FA5}">
                      <a16:colId xmlns:a16="http://schemas.microsoft.com/office/drawing/2014/main" val="20026"/>
                    </a:ext>
                  </a:extLst>
                </a:gridCol>
              </a:tblGrid>
              <a:tr h="214314">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solidFill>
                          <a:srgbClr val="00B050"/>
                        </a:solidFill>
                      </a:endParaRPr>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pPr lvl="1"/>
                      <a:endParaRPr lang="en-GB" sz="1000" dirty="0"/>
                    </a:p>
                  </a:txBody>
                  <a:tcPr>
                    <a:solidFill>
                      <a:schemeClr val="bg2">
                        <a:lumMod val="20000"/>
                        <a:lumOff val="80000"/>
                      </a:schemeClr>
                    </a:solidFill>
                  </a:tcPr>
                </a:tc>
                <a:tc>
                  <a:txBody>
                    <a:bodyPr/>
                    <a:lstStyle/>
                    <a:p>
                      <a:endParaRPr lang="en-GB" sz="1000" dirty="0"/>
                    </a:p>
                  </a:txBody>
                  <a:tcPr>
                    <a:solidFill>
                      <a:srgbClr val="002060"/>
                    </a:solidFill>
                  </a:tcPr>
                </a:tc>
                <a:tc>
                  <a:txBody>
                    <a:bodyPr/>
                    <a:lstStyle/>
                    <a:p>
                      <a:endParaRPr lang="en-GB" sz="1000" dirty="0"/>
                    </a:p>
                  </a:txBody>
                  <a:tcPr>
                    <a:solidFill>
                      <a:schemeClr val="accent6">
                        <a:lumMod val="75000"/>
                      </a:schemeClr>
                    </a:solidFill>
                  </a:tcPr>
                </a:tc>
                <a:tc>
                  <a:txBody>
                    <a:bodyPr/>
                    <a:lstStyle/>
                    <a:p>
                      <a:endParaRPr lang="en-GB" sz="1000" dirty="0"/>
                    </a:p>
                  </a:txBody>
                  <a:tcPr>
                    <a:solidFill>
                      <a:schemeClr val="accent4">
                        <a:lumMod val="75000"/>
                      </a:schemeClr>
                    </a:solidFill>
                  </a:tcPr>
                </a:tc>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endParaRPr lang="en-GB" sz="1000" dirty="0"/>
                    </a:p>
                  </a:txBody>
                  <a:tcPr>
                    <a:solidFill>
                      <a:schemeClr val="accent5">
                        <a:lumMod val="40000"/>
                        <a:lumOff val="60000"/>
                      </a:schemeClr>
                    </a:solidFill>
                  </a:tcPr>
                </a:tc>
                <a:tc>
                  <a:txBody>
                    <a:bodyPr/>
                    <a:lstStyle/>
                    <a:p>
                      <a:endParaRPr lang="en-GB" sz="1000" dirty="0"/>
                    </a:p>
                  </a:txBody>
                  <a:tcPr>
                    <a:solidFill>
                      <a:srgbClr val="7030A0"/>
                    </a:solidFill>
                  </a:tcPr>
                </a:tc>
                <a:tc>
                  <a:txBody>
                    <a:bodyPr/>
                    <a:lstStyle/>
                    <a:p>
                      <a:endParaRPr lang="en-GB" sz="1000" dirty="0"/>
                    </a:p>
                  </a:txBody>
                  <a:tcPr>
                    <a:solidFill>
                      <a:schemeClr val="accent6">
                        <a:lumMod val="75000"/>
                      </a:schemeClr>
                    </a:solidFill>
                  </a:tcP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1411560" cy="1159768"/>
          </a:xfrm>
          <a:prstGeom prst="rect">
            <a:avLst/>
          </a:prstGeom>
        </p:spPr>
      </p:pic>
      <p:sp>
        <p:nvSpPr>
          <p:cNvPr id="6" name="AutoShape 2" descr="Image result for home">
            <a:extLst>
              <a:ext uri="{FF2B5EF4-FFF2-40B4-BE49-F238E27FC236}">
                <a16:creationId xmlns:a16="http://schemas.microsoft.com/office/drawing/2014/main" id="{B6812FA9-7A79-4919-A0B6-21862138BA1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a:extLst>
              <a:ext uri="{FF2B5EF4-FFF2-40B4-BE49-F238E27FC236}">
                <a16:creationId xmlns:a16="http://schemas.microsoft.com/office/drawing/2014/main" id="{A54C6134-73EF-4372-AC74-8CEDA4EF981A}"/>
              </a:ext>
            </a:extLst>
          </p:cNvPr>
          <p:cNvSpPr/>
          <p:nvPr/>
        </p:nvSpPr>
        <p:spPr>
          <a:xfrm>
            <a:off x="1979712" y="-34290"/>
            <a:ext cx="6912768" cy="1323439"/>
          </a:xfrm>
          <a:prstGeom prst="rect">
            <a:avLst/>
          </a:prstGeom>
        </p:spPr>
        <p:txBody>
          <a:bodyPr wrap="square">
            <a:spAutoFit/>
          </a:bodyPr>
          <a:lstStyle/>
          <a:p>
            <a:r>
              <a:rPr lang="en-GB" sz="4000" b="1" dirty="0">
                <a:latin typeface="Bradley Hand ITC" pitchFamily="66" charset="0"/>
              </a:rPr>
              <a:t>What did your children say that they wanted from you?                 </a:t>
            </a:r>
          </a:p>
        </p:txBody>
      </p:sp>
      <p:pic>
        <p:nvPicPr>
          <p:cNvPr id="27650" name="Picture 2" descr="Image result for listening">
            <a:extLst>
              <a:ext uri="{FF2B5EF4-FFF2-40B4-BE49-F238E27FC236}">
                <a16:creationId xmlns:a16="http://schemas.microsoft.com/office/drawing/2014/main" id="{C0DDC49F-8B4E-434B-B435-DA9E250C1A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6772" y="1232835"/>
            <a:ext cx="1619672" cy="1076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0413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2000"/>
                                        <p:tgtEl>
                                          <p:spTgt spid="3">
                                            <p:bg/>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2000"/>
                                        <p:tgtEl>
                                          <p:spTgt spid="3">
                                            <p:txEl>
                                              <p:pRg st="0" end="0"/>
                                            </p:txEl>
                                          </p:spTgt>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2000"/>
                                        <p:tgtEl>
                                          <p:spTgt spid="3">
                                            <p:txEl>
                                              <p:pRg st="1" end="1"/>
                                            </p:txEl>
                                          </p:spTgt>
                                        </p:tgtEl>
                                      </p:cBhvr>
                                    </p:animEffect>
                                  </p:childTnLst>
                                </p:cTn>
                              </p:par>
                              <p:par>
                                <p:cTn id="16" presetID="8" presetClass="entr" presetSubtype="32" fill="hold" nodeType="withEffect">
                                  <p:stCondLst>
                                    <p:cond delay="0"/>
                                  </p:stCondLst>
                                  <p:childTnLst>
                                    <p:set>
                                      <p:cBhvr>
                                        <p:cTn id="17" dur="1" fill="hold">
                                          <p:stCondLst>
                                            <p:cond delay="0"/>
                                          </p:stCondLst>
                                        </p:cTn>
                                        <p:tgtEl>
                                          <p:spTgt spid="27650"/>
                                        </p:tgtEl>
                                        <p:attrNameLst>
                                          <p:attrName>style.visibility</p:attrName>
                                        </p:attrNameLst>
                                      </p:cBhvr>
                                      <p:to>
                                        <p:strVal val="visible"/>
                                      </p:to>
                                    </p:set>
                                    <p:animEffect transition="in" filter="diamond(out)">
                                      <p:cBhvr>
                                        <p:cTn id="18" dur="2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1071569"/>
          </a:xfrm>
        </p:spPr>
        <p:txBody>
          <a:bodyPr>
            <a:normAutofit fontScale="90000"/>
          </a:bodyPr>
          <a:lstStyle/>
          <a:p>
            <a:r>
              <a:rPr lang="en-GB" b="1" dirty="0">
                <a:latin typeface="Bradley Hand ITC" pitchFamily="66" charset="0"/>
              </a:rPr>
              <a:t>          </a:t>
            </a:r>
            <a:br>
              <a:rPr lang="en-GB" b="1" dirty="0">
                <a:latin typeface="Bradley Hand ITC" pitchFamily="66" charset="0"/>
              </a:rPr>
            </a:br>
            <a:endParaRPr lang="en-GB" b="1" dirty="0">
              <a:latin typeface="Bradley Hand ITC" pitchFamily="66" charset="0"/>
            </a:endParaRPr>
          </a:p>
        </p:txBody>
      </p:sp>
      <p:sp>
        <p:nvSpPr>
          <p:cNvPr id="3" name="Subtitle 2"/>
          <p:cNvSpPr>
            <a:spLocks noGrp="1"/>
          </p:cNvSpPr>
          <p:nvPr>
            <p:ph type="subTitle" idx="1"/>
          </p:nvPr>
        </p:nvSpPr>
        <p:spPr>
          <a:xfrm>
            <a:off x="183678" y="2419976"/>
            <a:ext cx="8776643" cy="4033360"/>
          </a:xfr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p:spPr>
        <p:txBody>
          <a:bodyPr>
            <a:normAutofit/>
          </a:bodyPr>
          <a:lstStyle/>
          <a:p>
            <a:pPr algn="l">
              <a:lnSpc>
                <a:spcPct val="107000"/>
              </a:lnSpc>
              <a:spcAft>
                <a:spcPts val="800"/>
              </a:spcAft>
            </a:pPr>
            <a:endParaRPr lang="en-GB" dirty="0">
              <a:solidFill>
                <a:schemeClr val="bg1"/>
              </a:solidFill>
              <a:latin typeface="Comic Sans MS" panose="030F0702030302020204" pitchFamily="66" charset="0"/>
            </a:endParaRPr>
          </a:p>
          <a:p>
            <a:pPr algn="l">
              <a:lnSpc>
                <a:spcPct val="107000"/>
              </a:lnSpc>
              <a:spcAft>
                <a:spcPts val="800"/>
              </a:spcAft>
            </a:pPr>
            <a:endParaRPr lang="en-GB" dirty="0">
              <a:solidFill>
                <a:schemeClr val="bg1"/>
              </a:solidFill>
              <a:latin typeface="Comic Sans MS" panose="030F0702030302020204" pitchFamily="66" charset="0"/>
            </a:endParaRPr>
          </a:p>
          <a:p>
            <a:pPr algn="l">
              <a:lnSpc>
                <a:spcPct val="107000"/>
              </a:lnSpc>
              <a:spcAft>
                <a:spcPts val="800"/>
              </a:spcAft>
            </a:pPr>
            <a:endParaRPr lang="en-GB" dirty="0">
              <a:solidFill>
                <a:schemeClr val="bg1"/>
              </a:solidFill>
              <a:latin typeface="Comic Sans MS" panose="030F0702030302020204" pitchFamily="66" charset="0"/>
            </a:endParaRPr>
          </a:p>
          <a:p>
            <a:pPr lvl="0" algn="l">
              <a:lnSpc>
                <a:spcPct val="107000"/>
              </a:lnSpc>
              <a:spcAft>
                <a:spcPts val="800"/>
              </a:spcAft>
            </a:pPr>
            <a:endParaRPr lang="en-GB" sz="2800" dirty="0">
              <a:solidFill>
                <a:schemeClr val="bg1"/>
              </a:solidFill>
              <a:latin typeface="Brush Script MT" panose="03060802040406070304" pitchFamily="66"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nvPr>
        </p:nvGraphicFramePr>
        <p:xfrm>
          <a:off x="0" y="1571612"/>
          <a:ext cx="9144008" cy="243840"/>
        </p:xfrm>
        <a:graphic>
          <a:graphicData uri="http://schemas.openxmlformats.org/drawingml/2006/table">
            <a:tbl>
              <a:tblPr firstRow="1" bandRow="1">
                <a:tableStyleId>{5C22544A-7EE6-4342-B048-85BDC9FD1C3A}</a:tableStyleId>
              </a:tblPr>
              <a:tblGrid>
                <a:gridCol w="343730">
                  <a:extLst>
                    <a:ext uri="{9D8B030D-6E8A-4147-A177-3AD203B41FA5}">
                      <a16:colId xmlns:a16="http://schemas.microsoft.com/office/drawing/2014/main" val="20000"/>
                    </a:ext>
                  </a:extLst>
                </a:gridCol>
                <a:gridCol w="333604">
                  <a:extLst>
                    <a:ext uri="{9D8B030D-6E8A-4147-A177-3AD203B41FA5}">
                      <a16:colId xmlns:a16="http://schemas.microsoft.com/office/drawing/2014/main" val="20001"/>
                    </a:ext>
                  </a:extLst>
                </a:gridCol>
                <a:gridCol w="338667">
                  <a:extLst>
                    <a:ext uri="{9D8B030D-6E8A-4147-A177-3AD203B41FA5}">
                      <a16:colId xmlns:a16="http://schemas.microsoft.com/office/drawing/2014/main" val="20002"/>
                    </a:ext>
                  </a:extLst>
                </a:gridCol>
                <a:gridCol w="338667">
                  <a:extLst>
                    <a:ext uri="{9D8B030D-6E8A-4147-A177-3AD203B41FA5}">
                      <a16:colId xmlns:a16="http://schemas.microsoft.com/office/drawing/2014/main" val="20003"/>
                    </a:ext>
                  </a:extLst>
                </a:gridCol>
                <a:gridCol w="338667">
                  <a:extLst>
                    <a:ext uri="{9D8B030D-6E8A-4147-A177-3AD203B41FA5}">
                      <a16:colId xmlns:a16="http://schemas.microsoft.com/office/drawing/2014/main" val="20004"/>
                    </a:ext>
                  </a:extLst>
                </a:gridCol>
                <a:gridCol w="338667">
                  <a:extLst>
                    <a:ext uri="{9D8B030D-6E8A-4147-A177-3AD203B41FA5}">
                      <a16:colId xmlns:a16="http://schemas.microsoft.com/office/drawing/2014/main" val="20005"/>
                    </a:ext>
                  </a:extLst>
                </a:gridCol>
                <a:gridCol w="338667">
                  <a:extLst>
                    <a:ext uri="{9D8B030D-6E8A-4147-A177-3AD203B41FA5}">
                      <a16:colId xmlns:a16="http://schemas.microsoft.com/office/drawing/2014/main" val="20006"/>
                    </a:ext>
                  </a:extLst>
                </a:gridCol>
                <a:gridCol w="338667">
                  <a:extLst>
                    <a:ext uri="{9D8B030D-6E8A-4147-A177-3AD203B41FA5}">
                      <a16:colId xmlns:a16="http://schemas.microsoft.com/office/drawing/2014/main" val="20007"/>
                    </a:ext>
                  </a:extLst>
                </a:gridCol>
                <a:gridCol w="338667">
                  <a:extLst>
                    <a:ext uri="{9D8B030D-6E8A-4147-A177-3AD203B41FA5}">
                      <a16:colId xmlns:a16="http://schemas.microsoft.com/office/drawing/2014/main" val="20008"/>
                    </a:ext>
                  </a:extLst>
                </a:gridCol>
                <a:gridCol w="338667">
                  <a:extLst>
                    <a:ext uri="{9D8B030D-6E8A-4147-A177-3AD203B41FA5}">
                      <a16:colId xmlns:a16="http://schemas.microsoft.com/office/drawing/2014/main" val="20009"/>
                    </a:ext>
                  </a:extLst>
                </a:gridCol>
                <a:gridCol w="338667">
                  <a:extLst>
                    <a:ext uri="{9D8B030D-6E8A-4147-A177-3AD203B41FA5}">
                      <a16:colId xmlns:a16="http://schemas.microsoft.com/office/drawing/2014/main" val="20010"/>
                    </a:ext>
                  </a:extLst>
                </a:gridCol>
                <a:gridCol w="338667">
                  <a:extLst>
                    <a:ext uri="{9D8B030D-6E8A-4147-A177-3AD203B41FA5}">
                      <a16:colId xmlns:a16="http://schemas.microsoft.com/office/drawing/2014/main" val="20011"/>
                    </a:ext>
                  </a:extLst>
                </a:gridCol>
                <a:gridCol w="338667">
                  <a:extLst>
                    <a:ext uri="{9D8B030D-6E8A-4147-A177-3AD203B41FA5}">
                      <a16:colId xmlns:a16="http://schemas.microsoft.com/office/drawing/2014/main" val="20012"/>
                    </a:ext>
                  </a:extLst>
                </a:gridCol>
                <a:gridCol w="338667">
                  <a:extLst>
                    <a:ext uri="{9D8B030D-6E8A-4147-A177-3AD203B41FA5}">
                      <a16:colId xmlns:a16="http://schemas.microsoft.com/office/drawing/2014/main" val="20013"/>
                    </a:ext>
                  </a:extLst>
                </a:gridCol>
                <a:gridCol w="338667">
                  <a:extLst>
                    <a:ext uri="{9D8B030D-6E8A-4147-A177-3AD203B41FA5}">
                      <a16:colId xmlns:a16="http://schemas.microsoft.com/office/drawing/2014/main" val="20014"/>
                    </a:ext>
                  </a:extLst>
                </a:gridCol>
                <a:gridCol w="338667">
                  <a:extLst>
                    <a:ext uri="{9D8B030D-6E8A-4147-A177-3AD203B41FA5}">
                      <a16:colId xmlns:a16="http://schemas.microsoft.com/office/drawing/2014/main" val="20015"/>
                    </a:ext>
                  </a:extLst>
                </a:gridCol>
                <a:gridCol w="338667">
                  <a:extLst>
                    <a:ext uri="{9D8B030D-6E8A-4147-A177-3AD203B41FA5}">
                      <a16:colId xmlns:a16="http://schemas.microsoft.com/office/drawing/2014/main" val="20016"/>
                    </a:ext>
                  </a:extLst>
                </a:gridCol>
                <a:gridCol w="338667">
                  <a:extLst>
                    <a:ext uri="{9D8B030D-6E8A-4147-A177-3AD203B41FA5}">
                      <a16:colId xmlns:a16="http://schemas.microsoft.com/office/drawing/2014/main" val="20017"/>
                    </a:ext>
                  </a:extLst>
                </a:gridCol>
                <a:gridCol w="338667">
                  <a:extLst>
                    <a:ext uri="{9D8B030D-6E8A-4147-A177-3AD203B41FA5}">
                      <a16:colId xmlns:a16="http://schemas.microsoft.com/office/drawing/2014/main" val="20018"/>
                    </a:ext>
                  </a:extLst>
                </a:gridCol>
                <a:gridCol w="338667">
                  <a:extLst>
                    <a:ext uri="{9D8B030D-6E8A-4147-A177-3AD203B41FA5}">
                      <a16:colId xmlns:a16="http://schemas.microsoft.com/office/drawing/2014/main" val="20019"/>
                    </a:ext>
                  </a:extLst>
                </a:gridCol>
                <a:gridCol w="338667">
                  <a:extLst>
                    <a:ext uri="{9D8B030D-6E8A-4147-A177-3AD203B41FA5}">
                      <a16:colId xmlns:a16="http://schemas.microsoft.com/office/drawing/2014/main" val="20020"/>
                    </a:ext>
                  </a:extLst>
                </a:gridCol>
                <a:gridCol w="338667">
                  <a:extLst>
                    <a:ext uri="{9D8B030D-6E8A-4147-A177-3AD203B41FA5}">
                      <a16:colId xmlns:a16="http://schemas.microsoft.com/office/drawing/2014/main" val="20021"/>
                    </a:ext>
                  </a:extLst>
                </a:gridCol>
                <a:gridCol w="338667">
                  <a:extLst>
                    <a:ext uri="{9D8B030D-6E8A-4147-A177-3AD203B41FA5}">
                      <a16:colId xmlns:a16="http://schemas.microsoft.com/office/drawing/2014/main" val="20022"/>
                    </a:ext>
                  </a:extLst>
                </a:gridCol>
                <a:gridCol w="338667">
                  <a:extLst>
                    <a:ext uri="{9D8B030D-6E8A-4147-A177-3AD203B41FA5}">
                      <a16:colId xmlns:a16="http://schemas.microsoft.com/office/drawing/2014/main" val="20023"/>
                    </a:ext>
                  </a:extLst>
                </a:gridCol>
                <a:gridCol w="259728">
                  <a:extLst>
                    <a:ext uri="{9D8B030D-6E8A-4147-A177-3AD203B41FA5}">
                      <a16:colId xmlns:a16="http://schemas.microsoft.com/office/drawing/2014/main" val="20024"/>
                    </a:ext>
                  </a:extLst>
                </a:gridCol>
                <a:gridCol w="275009">
                  <a:extLst>
                    <a:ext uri="{9D8B030D-6E8A-4147-A177-3AD203B41FA5}">
                      <a16:colId xmlns:a16="http://schemas.microsoft.com/office/drawing/2014/main" val="20025"/>
                    </a:ext>
                  </a:extLst>
                </a:gridCol>
                <a:gridCol w="481263">
                  <a:extLst>
                    <a:ext uri="{9D8B030D-6E8A-4147-A177-3AD203B41FA5}">
                      <a16:colId xmlns:a16="http://schemas.microsoft.com/office/drawing/2014/main" val="20026"/>
                    </a:ext>
                  </a:extLst>
                </a:gridCol>
              </a:tblGrid>
              <a:tr h="214314">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solidFill>
                          <a:srgbClr val="00B050"/>
                        </a:solidFill>
                      </a:endParaRPr>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pPr lvl="1"/>
                      <a:endParaRPr lang="en-GB" sz="1000" dirty="0"/>
                    </a:p>
                  </a:txBody>
                  <a:tcPr>
                    <a:solidFill>
                      <a:schemeClr val="bg2">
                        <a:lumMod val="20000"/>
                        <a:lumOff val="80000"/>
                      </a:schemeClr>
                    </a:solidFill>
                  </a:tcPr>
                </a:tc>
                <a:tc>
                  <a:txBody>
                    <a:bodyPr/>
                    <a:lstStyle/>
                    <a:p>
                      <a:endParaRPr lang="en-GB" sz="1000" dirty="0"/>
                    </a:p>
                  </a:txBody>
                  <a:tcPr>
                    <a:solidFill>
                      <a:srgbClr val="002060"/>
                    </a:solidFill>
                  </a:tcPr>
                </a:tc>
                <a:tc>
                  <a:txBody>
                    <a:bodyPr/>
                    <a:lstStyle/>
                    <a:p>
                      <a:endParaRPr lang="en-GB" sz="1000" dirty="0"/>
                    </a:p>
                  </a:txBody>
                  <a:tcPr>
                    <a:solidFill>
                      <a:schemeClr val="accent6">
                        <a:lumMod val="75000"/>
                      </a:schemeClr>
                    </a:solidFill>
                  </a:tcPr>
                </a:tc>
                <a:tc>
                  <a:txBody>
                    <a:bodyPr/>
                    <a:lstStyle/>
                    <a:p>
                      <a:endParaRPr lang="en-GB" sz="1000" dirty="0"/>
                    </a:p>
                  </a:txBody>
                  <a:tcPr>
                    <a:solidFill>
                      <a:schemeClr val="accent4">
                        <a:lumMod val="75000"/>
                      </a:schemeClr>
                    </a:solidFill>
                  </a:tcPr>
                </a:tc>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endParaRPr lang="en-GB" sz="1000" dirty="0"/>
                    </a:p>
                  </a:txBody>
                  <a:tcPr>
                    <a:solidFill>
                      <a:schemeClr val="accent5">
                        <a:lumMod val="40000"/>
                        <a:lumOff val="60000"/>
                      </a:schemeClr>
                    </a:solidFill>
                  </a:tcPr>
                </a:tc>
                <a:tc>
                  <a:txBody>
                    <a:bodyPr/>
                    <a:lstStyle/>
                    <a:p>
                      <a:endParaRPr lang="en-GB" sz="1000" dirty="0"/>
                    </a:p>
                  </a:txBody>
                  <a:tcPr>
                    <a:solidFill>
                      <a:srgbClr val="7030A0"/>
                    </a:solidFill>
                  </a:tcPr>
                </a:tc>
                <a:tc>
                  <a:txBody>
                    <a:bodyPr/>
                    <a:lstStyle/>
                    <a:p>
                      <a:endParaRPr lang="en-GB" sz="1000" dirty="0"/>
                    </a:p>
                  </a:txBody>
                  <a:tcPr>
                    <a:solidFill>
                      <a:schemeClr val="accent6">
                        <a:lumMod val="75000"/>
                      </a:schemeClr>
                    </a:solidFill>
                  </a:tcP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1411560" cy="1159768"/>
          </a:xfrm>
          <a:prstGeom prst="rect">
            <a:avLst/>
          </a:prstGeom>
        </p:spPr>
      </p:pic>
      <p:sp>
        <p:nvSpPr>
          <p:cNvPr id="6" name="AutoShape 2" descr="Image result for home">
            <a:extLst>
              <a:ext uri="{FF2B5EF4-FFF2-40B4-BE49-F238E27FC236}">
                <a16:creationId xmlns:a16="http://schemas.microsoft.com/office/drawing/2014/main" id="{B6812FA9-7A79-4919-A0B6-21862138BA1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a:extLst>
              <a:ext uri="{FF2B5EF4-FFF2-40B4-BE49-F238E27FC236}">
                <a16:creationId xmlns:a16="http://schemas.microsoft.com/office/drawing/2014/main" id="{A54C6134-73EF-4372-AC74-8CEDA4EF981A}"/>
              </a:ext>
            </a:extLst>
          </p:cNvPr>
          <p:cNvSpPr/>
          <p:nvPr/>
        </p:nvSpPr>
        <p:spPr>
          <a:xfrm>
            <a:off x="1979712" y="-34290"/>
            <a:ext cx="6912768" cy="1323439"/>
          </a:xfrm>
          <a:prstGeom prst="rect">
            <a:avLst/>
          </a:prstGeom>
        </p:spPr>
        <p:txBody>
          <a:bodyPr wrap="square">
            <a:spAutoFit/>
          </a:bodyPr>
          <a:lstStyle/>
          <a:p>
            <a:r>
              <a:rPr lang="en-GB" sz="4000" b="1" dirty="0">
                <a:latin typeface="Bradley Hand ITC" pitchFamily="66" charset="0"/>
              </a:rPr>
              <a:t>What did your children say that they wanted from you?                 </a:t>
            </a:r>
          </a:p>
        </p:txBody>
      </p:sp>
      <p:sp>
        <p:nvSpPr>
          <p:cNvPr id="7" name="Speech Bubble: Oval 6">
            <a:extLst>
              <a:ext uri="{FF2B5EF4-FFF2-40B4-BE49-F238E27FC236}">
                <a16:creationId xmlns:a16="http://schemas.microsoft.com/office/drawing/2014/main" id="{FBBB282A-7BDB-4375-A729-DD54BD91DEC9}"/>
              </a:ext>
            </a:extLst>
          </p:cNvPr>
          <p:cNvSpPr/>
          <p:nvPr/>
        </p:nvSpPr>
        <p:spPr>
          <a:xfrm>
            <a:off x="395536" y="2564904"/>
            <a:ext cx="3600400" cy="172819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000" i="1" dirty="0"/>
              <a:t>         ’Extra hugs’</a:t>
            </a:r>
            <a:endParaRPr lang="en-GB" sz="2000" dirty="0"/>
          </a:p>
        </p:txBody>
      </p:sp>
      <p:sp>
        <p:nvSpPr>
          <p:cNvPr id="9" name="Speech Bubble: Rectangle with Corners Rounded 8">
            <a:extLst>
              <a:ext uri="{FF2B5EF4-FFF2-40B4-BE49-F238E27FC236}">
                <a16:creationId xmlns:a16="http://schemas.microsoft.com/office/drawing/2014/main" id="{353C588E-D4A6-429E-B7D7-DB4AF3F80181}"/>
              </a:ext>
            </a:extLst>
          </p:cNvPr>
          <p:cNvSpPr/>
          <p:nvPr/>
        </p:nvSpPr>
        <p:spPr>
          <a:xfrm>
            <a:off x="4726053" y="2563572"/>
            <a:ext cx="3880048" cy="1664568"/>
          </a:xfrm>
          <a:prstGeom prst="wedgeRoundRectCallout">
            <a:avLst>
              <a:gd name="adj1" fmla="val 34156"/>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000" i="1" dirty="0"/>
              <a:t>‘Families could send us letters to make us feel better like they did after parents evening.’ </a:t>
            </a:r>
            <a:endParaRPr lang="en-GB" sz="2000" dirty="0"/>
          </a:p>
        </p:txBody>
      </p:sp>
      <p:sp>
        <p:nvSpPr>
          <p:cNvPr id="10" name="Speech Bubble: Rectangle 9">
            <a:extLst>
              <a:ext uri="{FF2B5EF4-FFF2-40B4-BE49-F238E27FC236}">
                <a16:creationId xmlns:a16="http://schemas.microsoft.com/office/drawing/2014/main" id="{C4AB7DF5-F37A-4D60-AF7E-92613030AB2E}"/>
              </a:ext>
            </a:extLst>
          </p:cNvPr>
          <p:cNvSpPr/>
          <p:nvPr/>
        </p:nvSpPr>
        <p:spPr>
          <a:xfrm>
            <a:off x="685800" y="4729043"/>
            <a:ext cx="2878088" cy="144016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a:t>‘They could help us to be a bit more independent.’</a:t>
            </a:r>
            <a:endParaRPr lang="en-GB" sz="2000" dirty="0"/>
          </a:p>
        </p:txBody>
      </p:sp>
      <p:sp>
        <p:nvSpPr>
          <p:cNvPr id="11" name="Thought Bubble: Cloud 10">
            <a:extLst>
              <a:ext uri="{FF2B5EF4-FFF2-40B4-BE49-F238E27FC236}">
                <a16:creationId xmlns:a16="http://schemas.microsoft.com/office/drawing/2014/main" id="{717037E6-A8F7-4722-BA5F-B4056B27516B}"/>
              </a:ext>
            </a:extLst>
          </p:cNvPr>
          <p:cNvSpPr/>
          <p:nvPr/>
        </p:nvSpPr>
        <p:spPr>
          <a:xfrm>
            <a:off x="4571999" y="4461633"/>
            <a:ext cx="4184848" cy="1779578"/>
          </a:xfrm>
          <a:prstGeom prst="cloudCallout">
            <a:avLst>
              <a:gd name="adj1" fmla="val -30005"/>
              <a:gd name="adj2" fmla="val 517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000" i="1" dirty="0"/>
              <a:t>‘Mums &amp; Dads to say goodbye to us at the gate in the mornings……  to get us ready.’</a:t>
            </a:r>
            <a:endParaRPr lang="en-GB" sz="2000" dirty="0"/>
          </a:p>
        </p:txBody>
      </p:sp>
    </p:spTree>
    <p:extLst>
      <p:ext uri="{BB962C8B-B14F-4D97-AF65-F5344CB8AC3E}">
        <p14:creationId xmlns:p14="http://schemas.microsoft.com/office/powerpoint/2010/main" val="506714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3500"/>
                                        <p:tgtEl>
                                          <p:spTgt spid="3">
                                            <p:bg/>
                                          </p:spTgt>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3500"/>
                                        <p:tgtEl>
                                          <p:spTgt spid="3">
                                            <p:txEl>
                                              <p:pRg st="0" end="0"/>
                                            </p:txEl>
                                          </p:spTgt>
                                        </p:tgtEl>
                                      </p:cBhvr>
                                    </p:animEffect>
                                  </p:childTnLst>
                                </p:cTn>
                              </p:par>
                              <p:par>
                                <p:cTn id="11" presetID="2" presetClass="entr" presetSubtype="9"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0-#ppt_w/2"/>
                                          </p:val>
                                        </p:tav>
                                        <p:tav tm="100000">
                                          <p:val>
                                            <p:strVal val="#ppt_x"/>
                                          </p:val>
                                        </p:tav>
                                      </p:tavLst>
                                    </p:anim>
                                    <p:anim calcmode="lin" valueType="num">
                                      <p:cBhvr additive="base">
                                        <p:cTn id="14" dur="2000" fill="hold"/>
                                        <p:tgtEl>
                                          <p:spTgt spid="7"/>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2500" fill="hold"/>
                                        <p:tgtEl>
                                          <p:spTgt spid="9"/>
                                        </p:tgtEl>
                                        <p:attrNameLst>
                                          <p:attrName>ppt_x</p:attrName>
                                        </p:attrNameLst>
                                      </p:cBhvr>
                                      <p:tavLst>
                                        <p:tav tm="0">
                                          <p:val>
                                            <p:strVal val="1+#ppt_w/2"/>
                                          </p:val>
                                        </p:tav>
                                        <p:tav tm="100000">
                                          <p:val>
                                            <p:strVal val="#ppt_x"/>
                                          </p:val>
                                        </p:tav>
                                      </p:tavLst>
                                    </p:anim>
                                    <p:anim calcmode="lin" valueType="num">
                                      <p:cBhvr additive="base">
                                        <p:cTn id="18" dur="2500" fill="hold"/>
                                        <p:tgtEl>
                                          <p:spTgt spid="9"/>
                                        </p:tgtEl>
                                        <p:attrNameLst>
                                          <p:attrName>ppt_y</p:attrName>
                                        </p:attrNameLst>
                                      </p:cBhvr>
                                      <p:tavLst>
                                        <p:tav tm="0">
                                          <p:val>
                                            <p:strVal val="0-#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3500" fill="hold"/>
                                        <p:tgtEl>
                                          <p:spTgt spid="11"/>
                                        </p:tgtEl>
                                        <p:attrNameLst>
                                          <p:attrName>ppt_x</p:attrName>
                                        </p:attrNameLst>
                                      </p:cBhvr>
                                      <p:tavLst>
                                        <p:tav tm="0">
                                          <p:val>
                                            <p:strVal val="1+#ppt_w/2"/>
                                          </p:val>
                                        </p:tav>
                                        <p:tav tm="100000">
                                          <p:val>
                                            <p:strVal val="#ppt_x"/>
                                          </p:val>
                                        </p:tav>
                                      </p:tavLst>
                                    </p:anim>
                                    <p:anim calcmode="lin" valueType="num">
                                      <p:cBhvr additive="base">
                                        <p:cTn id="22" dur="3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3000" fill="hold"/>
                                        <p:tgtEl>
                                          <p:spTgt spid="10"/>
                                        </p:tgtEl>
                                        <p:attrNameLst>
                                          <p:attrName>ppt_x</p:attrName>
                                        </p:attrNameLst>
                                      </p:cBhvr>
                                      <p:tavLst>
                                        <p:tav tm="0">
                                          <p:val>
                                            <p:strVal val="0-#ppt_w/2"/>
                                          </p:val>
                                        </p:tav>
                                        <p:tav tm="100000">
                                          <p:val>
                                            <p:strVal val="#ppt_x"/>
                                          </p:val>
                                        </p:tav>
                                      </p:tavLst>
                                    </p:anim>
                                    <p:anim calcmode="lin" valueType="num">
                                      <p:cBhvr additive="base">
                                        <p:cTn id="26" dur="3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1071569"/>
          </a:xfrm>
        </p:spPr>
        <p:txBody>
          <a:bodyPr>
            <a:normAutofit fontScale="90000"/>
          </a:bodyPr>
          <a:lstStyle/>
          <a:p>
            <a:r>
              <a:rPr lang="en-GB" b="1" dirty="0">
                <a:latin typeface="Bradley Hand ITC" pitchFamily="66" charset="0"/>
              </a:rPr>
              <a:t>          </a:t>
            </a:r>
            <a:br>
              <a:rPr lang="en-GB" b="1" dirty="0">
                <a:latin typeface="Bradley Hand ITC" pitchFamily="66" charset="0"/>
              </a:rPr>
            </a:br>
            <a:endParaRPr lang="en-GB" b="1" dirty="0">
              <a:latin typeface="Bradley Hand ITC" pitchFamily="66" charset="0"/>
            </a:endParaRPr>
          </a:p>
        </p:txBody>
      </p:sp>
      <p:sp>
        <p:nvSpPr>
          <p:cNvPr id="3" name="Subtitle 2"/>
          <p:cNvSpPr>
            <a:spLocks noGrp="1"/>
          </p:cNvSpPr>
          <p:nvPr>
            <p:ph type="subTitle" idx="1"/>
          </p:nvPr>
        </p:nvSpPr>
        <p:spPr>
          <a:xfrm>
            <a:off x="183678" y="2419976"/>
            <a:ext cx="8776643" cy="4033360"/>
          </a:xfr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p:spPr>
        <p:txBody>
          <a:bodyPr>
            <a:normAutofit/>
          </a:bodyPr>
          <a:lstStyle/>
          <a:p>
            <a:pPr algn="l">
              <a:lnSpc>
                <a:spcPct val="107000"/>
              </a:lnSpc>
              <a:spcAft>
                <a:spcPts val="800"/>
              </a:spcAft>
            </a:pPr>
            <a:endParaRPr lang="en-GB" dirty="0">
              <a:solidFill>
                <a:schemeClr val="bg1"/>
              </a:solidFill>
              <a:latin typeface="Comic Sans MS" panose="030F0702030302020204" pitchFamily="66" charset="0"/>
            </a:endParaRPr>
          </a:p>
          <a:p>
            <a:pPr algn="l">
              <a:lnSpc>
                <a:spcPct val="107000"/>
              </a:lnSpc>
              <a:spcAft>
                <a:spcPts val="800"/>
              </a:spcAft>
            </a:pPr>
            <a:endParaRPr lang="en-GB" dirty="0">
              <a:solidFill>
                <a:schemeClr val="bg1"/>
              </a:solidFill>
              <a:latin typeface="Comic Sans MS" panose="030F0702030302020204" pitchFamily="66" charset="0"/>
            </a:endParaRPr>
          </a:p>
          <a:p>
            <a:pPr algn="l">
              <a:lnSpc>
                <a:spcPct val="107000"/>
              </a:lnSpc>
              <a:spcAft>
                <a:spcPts val="800"/>
              </a:spcAft>
            </a:pPr>
            <a:endParaRPr lang="en-GB" dirty="0">
              <a:solidFill>
                <a:schemeClr val="bg1"/>
              </a:solidFill>
              <a:latin typeface="Comic Sans MS" panose="030F0702030302020204" pitchFamily="66" charset="0"/>
            </a:endParaRPr>
          </a:p>
          <a:p>
            <a:pPr lvl="0" algn="l">
              <a:lnSpc>
                <a:spcPct val="107000"/>
              </a:lnSpc>
              <a:spcAft>
                <a:spcPts val="800"/>
              </a:spcAft>
            </a:pPr>
            <a:endParaRPr lang="en-GB" sz="2800" dirty="0">
              <a:solidFill>
                <a:schemeClr val="bg1"/>
              </a:solidFill>
              <a:latin typeface="Brush Script MT" panose="03060802040406070304" pitchFamily="66"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nvPr>
        </p:nvGraphicFramePr>
        <p:xfrm>
          <a:off x="0" y="1571612"/>
          <a:ext cx="9144008" cy="243840"/>
        </p:xfrm>
        <a:graphic>
          <a:graphicData uri="http://schemas.openxmlformats.org/drawingml/2006/table">
            <a:tbl>
              <a:tblPr firstRow="1" bandRow="1">
                <a:tableStyleId>{5C22544A-7EE6-4342-B048-85BDC9FD1C3A}</a:tableStyleId>
              </a:tblPr>
              <a:tblGrid>
                <a:gridCol w="343730">
                  <a:extLst>
                    <a:ext uri="{9D8B030D-6E8A-4147-A177-3AD203B41FA5}">
                      <a16:colId xmlns:a16="http://schemas.microsoft.com/office/drawing/2014/main" val="20000"/>
                    </a:ext>
                  </a:extLst>
                </a:gridCol>
                <a:gridCol w="333604">
                  <a:extLst>
                    <a:ext uri="{9D8B030D-6E8A-4147-A177-3AD203B41FA5}">
                      <a16:colId xmlns:a16="http://schemas.microsoft.com/office/drawing/2014/main" val="20001"/>
                    </a:ext>
                  </a:extLst>
                </a:gridCol>
                <a:gridCol w="338667">
                  <a:extLst>
                    <a:ext uri="{9D8B030D-6E8A-4147-A177-3AD203B41FA5}">
                      <a16:colId xmlns:a16="http://schemas.microsoft.com/office/drawing/2014/main" val="20002"/>
                    </a:ext>
                  </a:extLst>
                </a:gridCol>
                <a:gridCol w="338667">
                  <a:extLst>
                    <a:ext uri="{9D8B030D-6E8A-4147-A177-3AD203B41FA5}">
                      <a16:colId xmlns:a16="http://schemas.microsoft.com/office/drawing/2014/main" val="20003"/>
                    </a:ext>
                  </a:extLst>
                </a:gridCol>
                <a:gridCol w="338667">
                  <a:extLst>
                    <a:ext uri="{9D8B030D-6E8A-4147-A177-3AD203B41FA5}">
                      <a16:colId xmlns:a16="http://schemas.microsoft.com/office/drawing/2014/main" val="20004"/>
                    </a:ext>
                  </a:extLst>
                </a:gridCol>
                <a:gridCol w="338667">
                  <a:extLst>
                    <a:ext uri="{9D8B030D-6E8A-4147-A177-3AD203B41FA5}">
                      <a16:colId xmlns:a16="http://schemas.microsoft.com/office/drawing/2014/main" val="20005"/>
                    </a:ext>
                  </a:extLst>
                </a:gridCol>
                <a:gridCol w="338667">
                  <a:extLst>
                    <a:ext uri="{9D8B030D-6E8A-4147-A177-3AD203B41FA5}">
                      <a16:colId xmlns:a16="http://schemas.microsoft.com/office/drawing/2014/main" val="20006"/>
                    </a:ext>
                  </a:extLst>
                </a:gridCol>
                <a:gridCol w="338667">
                  <a:extLst>
                    <a:ext uri="{9D8B030D-6E8A-4147-A177-3AD203B41FA5}">
                      <a16:colId xmlns:a16="http://schemas.microsoft.com/office/drawing/2014/main" val="20007"/>
                    </a:ext>
                  </a:extLst>
                </a:gridCol>
                <a:gridCol w="338667">
                  <a:extLst>
                    <a:ext uri="{9D8B030D-6E8A-4147-A177-3AD203B41FA5}">
                      <a16:colId xmlns:a16="http://schemas.microsoft.com/office/drawing/2014/main" val="20008"/>
                    </a:ext>
                  </a:extLst>
                </a:gridCol>
                <a:gridCol w="338667">
                  <a:extLst>
                    <a:ext uri="{9D8B030D-6E8A-4147-A177-3AD203B41FA5}">
                      <a16:colId xmlns:a16="http://schemas.microsoft.com/office/drawing/2014/main" val="20009"/>
                    </a:ext>
                  </a:extLst>
                </a:gridCol>
                <a:gridCol w="338667">
                  <a:extLst>
                    <a:ext uri="{9D8B030D-6E8A-4147-A177-3AD203B41FA5}">
                      <a16:colId xmlns:a16="http://schemas.microsoft.com/office/drawing/2014/main" val="20010"/>
                    </a:ext>
                  </a:extLst>
                </a:gridCol>
                <a:gridCol w="338667">
                  <a:extLst>
                    <a:ext uri="{9D8B030D-6E8A-4147-A177-3AD203B41FA5}">
                      <a16:colId xmlns:a16="http://schemas.microsoft.com/office/drawing/2014/main" val="20011"/>
                    </a:ext>
                  </a:extLst>
                </a:gridCol>
                <a:gridCol w="338667">
                  <a:extLst>
                    <a:ext uri="{9D8B030D-6E8A-4147-A177-3AD203B41FA5}">
                      <a16:colId xmlns:a16="http://schemas.microsoft.com/office/drawing/2014/main" val="20012"/>
                    </a:ext>
                  </a:extLst>
                </a:gridCol>
                <a:gridCol w="338667">
                  <a:extLst>
                    <a:ext uri="{9D8B030D-6E8A-4147-A177-3AD203B41FA5}">
                      <a16:colId xmlns:a16="http://schemas.microsoft.com/office/drawing/2014/main" val="20013"/>
                    </a:ext>
                  </a:extLst>
                </a:gridCol>
                <a:gridCol w="338667">
                  <a:extLst>
                    <a:ext uri="{9D8B030D-6E8A-4147-A177-3AD203B41FA5}">
                      <a16:colId xmlns:a16="http://schemas.microsoft.com/office/drawing/2014/main" val="20014"/>
                    </a:ext>
                  </a:extLst>
                </a:gridCol>
                <a:gridCol w="338667">
                  <a:extLst>
                    <a:ext uri="{9D8B030D-6E8A-4147-A177-3AD203B41FA5}">
                      <a16:colId xmlns:a16="http://schemas.microsoft.com/office/drawing/2014/main" val="20015"/>
                    </a:ext>
                  </a:extLst>
                </a:gridCol>
                <a:gridCol w="338667">
                  <a:extLst>
                    <a:ext uri="{9D8B030D-6E8A-4147-A177-3AD203B41FA5}">
                      <a16:colId xmlns:a16="http://schemas.microsoft.com/office/drawing/2014/main" val="20016"/>
                    </a:ext>
                  </a:extLst>
                </a:gridCol>
                <a:gridCol w="338667">
                  <a:extLst>
                    <a:ext uri="{9D8B030D-6E8A-4147-A177-3AD203B41FA5}">
                      <a16:colId xmlns:a16="http://schemas.microsoft.com/office/drawing/2014/main" val="20017"/>
                    </a:ext>
                  </a:extLst>
                </a:gridCol>
                <a:gridCol w="338667">
                  <a:extLst>
                    <a:ext uri="{9D8B030D-6E8A-4147-A177-3AD203B41FA5}">
                      <a16:colId xmlns:a16="http://schemas.microsoft.com/office/drawing/2014/main" val="20018"/>
                    </a:ext>
                  </a:extLst>
                </a:gridCol>
                <a:gridCol w="338667">
                  <a:extLst>
                    <a:ext uri="{9D8B030D-6E8A-4147-A177-3AD203B41FA5}">
                      <a16:colId xmlns:a16="http://schemas.microsoft.com/office/drawing/2014/main" val="20019"/>
                    </a:ext>
                  </a:extLst>
                </a:gridCol>
                <a:gridCol w="338667">
                  <a:extLst>
                    <a:ext uri="{9D8B030D-6E8A-4147-A177-3AD203B41FA5}">
                      <a16:colId xmlns:a16="http://schemas.microsoft.com/office/drawing/2014/main" val="20020"/>
                    </a:ext>
                  </a:extLst>
                </a:gridCol>
                <a:gridCol w="338667">
                  <a:extLst>
                    <a:ext uri="{9D8B030D-6E8A-4147-A177-3AD203B41FA5}">
                      <a16:colId xmlns:a16="http://schemas.microsoft.com/office/drawing/2014/main" val="20021"/>
                    </a:ext>
                  </a:extLst>
                </a:gridCol>
                <a:gridCol w="338667">
                  <a:extLst>
                    <a:ext uri="{9D8B030D-6E8A-4147-A177-3AD203B41FA5}">
                      <a16:colId xmlns:a16="http://schemas.microsoft.com/office/drawing/2014/main" val="20022"/>
                    </a:ext>
                  </a:extLst>
                </a:gridCol>
                <a:gridCol w="338667">
                  <a:extLst>
                    <a:ext uri="{9D8B030D-6E8A-4147-A177-3AD203B41FA5}">
                      <a16:colId xmlns:a16="http://schemas.microsoft.com/office/drawing/2014/main" val="20023"/>
                    </a:ext>
                  </a:extLst>
                </a:gridCol>
                <a:gridCol w="259728">
                  <a:extLst>
                    <a:ext uri="{9D8B030D-6E8A-4147-A177-3AD203B41FA5}">
                      <a16:colId xmlns:a16="http://schemas.microsoft.com/office/drawing/2014/main" val="20024"/>
                    </a:ext>
                  </a:extLst>
                </a:gridCol>
                <a:gridCol w="275009">
                  <a:extLst>
                    <a:ext uri="{9D8B030D-6E8A-4147-A177-3AD203B41FA5}">
                      <a16:colId xmlns:a16="http://schemas.microsoft.com/office/drawing/2014/main" val="20025"/>
                    </a:ext>
                  </a:extLst>
                </a:gridCol>
                <a:gridCol w="481263">
                  <a:extLst>
                    <a:ext uri="{9D8B030D-6E8A-4147-A177-3AD203B41FA5}">
                      <a16:colId xmlns:a16="http://schemas.microsoft.com/office/drawing/2014/main" val="20026"/>
                    </a:ext>
                  </a:extLst>
                </a:gridCol>
              </a:tblGrid>
              <a:tr h="214314">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solidFill>
                          <a:srgbClr val="00B050"/>
                        </a:solidFill>
                      </a:endParaRPr>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pPr lvl="1"/>
                      <a:endParaRPr lang="en-GB" sz="1000" dirty="0"/>
                    </a:p>
                  </a:txBody>
                  <a:tcPr>
                    <a:solidFill>
                      <a:schemeClr val="bg2">
                        <a:lumMod val="20000"/>
                        <a:lumOff val="80000"/>
                      </a:schemeClr>
                    </a:solidFill>
                  </a:tcPr>
                </a:tc>
                <a:tc>
                  <a:txBody>
                    <a:bodyPr/>
                    <a:lstStyle/>
                    <a:p>
                      <a:endParaRPr lang="en-GB" sz="1000" dirty="0"/>
                    </a:p>
                  </a:txBody>
                  <a:tcPr>
                    <a:solidFill>
                      <a:srgbClr val="002060"/>
                    </a:solidFill>
                  </a:tcPr>
                </a:tc>
                <a:tc>
                  <a:txBody>
                    <a:bodyPr/>
                    <a:lstStyle/>
                    <a:p>
                      <a:endParaRPr lang="en-GB" sz="1000" dirty="0"/>
                    </a:p>
                  </a:txBody>
                  <a:tcPr>
                    <a:solidFill>
                      <a:schemeClr val="accent6">
                        <a:lumMod val="75000"/>
                      </a:schemeClr>
                    </a:solidFill>
                  </a:tcPr>
                </a:tc>
                <a:tc>
                  <a:txBody>
                    <a:bodyPr/>
                    <a:lstStyle/>
                    <a:p>
                      <a:endParaRPr lang="en-GB" sz="1000" dirty="0"/>
                    </a:p>
                  </a:txBody>
                  <a:tcPr>
                    <a:solidFill>
                      <a:schemeClr val="accent4">
                        <a:lumMod val="75000"/>
                      </a:schemeClr>
                    </a:solidFill>
                  </a:tcPr>
                </a:tc>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endParaRPr lang="en-GB" sz="1000" dirty="0"/>
                    </a:p>
                  </a:txBody>
                  <a:tcPr>
                    <a:solidFill>
                      <a:schemeClr val="accent5">
                        <a:lumMod val="40000"/>
                        <a:lumOff val="60000"/>
                      </a:schemeClr>
                    </a:solidFill>
                  </a:tcPr>
                </a:tc>
                <a:tc>
                  <a:txBody>
                    <a:bodyPr/>
                    <a:lstStyle/>
                    <a:p>
                      <a:endParaRPr lang="en-GB" sz="1000" dirty="0"/>
                    </a:p>
                  </a:txBody>
                  <a:tcPr>
                    <a:solidFill>
                      <a:srgbClr val="7030A0"/>
                    </a:solidFill>
                  </a:tcPr>
                </a:tc>
                <a:tc>
                  <a:txBody>
                    <a:bodyPr/>
                    <a:lstStyle/>
                    <a:p>
                      <a:endParaRPr lang="en-GB" sz="1000" dirty="0"/>
                    </a:p>
                  </a:txBody>
                  <a:tcPr>
                    <a:solidFill>
                      <a:schemeClr val="accent6">
                        <a:lumMod val="75000"/>
                      </a:schemeClr>
                    </a:solidFill>
                  </a:tcP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1411560" cy="1159768"/>
          </a:xfrm>
          <a:prstGeom prst="rect">
            <a:avLst/>
          </a:prstGeom>
        </p:spPr>
      </p:pic>
      <p:sp>
        <p:nvSpPr>
          <p:cNvPr id="6" name="AutoShape 2" descr="Image result for home">
            <a:extLst>
              <a:ext uri="{FF2B5EF4-FFF2-40B4-BE49-F238E27FC236}">
                <a16:creationId xmlns:a16="http://schemas.microsoft.com/office/drawing/2014/main" id="{B6812FA9-7A79-4919-A0B6-21862138BA1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a:extLst>
              <a:ext uri="{FF2B5EF4-FFF2-40B4-BE49-F238E27FC236}">
                <a16:creationId xmlns:a16="http://schemas.microsoft.com/office/drawing/2014/main" id="{A54C6134-73EF-4372-AC74-8CEDA4EF981A}"/>
              </a:ext>
            </a:extLst>
          </p:cNvPr>
          <p:cNvSpPr/>
          <p:nvPr/>
        </p:nvSpPr>
        <p:spPr>
          <a:xfrm>
            <a:off x="1979712" y="-34290"/>
            <a:ext cx="6912768" cy="1323439"/>
          </a:xfrm>
          <a:prstGeom prst="rect">
            <a:avLst/>
          </a:prstGeom>
        </p:spPr>
        <p:txBody>
          <a:bodyPr wrap="square">
            <a:spAutoFit/>
          </a:bodyPr>
          <a:lstStyle/>
          <a:p>
            <a:r>
              <a:rPr lang="en-GB" sz="4000" b="1" dirty="0">
                <a:latin typeface="Bradley Hand ITC" pitchFamily="66" charset="0"/>
              </a:rPr>
              <a:t>What did your children say that they wanted from you?                 </a:t>
            </a:r>
          </a:p>
        </p:txBody>
      </p:sp>
      <p:sp>
        <p:nvSpPr>
          <p:cNvPr id="7" name="Speech Bubble: Oval 6">
            <a:extLst>
              <a:ext uri="{FF2B5EF4-FFF2-40B4-BE49-F238E27FC236}">
                <a16:creationId xmlns:a16="http://schemas.microsoft.com/office/drawing/2014/main" id="{FBBB282A-7BDB-4375-A729-DD54BD91DEC9}"/>
              </a:ext>
            </a:extLst>
          </p:cNvPr>
          <p:cNvSpPr/>
          <p:nvPr/>
        </p:nvSpPr>
        <p:spPr>
          <a:xfrm>
            <a:off x="395536" y="2564904"/>
            <a:ext cx="3600400" cy="172819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a:t>‘They could help me to be a bit more confident.’</a:t>
            </a:r>
            <a:endParaRPr lang="en-GB" sz="2000" dirty="0"/>
          </a:p>
        </p:txBody>
      </p:sp>
      <p:sp>
        <p:nvSpPr>
          <p:cNvPr id="9" name="Speech Bubble: Rectangle with Corners Rounded 8">
            <a:extLst>
              <a:ext uri="{FF2B5EF4-FFF2-40B4-BE49-F238E27FC236}">
                <a16:creationId xmlns:a16="http://schemas.microsoft.com/office/drawing/2014/main" id="{353C588E-D4A6-429E-B7D7-DB4AF3F80181}"/>
              </a:ext>
            </a:extLst>
          </p:cNvPr>
          <p:cNvSpPr/>
          <p:nvPr/>
        </p:nvSpPr>
        <p:spPr>
          <a:xfrm>
            <a:off x="4726053" y="2559673"/>
            <a:ext cx="3880048" cy="1664568"/>
          </a:xfrm>
          <a:prstGeom prst="wedgeRoundRectCallout">
            <a:avLst>
              <a:gd name="adj1" fmla="val 34156"/>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i="1" dirty="0"/>
              <a:t>         </a:t>
            </a:r>
            <a:r>
              <a:rPr lang="en-GB" sz="2000" i="1" dirty="0"/>
              <a:t>‘Teach you to do laces up.’</a:t>
            </a:r>
            <a:endParaRPr lang="en-GB" sz="2000" dirty="0"/>
          </a:p>
        </p:txBody>
      </p:sp>
      <p:sp>
        <p:nvSpPr>
          <p:cNvPr id="10" name="Speech Bubble: Rectangle 9">
            <a:extLst>
              <a:ext uri="{FF2B5EF4-FFF2-40B4-BE49-F238E27FC236}">
                <a16:creationId xmlns:a16="http://schemas.microsoft.com/office/drawing/2014/main" id="{C4AB7DF5-F37A-4D60-AF7E-92613030AB2E}"/>
              </a:ext>
            </a:extLst>
          </p:cNvPr>
          <p:cNvSpPr/>
          <p:nvPr/>
        </p:nvSpPr>
        <p:spPr>
          <a:xfrm>
            <a:off x="685800" y="4725144"/>
            <a:ext cx="2878088" cy="144016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000" i="1" dirty="0"/>
              <a:t>‘They can encourage you to feel happy &amp; confident…. use encouraging words.’</a:t>
            </a:r>
            <a:endParaRPr lang="en-GB" sz="2000" dirty="0"/>
          </a:p>
        </p:txBody>
      </p:sp>
      <p:sp>
        <p:nvSpPr>
          <p:cNvPr id="11" name="Thought Bubble: Cloud 10">
            <a:extLst>
              <a:ext uri="{FF2B5EF4-FFF2-40B4-BE49-F238E27FC236}">
                <a16:creationId xmlns:a16="http://schemas.microsoft.com/office/drawing/2014/main" id="{717037E6-A8F7-4722-BA5F-B4056B27516B}"/>
              </a:ext>
            </a:extLst>
          </p:cNvPr>
          <p:cNvSpPr/>
          <p:nvPr/>
        </p:nvSpPr>
        <p:spPr>
          <a:xfrm>
            <a:off x="4571999" y="4457734"/>
            <a:ext cx="4184848" cy="177957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000" i="1" dirty="0"/>
              <a:t>‘Visit our new class on open evening and our own class, to see what’s different.’</a:t>
            </a:r>
            <a:endParaRPr lang="en-GB" sz="2000" dirty="0"/>
          </a:p>
        </p:txBody>
      </p:sp>
    </p:spTree>
    <p:extLst>
      <p:ext uri="{BB962C8B-B14F-4D97-AF65-F5344CB8AC3E}">
        <p14:creationId xmlns:p14="http://schemas.microsoft.com/office/powerpoint/2010/main" val="35294635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3500"/>
                                        <p:tgtEl>
                                          <p:spTgt spid="3">
                                            <p:bg/>
                                          </p:spTgt>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3500"/>
                                        <p:tgtEl>
                                          <p:spTgt spid="3">
                                            <p:txEl>
                                              <p:pRg st="0" end="0"/>
                                            </p:txEl>
                                          </p:spTgt>
                                        </p:tgtEl>
                                      </p:cBhvr>
                                    </p:animEffect>
                                  </p:childTnLst>
                                </p:cTn>
                              </p:par>
                              <p:par>
                                <p:cTn id="11" presetID="2" presetClass="entr" presetSubtype="9"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0-#ppt_w/2"/>
                                          </p:val>
                                        </p:tav>
                                        <p:tav tm="100000">
                                          <p:val>
                                            <p:strVal val="#ppt_x"/>
                                          </p:val>
                                        </p:tav>
                                      </p:tavLst>
                                    </p:anim>
                                    <p:anim calcmode="lin" valueType="num">
                                      <p:cBhvr additive="base">
                                        <p:cTn id="14" dur="2000" fill="hold"/>
                                        <p:tgtEl>
                                          <p:spTgt spid="7"/>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3000" fill="hold"/>
                                        <p:tgtEl>
                                          <p:spTgt spid="9"/>
                                        </p:tgtEl>
                                        <p:attrNameLst>
                                          <p:attrName>ppt_x</p:attrName>
                                        </p:attrNameLst>
                                      </p:cBhvr>
                                      <p:tavLst>
                                        <p:tav tm="0">
                                          <p:val>
                                            <p:strVal val="1+#ppt_w/2"/>
                                          </p:val>
                                        </p:tav>
                                        <p:tav tm="100000">
                                          <p:val>
                                            <p:strVal val="#ppt_x"/>
                                          </p:val>
                                        </p:tav>
                                      </p:tavLst>
                                    </p:anim>
                                    <p:anim calcmode="lin" valueType="num">
                                      <p:cBhvr additive="base">
                                        <p:cTn id="18" dur="3000" fill="hold"/>
                                        <p:tgtEl>
                                          <p:spTgt spid="9"/>
                                        </p:tgtEl>
                                        <p:attrNameLst>
                                          <p:attrName>ppt_y</p:attrName>
                                        </p:attrNameLst>
                                      </p:cBhvr>
                                      <p:tavLst>
                                        <p:tav tm="0">
                                          <p:val>
                                            <p:strVal val="0-#ppt_h/2"/>
                                          </p:val>
                                        </p:tav>
                                        <p:tav tm="100000">
                                          <p:val>
                                            <p:strVal val="#ppt_y"/>
                                          </p:val>
                                        </p:tav>
                                      </p:tavLst>
                                    </p:anim>
                                  </p:childTnLst>
                                </p:cTn>
                              </p:par>
                              <p:par>
                                <p:cTn id="19" presetID="2" presetClass="entr" presetSubtype="12"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3500" fill="hold"/>
                                        <p:tgtEl>
                                          <p:spTgt spid="10"/>
                                        </p:tgtEl>
                                        <p:attrNameLst>
                                          <p:attrName>ppt_x</p:attrName>
                                        </p:attrNameLst>
                                      </p:cBhvr>
                                      <p:tavLst>
                                        <p:tav tm="0">
                                          <p:val>
                                            <p:strVal val="0-#ppt_w/2"/>
                                          </p:val>
                                        </p:tav>
                                        <p:tav tm="100000">
                                          <p:val>
                                            <p:strVal val="#ppt_x"/>
                                          </p:val>
                                        </p:tav>
                                      </p:tavLst>
                                    </p:anim>
                                    <p:anim calcmode="lin" valueType="num">
                                      <p:cBhvr additive="base">
                                        <p:cTn id="22" dur="3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2500" fill="hold"/>
                                        <p:tgtEl>
                                          <p:spTgt spid="11"/>
                                        </p:tgtEl>
                                        <p:attrNameLst>
                                          <p:attrName>ppt_x</p:attrName>
                                        </p:attrNameLst>
                                      </p:cBhvr>
                                      <p:tavLst>
                                        <p:tav tm="0">
                                          <p:val>
                                            <p:strVal val="1+#ppt_w/2"/>
                                          </p:val>
                                        </p:tav>
                                        <p:tav tm="100000">
                                          <p:val>
                                            <p:strVal val="#ppt_x"/>
                                          </p:val>
                                        </p:tav>
                                      </p:tavLst>
                                    </p:anim>
                                    <p:anim calcmode="lin" valueType="num">
                                      <p:cBhvr additive="base">
                                        <p:cTn id="26" dur="2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1071569"/>
          </a:xfrm>
        </p:spPr>
        <p:txBody>
          <a:bodyPr>
            <a:normAutofit fontScale="90000"/>
          </a:bodyPr>
          <a:lstStyle/>
          <a:p>
            <a:r>
              <a:rPr lang="en-GB" b="1" dirty="0">
                <a:latin typeface="Bradley Hand ITC" pitchFamily="66" charset="0"/>
              </a:rPr>
              <a:t>          Transition – How can I help my child?</a:t>
            </a:r>
            <a:br>
              <a:rPr lang="en-GB" b="1" dirty="0">
                <a:latin typeface="Bradley Hand ITC" pitchFamily="66" charset="0"/>
              </a:rPr>
            </a:br>
            <a:endParaRPr lang="en-GB" b="1" dirty="0">
              <a:latin typeface="Bradley Hand ITC" pitchFamily="66" charset="0"/>
            </a:endParaRPr>
          </a:p>
        </p:txBody>
      </p:sp>
      <p:sp>
        <p:nvSpPr>
          <p:cNvPr id="3" name="Subtitle 2"/>
          <p:cNvSpPr>
            <a:spLocks noGrp="1"/>
          </p:cNvSpPr>
          <p:nvPr>
            <p:ph type="subTitle" idx="1"/>
          </p:nvPr>
        </p:nvSpPr>
        <p:spPr>
          <a:xfrm>
            <a:off x="183678" y="2460273"/>
            <a:ext cx="8776643" cy="3623602"/>
          </a:xfr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p:spPr>
        <p:txBody>
          <a:bodyPr>
            <a:normAutofit/>
          </a:bodyPr>
          <a:lstStyle/>
          <a:p>
            <a:pPr algn="l"/>
            <a:r>
              <a:rPr lang="en-GB" dirty="0">
                <a:solidFill>
                  <a:schemeClr val="bg1"/>
                </a:solidFill>
                <a:latin typeface="Comic Sans MS" panose="030F0702030302020204" pitchFamily="66" charset="0"/>
              </a:rPr>
              <a:t>Here are some suggestions about how to prepare  your child for starting school or a new class.</a:t>
            </a:r>
            <a:r>
              <a:rPr lang="en-GB" dirty="0">
                <a:solidFill>
                  <a:schemeClr val="bg1"/>
                </a:solidFill>
                <a:latin typeface="Comic Sans MS" panose="030F0702030302020204" pitchFamily="66" charset="0"/>
                <a:ea typeface="Times New Roman" panose="02020603050405020304" pitchFamily="18" charset="0"/>
                <a:cs typeface="Arial" panose="020B0604020202020204" pitchFamily="34" charset="0"/>
              </a:rPr>
              <a:t> </a:t>
            </a:r>
            <a:endParaRPr lang="en-GB" dirty="0">
              <a:solidFill>
                <a:schemeClr val="bg1"/>
              </a:solidFill>
              <a:latin typeface="Comic Sans MS" panose="030F0702030302020204" pitchFamily="66" charset="0"/>
            </a:endParaRPr>
          </a:p>
        </p:txBody>
      </p:sp>
      <p:graphicFrame>
        <p:nvGraphicFramePr>
          <p:cNvPr id="5" name="Table 4"/>
          <p:cNvGraphicFramePr>
            <a:graphicFrameLocks noGrp="1"/>
          </p:cNvGraphicFramePr>
          <p:nvPr>
            <p:extLst/>
          </p:nvPr>
        </p:nvGraphicFramePr>
        <p:xfrm>
          <a:off x="0" y="1571612"/>
          <a:ext cx="9144008" cy="243840"/>
        </p:xfrm>
        <a:graphic>
          <a:graphicData uri="http://schemas.openxmlformats.org/drawingml/2006/table">
            <a:tbl>
              <a:tblPr firstRow="1" bandRow="1">
                <a:tableStyleId>{5C22544A-7EE6-4342-B048-85BDC9FD1C3A}</a:tableStyleId>
              </a:tblPr>
              <a:tblGrid>
                <a:gridCol w="343730">
                  <a:extLst>
                    <a:ext uri="{9D8B030D-6E8A-4147-A177-3AD203B41FA5}">
                      <a16:colId xmlns:a16="http://schemas.microsoft.com/office/drawing/2014/main" val="20000"/>
                    </a:ext>
                  </a:extLst>
                </a:gridCol>
                <a:gridCol w="333604">
                  <a:extLst>
                    <a:ext uri="{9D8B030D-6E8A-4147-A177-3AD203B41FA5}">
                      <a16:colId xmlns:a16="http://schemas.microsoft.com/office/drawing/2014/main" val="20001"/>
                    </a:ext>
                  </a:extLst>
                </a:gridCol>
                <a:gridCol w="338667">
                  <a:extLst>
                    <a:ext uri="{9D8B030D-6E8A-4147-A177-3AD203B41FA5}">
                      <a16:colId xmlns:a16="http://schemas.microsoft.com/office/drawing/2014/main" val="20002"/>
                    </a:ext>
                  </a:extLst>
                </a:gridCol>
                <a:gridCol w="338667">
                  <a:extLst>
                    <a:ext uri="{9D8B030D-6E8A-4147-A177-3AD203B41FA5}">
                      <a16:colId xmlns:a16="http://schemas.microsoft.com/office/drawing/2014/main" val="20003"/>
                    </a:ext>
                  </a:extLst>
                </a:gridCol>
                <a:gridCol w="338667">
                  <a:extLst>
                    <a:ext uri="{9D8B030D-6E8A-4147-A177-3AD203B41FA5}">
                      <a16:colId xmlns:a16="http://schemas.microsoft.com/office/drawing/2014/main" val="20004"/>
                    </a:ext>
                  </a:extLst>
                </a:gridCol>
                <a:gridCol w="338667">
                  <a:extLst>
                    <a:ext uri="{9D8B030D-6E8A-4147-A177-3AD203B41FA5}">
                      <a16:colId xmlns:a16="http://schemas.microsoft.com/office/drawing/2014/main" val="20005"/>
                    </a:ext>
                  </a:extLst>
                </a:gridCol>
                <a:gridCol w="338667">
                  <a:extLst>
                    <a:ext uri="{9D8B030D-6E8A-4147-A177-3AD203B41FA5}">
                      <a16:colId xmlns:a16="http://schemas.microsoft.com/office/drawing/2014/main" val="20006"/>
                    </a:ext>
                  </a:extLst>
                </a:gridCol>
                <a:gridCol w="338667">
                  <a:extLst>
                    <a:ext uri="{9D8B030D-6E8A-4147-A177-3AD203B41FA5}">
                      <a16:colId xmlns:a16="http://schemas.microsoft.com/office/drawing/2014/main" val="20007"/>
                    </a:ext>
                  </a:extLst>
                </a:gridCol>
                <a:gridCol w="338667">
                  <a:extLst>
                    <a:ext uri="{9D8B030D-6E8A-4147-A177-3AD203B41FA5}">
                      <a16:colId xmlns:a16="http://schemas.microsoft.com/office/drawing/2014/main" val="20008"/>
                    </a:ext>
                  </a:extLst>
                </a:gridCol>
                <a:gridCol w="338667">
                  <a:extLst>
                    <a:ext uri="{9D8B030D-6E8A-4147-A177-3AD203B41FA5}">
                      <a16:colId xmlns:a16="http://schemas.microsoft.com/office/drawing/2014/main" val="20009"/>
                    </a:ext>
                  </a:extLst>
                </a:gridCol>
                <a:gridCol w="338667">
                  <a:extLst>
                    <a:ext uri="{9D8B030D-6E8A-4147-A177-3AD203B41FA5}">
                      <a16:colId xmlns:a16="http://schemas.microsoft.com/office/drawing/2014/main" val="20010"/>
                    </a:ext>
                  </a:extLst>
                </a:gridCol>
                <a:gridCol w="338667">
                  <a:extLst>
                    <a:ext uri="{9D8B030D-6E8A-4147-A177-3AD203B41FA5}">
                      <a16:colId xmlns:a16="http://schemas.microsoft.com/office/drawing/2014/main" val="20011"/>
                    </a:ext>
                  </a:extLst>
                </a:gridCol>
                <a:gridCol w="338667">
                  <a:extLst>
                    <a:ext uri="{9D8B030D-6E8A-4147-A177-3AD203B41FA5}">
                      <a16:colId xmlns:a16="http://schemas.microsoft.com/office/drawing/2014/main" val="20012"/>
                    </a:ext>
                  </a:extLst>
                </a:gridCol>
                <a:gridCol w="338667">
                  <a:extLst>
                    <a:ext uri="{9D8B030D-6E8A-4147-A177-3AD203B41FA5}">
                      <a16:colId xmlns:a16="http://schemas.microsoft.com/office/drawing/2014/main" val="20013"/>
                    </a:ext>
                  </a:extLst>
                </a:gridCol>
                <a:gridCol w="338667">
                  <a:extLst>
                    <a:ext uri="{9D8B030D-6E8A-4147-A177-3AD203B41FA5}">
                      <a16:colId xmlns:a16="http://schemas.microsoft.com/office/drawing/2014/main" val="20014"/>
                    </a:ext>
                  </a:extLst>
                </a:gridCol>
                <a:gridCol w="338667">
                  <a:extLst>
                    <a:ext uri="{9D8B030D-6E8A-4147-A177-3AD203B41FA5}">
                      <a16:colId xmlns:a16="http://schemas.microsoft.com/office/drawing/2014/main" val="20015"/>
                    </a:ext>
                  </a:extLst>
                </a:gridCol>
                <a:gridCol w="338667">
                  <a:extLst>
                    <a:ext uri="{9D8B030D-6E8A-4147-A177-3AD203B41FA5}">
                      <a16:colId xmlns:a16="http://schemas.microsoft.com/office/drawing/2014/main" val="20016"/>
                    </a:ext>
                  </a:extLst>
                </a:gridCol>
                <a:gridCol w="338667">
                  <a:extLst>
                    <a:ext uri="{9D8B030D-6E8A-4147-A177-3AD203B41FA5}">
                      <a16:colId xmlns:a16="http://schemas.microsoft.com/office/drawing/2014/main" val="20017"/>
                    </a:ext>
                  </a:extLst>
                </a:gridCol>
                <a:gridCol w="338667">
                  <a:extLst>
                    <a:ext uri="{9D8B030D-6E8A-4147-A177-3AD203B41FA5}">
                      <a16:colId xmlns:a16="http://schemas.microsoft.com/office/drawing/2014/main" val="20018"/>
                    </a:ext>
                  </a:extLst>
                </a:gridCol>
                <a:gridCol w="338667">
                  <a:extLst>
                    <a:ext uri="{9D8B030D-6E8A-4147-A177-3AD203B41FA5}">
                      <a16:colId xmlns:a16="http://schemas.microsoft.com/office/drawing/2014/main" val="20019"/>
                    </a:ext>
                  </a:extLst>
                </a:gridCol>
                <a:gridCol w="338667">
                  <a:extLst>
                    <a:ext uri="{9D8B030D-6E8A-4147-A177-3AD203B41FA5}">
                      <a16:colId xmlns:a16="http://schemas.microsoft.com/office/drawing/2014/main" val="20020"/>
                    </a:ext>
                  </a:extLst>
                </a:gridCol>
                <a:gridCol w="338667">
                  <a:extLst>
                    <a:ext uri="{9D8B030D-6E8A-4147-A177-3AD203B41FA5}">
                      <a16:colId xmlns:a16="http://schemas.microsoft.com/office/drawing/2014/main" val="20021"/>
                    </a:ext>
                  </a:extLst>
                </a:gridCol>
                <a:gridCol w="338667">
                  <a:extLst>
                    <a:ext uri="{9D8B030D-6E8A-4147-A177-3AD203B41FA5}">
                      <a16:colId xmlns:a16="http://schemas.microsoft.com/office/drawing/2014/main" val="20022"/>
                    </a:ext>
                  </a:extLst>
                </a:gridCol>
                <a:gridCol w="338667">
                  <a:extLst>
                    <a:ext uri="{9D8B030D-6E8A-4147-A177-3AD203B41FA5}">
                      <a16:colId xmlns:a16="http://schemas.microsoft.com/office/drawing/2014/main" val="20023"/>
                    </a:ext>
                  </a:extLst>
                </a:gridCol>
                <a:gridCol w="259728">
                  <a:extLst>
                    <a:ext uri="{9D8B030D-6E8A-4147-A177-3AD203B41FA5}">
                      <a16:colId xmlns:a16="http://schemas.microsoft.com/office/drawing/2014/main" val="20024"/>
                    </a:ext>
                  </a:extLst>
                </a:gridCol>
                <a:gridCol w="275009">
                  <a:extLst>
                    <a:ext uri="{9D8B030D-6E8A-4147-A177-3AD203B41FA5}">
                      <a16:colId xmlns:a16="http://schemas.microsoft.com/office/drawing/2014/main" val="20025"/>
                    </a:ext>
                  </a:extLst>
                </a:gridCol>
                <a:gridCol w="481263">
                  <a:extLst>
                    <a:ext uri="{9D8B030D-6E8A-4147-A177-3AD203B41FA5}">
                      <a16:colId xmlns:a16="http://schemas.microsoft.com/office/drawing/2014/main" val="20026"/>
                    </a:ext>
                  </a:extLst>
                </a:gridCol>
              </a:tblGrid>
              <a:tr h="214314">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solidFill>
                          <a:srgbClr val="00B050"/>
                        </a:solidFill>
                      </a:endParaRPr>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pPr lvl="1"/>
                      <a:endParaRPr lang="en-GB" sz="1000" dirty="0"/>
                    </a:p>
                  </a:txBody>
                  <a:tcPr>
                    <a:solidFill>
                      <a:schemeClr val="bg2">
                        <a:lumMod val="20000"/>
                        <a:lumOff val="80000"/>
                      </a:schemeClr>
                    </a:solidFill>
                  </a:tcPr>
                </a:tc>
                <a:tc>
                  <a:txBody>
                    <a:bodyPr/>
                    <a:lstStyle/>
                    <a:p>
                      <a:endParaRPr lang="en-GB" sz="1000" dirty="0"/>
                    </a:p>
                  </a:txBody>
                  <a:tcPr>
                    <a:solidFill>
                      <a:srgbClr val="002060"/>
                    </a:solidFill>
                  </a:tcPr>
                </a:tc>
                <a:tc>
                  <a:txBody>
                    <a:bodyPr/>
                    <a:lstStyle/>
                    <a:p>
                      <a:endParaRPr lang="en-GB" sz="1000" dirty="0"/>
                    </a:p>
                  </a:txBody>
                  <a:tcPr>
                    <a:solidFill>
                      <a:schemeClr val="accent6">
                        <a:lumMod val="75000"/>
                      </a:schemeClr>
                    </a:solidFill>
                  </a:tcPr>
                </a:tc>
                <a:tc>
                  <a:txBody>
                    <a:bodyPr/>
                    <a:lstStyle/>
                    <a:p>
                      <a:endParaRPr lang="en-GB" sz="1000" dirty="0"/>
                    </a:p>
                  </a:txBody>
                  <a:tcPr>
                    <a:solidFill>
                      <a:schemeClr val="accent4">
                        <a:lumMod val="75000"/>
                      </a:schemeClr>
                    </a:solidFill>
                  </a:tcPr>
                </a:tc>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endParaRPr lang="en-GB" sz="1000" dirty="0"/>
                    </a:p>
                  </a:txBody>
                  <a:tcPr>
                    <a:solidFill>
                      <a:schemeClr val="accent5">
                        <a:lumMod val="40000"/>
                        <a:lumOff val="60000"/>
                      </a:schemeClr>
                    </a:solidFill>
                  </a:tcPr>
                </a:tc>
                <a:tc>
                  <a:txBody>
                    <a:bodyPr/>
                    <a:lstStyle/>
                    <a:p>
                      <a:endParaRPr lang="en-GB" sz="1000" dirty="0"/>
                    </a:p>
                  </a:txBody>
                  <a:tcPr>
                    <a:solidFill>
                      <a:srgbClr val="7030A0"/>
                    </a:solidFill>
                  </a:tcPr>
                </a:tc>
                <a:tc>
                  <a:txBody>
                    <a:bodyPr/>
                    <a:lstStyle/>
                    <a:p>
                      <a:endParaRPr lang="en-GB" sz="1000" dirty="0"/>
                    </a:p>
                  </a:txBody>
                  <a:tcPr>
                    <a:solidFill>
                      <a:schemeClr val="accent6">
                        <a:lumMod val="75000"/>
                      </a:schemeClr>
                    </a:solidFill>
                  </a:tcP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1411560" cy="1159768"/>
          </a:xfrm>
          <a:prstGeom prst="rect">
            <a:avLst/>
          </a:prstGeom>
        </p:spPr>
      </p:pic>
      <p:pic>
        <p:nvPicPr>
          <p:cNvPr id="3074" name="Picture 2" descr="Image result for good luck new school">
            <a:extLst>
              <a:ext uri="{FF2B5EF4-FFF2-40B4-BE49-F238E27FC236}">
                <a16:creationId xmlns:a16="http://schemas.microsoft.com/office/drawing/2014/main" id="{21D5FBDA-A024-42DB-BA0B-2B803EF51C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4272074"/>
            <a:ext cx="1628800" cy="1628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new class">
            <a:extLst>
              <a:ext uri="{FF2B5EF4-FFF2-40B4-BE49-F238E27FC236}">
                <a16:creationId xmlns:a16="http://schemas.microsoft.com/office/drawing/2014/main" id="{7F4CB89F-1884-42E3-A088-543C8443A3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4304697"/>
            <a:ext cx="1440160" cy="1596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778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childTnLst>
                          </p:cTn>
                        </p:par>
                        <p:par>
                          <p:cTn id="11" fill="hold">
                            <p:stCondLst>
                              <p:cond delay="500"/>
                            </p:stCondLst>
                            <p:childTnLst>
                              <p:par>
                                <p:cTn id="12" presetID="6" presetClass="entr" presetSubtype="32" fill="hold" nodeType="afterEffect">
                                  <p:stCondLst>
                                    <p:cond delay="1000"/>
                                  </p:stCondLst>
                                  <p:childTnLst>
                                    <p:set>
                                      <p:cBhvr>
                                        <p:cTn id="13" dur="1" fill="hold">
                                          <p:stCondLst>
                                            <p:cond delay="0"/>
                                          </p:stCondLst>
                                        </p:cTn>
                                        <p:tgtEl>
                                          <p:spTgt spid="3074"/>
                                        </p:tgtEl>
                                        <p:attrNameLst>
                                          <p:attrName>style.visibility</p:attrName>
                                        </p:attrNameLst>
                                      </p:cBhvr>
                                      <p:to>
                                        <p:strVal val="visible"/>
                                      </p:to>
                                    </p:set>
                                    <p:animEffect transition="in" filter="circle(out)">
                                      <p:cBhvr>
                                        <p:cTn id="14" dur="2000"/>
                                        <p:tgtEl>
                                          <p:spTgt spid="3074"/>
                                        </p:tgtEl>
                                      </p:cBhvr>
                                    </p:animEffect>
                                  </p:childTnLst>
                                </p:cTn>
                              </p:par>
                              <p:par>
                                <p:cTn id="15" presetID="6" presetClass="entr" presetSubtype="32" fill="hold" nodeType="withEffect">
                                  <p:stCondLst>
                                    <p:cond delay="1000"/>
                                  </p:stCondLst>
                                  <p:childTnLst>
                                    <p:set>
                                      <p:cBhvr>
                                        <p:cTn id="16" dur="1" fill="hold">
                                          <p:stCondLst>
                                            <p:cond delay="0"/>
                                          </p:stCondLst>
                                        </p:cTn>
                                        <p:tgtEl>
                                          <p:spTgt spid="3076"/>
                                        </p:tgtEl>
                                        <p:attrNameLst>
                                          <p:attrName>style.visibility</p:attrName>
                                        </p:attrNameLst>
                                      </p:cBhvr>
                                      <p:to>
                                        <p:strVal val="visible"/>
                                      </p:to>
                                    </p:set>
                                    <p:animEffect transition="in" filter="circle(out)">
                                      <p:cBhvr>
                                        <p:cTn id="17"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1071569"/>
          </a:xfrm>
        </p:spPr>
        <p:txBody>
          <a:bodyPr>
            <a:normAutofit fontScale="90000"/>
          </a:bodyPr>
          <a:lstStyle/>
          <a:p>
            <a:r>
              <a:rPr lang="en-GB" b="1" dirty="0">
                <a:latin typeface="Bradley Hand ITC" pitchFamily="66" charset="0"/>
              </a:rPr>
              <a:t>          </a:t>
            </a:r>
            <a:br>
              <a:rPr lang="en-GB" b="1" dirty="0">
                <a:latin typeface="Bradley Hand ITC" pitchFamily="66" charset="0"/>
              </a:rPr>
            </a:br>
            <a:endParaRPr lang="en-GB" b="1" dirty="0">
              <a:latin typeface="Bradley Hand ITC" pitchFamily="66" charset="0"/>
            </a:endParaRPr>
          </a:p>
        </p:txBody>
      </p:sp>
      <p:sp>
        <p:nvSpPr>
          <p:cNvPr id="3" name="Subtitle 2"/>
          <p:cNvSpPr>
            <a:spLocks noGrp="1"/>
          </p:cNvSpPr>
          <p:nvPr>
            <p:ph type="subTitle" idx="1"/>
          </p:nvPr>
        </p:nvSpPr>
        <p:spPr>
          <a:xfrm>
            <a:off x="183678" y="2204864"/>
            <a:ext cx="8776643" cy="4248472"/>
          </a:xfr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p:spPr>
        <p:txBody>
          <a:bodyPr>
            <a:normAutofit/>
          </a:bodyPr>
          <a:lstStyle/>
          <a:p>
            <a:pPr algn="l">
              <a:lnSpc>
                <a:spcPct val="107000"/>
              </a:lnSpc>
              <a:spcAft>
                <a:spcPts val="800"/>
              </a:spcAft>
            </a:pPr>
            <a:endParaRPr lang="en-GB" dirty="0">
              <a:solidFill>
                <a:schemeClr val="bg1"/>
              </a:solidFill>
              <a:latin typeface="Comic Sans MS" panose="030F0702030302020204" pitchFamily="66" charset="0"/>
            </a:endParaRPr>
          </a:p>
          <a:p>
            <a:pPr algn="l">
              <a:lnSpc>
                <a:spcPct val="107000"/>
              </a:lnSpc>
              <a:spcAft>
                <a:spcPts val="800"/>
              </a:spcAft>
            </a:pPr>
            <a:endParaRPr lang="en-GB" dirty="0">
              <a:solidFill>
                <a:schemeClr val="bg1"/>
              </a:solidFill>
              <a:latin typeface="Comic Sans MS" panose="030F0702030302020204" pitchFamily="66" charset="0"/>
            </a:endParaRPr>
          </a:p>
          <a:p>
            <a:pPr algn="l">
              <a:lnSpc>
                <a:spcPct val="107000"/>
              </a:lnSpc>
              <a:spcAft>
                <a:spcPts val="800"/>
              </a:spcAft>
            </a:pPr>
            <a:endParaRPr lang="en-GB" dirty="0">
              <a:solidFill>
                <a:schemeClr val="bg1"/>
              </a:solidFill>
              <a:latin typeface="Comic Sans MS" panose="030F0702030302020204" pitchFamily="66" charset="0"/>
            </a:endParaRPr>
          </a:p>
          <a:p>
            <a:pPr lvl="0" algn="l">
              <a:lnSpc>
                <a:spcPct val="107000"/>
              </a:lnSpc>
              <a:spcAft>
                <a:spcPts val="800"/>
              </a:spcAft>
            </a:pPr>
            <a:endParaRPr lang="en-GB" sz="2800" dirty="0">
              <a:solidFill>
                <a:schemeClr val="bg1"/>
              </a:solidFill>
              <a:latin typeface="Brush Script MT" panose="03060802040406070304" pitchFamily="66"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nvPr>
        </p:nvGraphicFramePr>
        <p:xfrm>
          <a:off x="0" y="1571612"/>
          <a:ext cx="9144008" cy="243840"/>
        </p:xfrm>
        <a:graphic>
          <a:graphicData uri="http://schemas.openxmlformats.org/drawingml/2006/table">
            <a:tbl>
              <a:tblPr firstRow="1" bandRow="1">
                <a:tableStyleId>{5C22544A-7EE6-4342-B048-85BDC9FD1C3A}</a:tableStyleId>
              </a:tblPr>
              <a:tblGrid>
                <a:gridCol w="343730">
                  <a:extLst>
                    <a:ext uri="{9D8B030D-6E8A-4147-A177-3AD203B41FA5}">
                      <a16:colId xmlns:a16="http://schemas.microsoft.com/office/drawing/2014/main" val="20000"/>
                    </a:ext>
                  </a:extLst>
                </a:gridCol>
                <a:gridCol w="333604">
                  <a:extLst>
                    <a:ext uri="{9D8B030D-6E8A-4147-A177-3AD203B41FA5}">
                      <a16:colId xmlns:a16="http://schemas.microsoft.com/office/drawing/2014/main" val="20001"/>
                    </a:ext>
                  </a:extLst>
                </a:gridCol>
                <a:gridCol w="338667">
                  <a:extLst>
                    <a:ext uri="{9D8B030D-6E8A-4147-A177-3AD203B41FA5}">
                      <a16:colId xmlns:a16="http://schemas.microsoft.com/office/drawing/2014/main" val="20002"/>
                    </a:ext>
                  </a:extLst>
                </a:gridCol>
                <a:gridCol w="338667">
                  <a:extLst>
                    <a:ext uri="{9D8B030D-6E8A-4147-A177-3AD203B41FA5}">
                      <a16:colId xmlns:a16="http://schemas.microsoft.com/office/drawing/2014/main" val="20003"/>
                    </a:ext>
                  </a:extLst>
                </a:gridCol>
                <a:gridCol w="338667">
                  <a:extLst>
                    <a:ext uri="{9D8B030D-6E8A-4147-A177-3AD203B41FA5}">
                      <a16:colId xmlns:a16="http://schemas.microsoft.com/office/drawing/2014/main" val="20004"/>
                    </a:ext>
                  </a:extLst>
                </a:gridCol>
                <a:gridCol w="338667">
                  <a:extLst>
                    <a:ext uri="{9D8B030D-6E8A-4147-A177-3AD203B41FA5}">
                      <a16:colId xmlns:a16="http://schemas.microsoft.com/office/drawing/2014/main" val="20005"/>
                    </a:ext>
                  </a:extLst>
                </a:gridCol>
                <a:gridCol w="338667">
                  <a:extLst>
                    <a:ext uri="{9D8B030D-6E8A-4147-A177-3AD203B41FA5}">
                      <a16:colId xmlns:a16="http://schemas.microsoft.com/office/drawing/2014/main" val="20006"/>
                    </a:ext>
                  </a:extLst>
                </a:gridCol>
                <a:gridCol w="338667">
                  <a:extLst>
                    <a:ext uri="{9D8B030D-6E8A-4147-A177-3AD203B41FA5}">
                      <a16:colId xmlns:a16="http://schemas.microsoft.com/office/drawing/2014/main" val="20007"/>
                    </a:ext>
                  </a:extLst>
                </a:gridCol>
                <a:gridCol w="338667">
                  <a:extLst>
                    <a:ext uri="{9D8B030D-6E8A-4147-A177-3AD203B41FA5}">
                      <a16:colId xmlns:a16="http://schemas.microsoft.com/office/drawing/2014/main" val="20008"/>
                    </a:ext>
                  </a:extLst>
                </a:gridCol>
                <a:gridCol w="338667">
                  <a:extLst>
                    <a:ext uri="{9D8B030D-6E8A-4147-A177-3AD203B41FA5}">
                      <a16:colId xmlns:a16="http://schemas.microsoft.com/office/drawing/2014/main" val="20009"/>
                    </a:ext>
                  </a:extLst>
                </a:gridCol>
                <a:gridCol w="338667">
                  <a:extLst>
                    <a:ext uri="{9D8B030D-6E8A-4147-A177-3AD203B41FA5}">
                      <a16:colId xmlns:a16="http://schemas.microsoft.com/office/drawing/2014/main" val="20010"/>
                    </a:ext>
                  </a:extLst>
                </a:gridCol>
                <a:gridCol w="338667">
                  <a:extLst>
                    <a:ext uri="{9D8B030D-6E8A-4147-A177-3AD203B41FA5}">
                      <a16:colId xmlns:a16="http://schemas.microsoft.com/office/drawing/2014/main" val="20011"/>
                    </a:ext>
                  </a:extLst>
                </a:gridCol>
                <a:gridCol w="338667">
                  <a:extLst>
                    <a:ext uri="{9D8B030D-6E8A-4147-A177-3AD203B41FA5}">
                      <a16:colId xmlns:a16="http://schemas.microsoft.com/office/drawing/2014/main" val="20012"/>
                    </a:ext>
                  </a:extLst>
                </a:gridCol>
                <a:gridCol w="338667">
                  <a:extLst>
                    <a:ext uri="{9D8B030D-6E8A-4147-A177-3AD203B41FA5}">
                      <a16:colId xmlns:a16="http://schemas.microsoft.com/office/drawing/2014/main" val="20013"/>
                    </a:ext>
                  </a:extLst>
                </a:gridCol>
                <a:gridCol w="338667">
                  <a:extLst>
                    <a:ext uri="{9D8B030D-6E8A-4147-A177-3AD203B41FA5}">
                      <a16:colId xmlns:a16="http://schemas.microsoft.com/office/drawing/2014/main" val="20014"/>
                    </a:ext>
                  </a:extLst>
                </a:gridCol>
                <a:gridCol w="338667">
                  <a:extLst>
                    <a:ext uri="{9D8B030D-6E8A-4147-A177-3AD203B41FA5}">
                      <a16:colId xmlns:a16="http://schemas.microsoft.com/office/drawing/2014/main" val="20015"/>
                    </a:ext>
                  </a:extLst>
                </a:gridCol>
                <a:gridCol w="338667">
                  <a:extLst>
                    <a:ext uri="{9D8B030D-6E8A-4147-A177-3AD203B41FA5}">
                      <a16:colId xmlns:a16="http://schemas.microsoft.com/office/drawing/2014/main" val="20016"/>
                    </a:ext>
                  </a:extLst>
                </a:gridCol>
                <a:gridCol w="338667">
                  <a:extLst>
                    <a:ext uri="{9D8B030D-6E8A-4147-A177-3AD203B41FA5}">
                      <a16:colId xmlns:a16="http://schemas.microsoft.com/office/drawing/2014/main" val="20017"/>
                    </a:ext>
                  </a:extLst>
                </a:gridCol>
                <a:gridCol w="338667">
                  <a:extLst>
                    <a:ext uri="{9D8B030D-6E8A-4147-A177-3AD203B41FA5}">
                      <a16:colId xmlns:a16="http://schemas.microsoft.com/office/drawing/2014/main" val="20018"/>
                    </a:ext>
                  </a:extLst>
                </a:gridCol>
                <a:gridCol w="338667">
                  <a:extLst>
                    <a:ext uri="{9D8B030D-6E8A-4147-A177-3AD203B41FA5}">
                      <a16:colId xmlns:a16="http://schemas.microsoft.com/office/drawing/2014/main" val="20019"/>
                    </a:ext>
                  </a:extLst>
                </a:gridCol>
                <a:gridCol w="338667">
                  <a:extLst>
                    <a:ext uri="{9D8B030D-6E8A-4147-A177-3AD203B41FA5}">
                      <a16:colId xmlns:a16="http://schemas.microsoft.com/office/drawing/2014/main" val="20020"/>
                    </a:ext>
                  </a:extLst>
                </a:gridCol>
                <a:gridCol w="338667">
                  <a:extLst>
                    <a:ext uri="{9D8B030D-6E8A-4147-A177-3AD203B41FA5}">
                      <a16:colId xmlns:a16="http://schemas.microsoft.com/office/drawing/2014/main" val="20021"/>
                    </a:ext>
                  </a:extLst>
                </a:gridCol>
                <a:gridCol w="338667">
                  <a:extLst>
                    <a:ext uri="{9D8B030D-6E8A-4147-A177-3AD203B41FA5}">
                      <a16:colId xmlns:a16="http://schemas.microsoft.com/office/drawing/2014/main" val="20022"/>
                    </a:ext>
                  </a:extLst>
                </a:gridCol>
                <a:gridCol w="338667">
                  <a:extLst>
                    <a:ext uri="{9D8B030D-6E8A-4147-A177-3AD203B41FA5}">
                      <a16:colId xmlns:a16="http://schemas.microsoft.com/office/drawing/2014/main" val="20023"/>
                    </a:ext>
                  </a:extLst>
                </a:gridCol>
                <a:gridCol w="259728">
                  <a:extLst>
                    <a:ext uri="{9D8B030D-6E8A-4147-A177-3AD203B41FA5}">
                      <a16:colId xmlns:a16="http://schemas.microsoft.com/office/drawing/2014/main" val="20024"/>
                    </a:ext>
                  </a:extLst>
                </a:gridCol>
                <a:gridCol w="275009">
                  <a:extLst>
                    <a:ext uri="{9D8B030D-6E8A-4147-A177-3AD203B41FA5}">
                      <a16:colId xmlns:a16="http://schemas.microsoft.com/office/drawing/2014/main" val="20025"/>
                    </a:ext>
                  </a:extLst>
                </a:gridCol>
                <a:gridCol w="481263">
                  <a:extLst>
                    <a:ext uri="{9D8B030D-6E8A-4147-A177-3AD203B41FA5}">
                      <a16:colId xmlns:a16="http://schemas.microsoft.com/office/drawing/2014/main" val="20026"/>
                    </a:ext>
                  </a:extLst>
                </a:gridCol>
              </a:tblGrid>
              <a:tr h="214314">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solidFill>
                          <a:srgbClr val="00B050"/>
                        </a:solidFill>
                      </a:endParaRPr>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pPr lvl="1"/>
                      <a:endParaRPr lang="en-GB" sz="1000" dirty="0"/>
                    </a:p>
                  </a:txBody>
                  <a:tcPr>
                    <a:solidFill>
                      <a:schemeClr val="bg2">
                        <a:lumMod val="20000"/>
                        <a:lumOff val="80000"/>
                      </a:schemeClr>
                    </a:solidFill>
                  </a:tcPr>
                </a:tc>
                <a:tc>
                  <a:txBody>
                    <a:bodyPr/>
                    <a:lstStyle/>
                    <a:p>
                      <a:endParaRPr lang="en-GB" sz="1000" dirty="0"/>
                    </a:p>
                  </a:txBody>
                  <a:tcPr>
                    <a:solidFill>
                      <a:srgbClr val="002060"/>
                    </a:solidFill>
                  </a:tcPr>
                </a:tc>
                <a:tc>
                  <a:txBody>
                    <a:bodyPr/>
                    <a:lstStyle/>
                    <a:p>
                      <a:endParaRPr lang="en-GB" sz="1000" dirty="0"/>
                    </a:p>
                  </a:txBody>
                  <a:tcPr>
                    <a:solidFill>
                      <a:schemeClr val="accent6">
                        <a:lumMod val="75000"/>
                      </a:schemeClr>
                    </a:solidFill>
                  </a:tcPr>
                </a:tc>
                <a:tc>
                  <a:txBody>
                    <a:bodyPr/>
                    <a:lstStyle/>
                    <a:p>
                      <a:endParaRPr lang="en-GB" sz="1000" dirty="0"/>
                    </a:p>
                  </a:txBody>
                  <a:tcPr>
                    <a:solidFill>
                      <a:schemeClr val="accent4">
                        <a:lumMod val="75000"/>
                      </a:schemeClr>
                    </a:solidFill>
                  </a:tcPr>
                </a:tc>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endParaRPr lang="en-GB" sz="1000" dirty="0"/>
                    </a:p>
                  </a:txBody>
                  <a:tcPr>
                    <a:solidFill>
                      <a:schemeClr val="accent5">
                        <a:lumMod val="40000"/>
                        <a:lumOff val="60000"/>
                      </a:schemeClr>
                    </a:solidFill>
                  </a:tcPr>
                </a:tc>
                <a:tc>
                  <a:txBody>
                    <a:bodyPr/>
                    <a:lstStyle/>
                    <a:p>
                      <a:endParaRPr lang="en-GB" sz="1000" dirty="0"/>
                    </a:p>
                  </a:txBody>
                  <a:tcPr>
                    <a:solidFill>
                      <a:srgbClr val="7030A0"/>
                    </a:solidFill>
                  </a:tcPr>
                </a:tc>
                <a:tc>
                  <a:txBody>
                    <a:bodyPr/>
                    <a:lstStyle/>
                    <a:p>
                      <a:endParaRPr lang="en-GB" sz="1000" dirty="0"/>
                    </a:p>
                  </a:txBody>
                  <a:tcPr>
                    <a:solidFill>
                      <a:schemeClr val="accent6">
                        <a:lumMod val="75000"/>
                      </a:schemeClr>
                    </a:solidFill>
                  </a:tcP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1411560" cy="1159768"/>
          </a:xfrm>
          <a:prstGeom prst="rect">
            <a:avLst/>
          </a:prstGeom>
        </p:spPr>
      </p:pic>
      <p:sp>
        <p:nvSpPr>
          <p:cNvPr id="6" name="AutoShape 2" descr="Image result for home">
            <a:extLst>
              <a:ext uri="{FF2B5EF4-FFF2-40B4-BE49-F238E27FC236}">
                <a16:creationId xmlns:a16="http://schemas.microsoft.com/office/drawing/2014/main" id="{B6812FA9-7A79-4919-A0B6-21862138BA1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a:extLst>
              <a:ext uri="{FF2B5EF4-FFF2-40B4-BE49-F238E27FC236}">
                <a16:creationId xmlns:a16="http://schemas.microsoft.com/office/drawing/2014/main" id="{A54C6134-73EF-4372-AC74-8CEDA4EF981A}"/>
              </a:ext>
            </a:extLst>
          </p:cNvPr>
          <p:cNvSpPr/>
          <p:nvPr/>
        </p:nvSpPr>
        <p:spPr>
          <a:xfrm>
            <a:off x="1979712" y="-34290"/>
            <a:ext cx="6912768" cy="1323439"/>
          </a:xfrm>
          <a:prstGeom prst="rect">
            <a:avLst/>
          </a:prstGeom>
        </p:spPr>
        <p:txBody>
          <a:bodyPr wrap="square">
            <a:spAutoFit/>
          </a:bodyPr>
          <a:lstStyle/>
          <a:p>
            <a:r>
              <a:rPr lang="en-GB" sz="4000" b="1" dirty="0">
                <a:latin typeface="Bradley Hand ITC" pitchFamily="66" charset="0"/>
              </a:rPr>
              <a:t>What did your children say that they wanted from you?                 </a:t>
            </a:r>
          </a:p>
        </p:txBody>
      </p:sp>
      <p:sp>
        <p:nvSpPr>
          <p:cNvPr id="10" name="Speech Bubble: Rectangle 9">
            <a:extLst>
              <a:ext uri="{FF2B5EF4-FFF2-40B4-BE49-F238E27FC236}">
                <a16:creationId xmlns:a16="http://schemas.microsoft.com/office/drawing/2014/main" id="{C4AB7DF5-F37A-4D60-AF7E-92613030AB2E}"/>
              </a:ext>
            </a:extLst>
          </p:cNvPr>
          <p:cNvSpPr/>
          <p:nvPr/>
        </p:nvSpPr>
        <p:spPr>
          <a:xfrm>
            <a:off x="803428" y="4664503"/>
            <a:ext cx="2878088" cy="144016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a:t>‘To put our own things in our book bag.’</a:t>
            </a:r>
            <a:endParaRPr lang="en-GB" sz="2000" dirty="0"/>
          </a:p>
        </p:txBody>
      </p:sp>
      <p:sp>
        <p:nvSpPr>
          <p:cNvPr id="11" name="Thought Bubble: Cloud 10">
            <a:extLst>
              <a:ext uri="{FF2B5EF4-FFF2-40B4-BE49-F238E27FC236}">
                <a16:creationId xmlns:a16="http://schemas.microsoft.com/office/drawing/2014/main" id="{717037E6-A8F7-4722-BA5F-B4056B27516B}"/>
              </a:ext>
            </a:extLst>
          </p:cNvPr>
          <p:cNvSpPr/>
          <p:nvPr/>
        </p:nvSpPr>
        <p:spPr>
          <a:xfrm>
            <a:off x="4434849" y="4494794"/>
            <a:ext cx="4184848" cy="1779578"/>
          </a:xfrm>
          <a:prstGeom prst="cloudCallout">
            <a:avLst>
              <a:gd name="adj1" fmla="val -33781"/>
              <a:gd name="adj2" fmla="val 536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000" i="1" dirty="0"/>
              <a:t>   ‘They can show us      photos on the school website.’</a:t>
            </a:r>
            <a:endParaRPr lang="en-GB" sz="2000" dirty="0"/>
          </a:p>
        </p:txBody>
      </p:sp>
      <p:sp>
        <p:nvSpPr>
          <p:cNvPr id="12" name="Speech Bubble: Oval 11">
            <a:extLst>
              <a:ext uri="{FF2B5EF4-FFF2-40B4-BE49-F238E27FC236}">
                <a16:creationId xmlns:a16="http://schemas.microsoft.com/office/drawing/2014/main" id="{9C61C6F2-5CD1-4365-A51D-3716EF77454D}"/>
              </a:ext>
            </a:extLst>
          </p:cNvPr>
          <p:cNvSpPr/>
          <p:nvPr/>
        </p:nvSpPr>
        <p:spPr>
          <a:xfrm>
            <a:off x="442272" y="2456398"/>
            <a:ext cx="3600400" cy="172819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000" i="1" dirty="0"/>
              <a:t>‘Make sure we have the right uniform.’ </a:t>
            </a:r>
          </a:p>
        </p:txBody>
      </p:sp>
      <p:sp>
        <p:nvSpPr>
          <p:cNvPr id="13" name="Speech Bubble: Rectangle with Corners Rounded 12">
            <a:extLst>
              <a:ext uri="{FF2B5EF4-FFF2-40B4-BE49-F238E27FC236}">
                <a16:creationId xmlns:a16="http://schemas.microsoft.com/office/drawing/2014/main" id="{CEEBE25F-5038-44A4-97AC-1987FBE2345D}"/>
              </a:ext>
            </a:extLst>
          </p:cNvPr>
          <p:cNvSpPr/>
          <p:nvPr/>
        </p:nvSpPr>
        <p:spPr>
          <a:xfrm>
            <a:off x="4724399" y="2440814"/>
            <a:ext cx="3880048" cy="1664568"/>
          </a:xfrm>
          <a:prstGeom prst="wedgeRoundRectCallout">
            <a:avLst>
              <a:gd name="adj1" fmla="val 34156"/>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000" i="1" dirty="0"/>
              <a:t>‘Invite friends over that are going to be with you as well as those who are going somewhere else.’</a:t>
            </a:r>
            <a:endParaRPr lang="en-GB" sz="2000" dirty="0"/>
          </a:p>
        </p:txBody>
      </p:sp>
    </p:spTree>
    <p:extLst>
      <p:ext uri="{BB962C8B-B14F-4D97-AF65-F5344CB8AC3E}">
        <p14:creationId xmlns:p14="http://schemas.microsoft.com/office/powerpoint/2010/main" val="36775541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3500"/>
                                        <p:tgtEl>
                                          <p:spTgt spid="3">
                                            <p:bg/>
                                          </p:spTgt>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3500"/>
                                        <p:tgtEl>
                                          <p:spTgt spid="3">
                                            <p:txEl>
                                              <p:pRg st="0" end="0"/>
                                            </p:txEl>
                                          </p:spTgt>
                                        </p:tgtEl>
                                      </p:cBhvr>
                                    </p:animEffect>
                                  </p:childTnLst>
                                </p:cTn>
                              </p:par>
                              <p:par>
                                <p:cTn id="11" presetID="2" presetClass="entr" presetSubtype="9"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3000" fill="hold"/>
                                        <p:tgtEl>
                                          <p:spTgt spid="12"/>
                                        </p:tgtEl>
                                        <p:attrNameLst>
                                          <p:attrName>ppt_x</p:attrName>
                                        </p:attrNameLst>
                                      </p:cBhvr>
                                      <p:tavLst>
                                        <p:tav tm="0">
                                          <p:val>
                                            <p:strVal val="0-#ppt_w/2"/>
                                          </p:val>
                                        </p:tav>
                                        <p:tav tm="100000">
                                          <p:val>
                                            <p:strVal val="#ppt_x"/>
                                          </p:val>
                                        </p:tav>
                                      </p:tavLst>
                                    </p:anim>
                                    <p:anim calcmode="lin" valueType="num">
                                      <p:cBhvr additive="base">
                                        <p:cTn id="14" dur="3000" fill="hold"/>
                                        <p:tgtEl>
                                          <p:spTgt spid="12"/>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2000" fill="hold"/>
                                        <p:tgtEl>
                                          <p:spTgt spid="13"/>
                                        </p:tgtEl>
                                        <p:attrNameLst>
                                          <p:attrName>ppt_x</p:attrName>
                                        </p:attrNameLst>
                                      </p:cBhvr>
                                      <p:tavLst>
                                        <p:tav tm="0">
                                          <p:val>
                                            <p:strVal val="1+#ppt_w/2"/>
                                          </p:val>
                                        </p:tav>
                                        <p:tav tm="100000">
                                          <p:val>
                                            <p:strVal val="#ppt_x"/>
                                          </p:val>
                                        </p:tav>
                                      </p:tavLst>
                                    </p:anim>
                                    <p:anim calcmode="lin" valueType="num">
                                      <p:cBhvr additive="base">
                                        <p:cTn id="18" dur="2000" fill="hold"/>
                                        <p:tgtEl>
                                          <p:spTgt spid="13"/>
                                        </p:tgtEl>
                                        <p:attrNameLst>
                                          <p:attrName>ppt_y</p:attrName>
                                        </p:attrNameLst>
                                      </p:cBhvr>
                                      <p:tavLst>
                                        <p:tav tm="0">
                                          <p:val>
                                            <p:strVal val="0-#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3500" fill="hold"/>
                                        <p:tgtEl>
                                          <p:spTgt spid="11"/>
                                        </p:tgtEl>
                                        <p:attrNameLst>
                                          <p:attrName>ppt_x</p:attrName>
                                        </p:attrNameLst>
                                      </p:cBhvr>
                                      <p:tavLst>
                                        <p:tav tm="0">
                                          <p:val>
                                            <p:strVal val="1+#ppt_w/2"/>
                                          </p:val>
                                        </p:tav>
                                        <p:tav tm="100000">
                                          <p:val>
                                            <p:strVal val="#ppt_x"/>
                                          </p:val>
                                        </p:tav>
                                      </p:tavLst>
                                    </p:anim>
                                    <p:anim calcmode="lin" valueType="num">
                                      <p:cBhvr additive="base">
                                        <p:cTn id="22" dur="3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2500" fill="hold"/>
                                        <p:tgtEl>
                                          <p:spTgt spid="10"/>
                                        </p:tgtEl>
                                        <p:attrNameLst>
                                          <p:attrName>ppt_x</p:attrName>
                                        </p:attrNameLst>
                                      </p:cBhvr>
                                      <p:tavLst>
                                        <p:tav tm="0">
                                          <p:val>
                                            <p:strVal val="0-#ppt_w/2"/>
                                          </p:val>
                                        </p:tav>
                                        <p:tav tm="100000">
                                          <p:val>
                                            <p:strVal val="#ppt_x"/>
                                          </p:val>
                                        </p:tav>
                                      </p:tavLst>
                                    </p:anim>
                                    <p:anim calcmode="lin" valueType="num">
                                      <p:cBhvr additive="base">
                                        <p:cTn id="26" dur="2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1071569"/>
          </a:xfrm>
        </p:spPr>
        <p:txBody>
          <a:bodyPr>
            <a:normAutofit fontScale="90000"/>
          </a:bodyPr>
          <a:lstStyle/>
          <a:p>
            <a:r>
              <a:rPr lang="en-GB" b="1" dirty="0">
                <a:latin typeface="Bradley Hand ITC" pitchFamily="66" charset="0"/>
              </a:rPr>
              <a:t>          Helping your child to prepare for change</a:t>
            </a:r>
            <a:br>
              <a:rPr lang="en-GB" b="1" dirty="0">
                <a:latin typeface="Bradley Hand ITC" pitchFamily="66" charset="0"/>
              </a:rPr>
            </a:br>
            <a:endParaRPr lang="en-GB" b="1" dirty="0">
              <a:latin typeface="Bradley Hand ITC" pitchFamily="66" charset="0"/>
            </a:endParaRPr>
          </a:p>
        </p:txBody>
      </p:sp>
      <p:sp>
        <p:nvSpPr>
          <p:cNvPr id="3" name="Subtitle 2"/>
          <p:cNvSpPr>
            <a:spLocks noGrp="1"/>
          </p:cNvSpPr>
          <p:nvPr>
            <p:ph type="subTitle" idx="1"/>
          </p:nvPr>
        </p:nvSpPr>
        <p:spPr>
          <a:xfrm>
            <a:off x="183678" y="2460273"/>
            <a:ext cx="8776643" cy="3623602"/>
          </a:xfr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p:spPr>
        <p:txBody>
          <a:bodyPr>
            <a:normAutofit fontScale="92500" lnSpcReduction="20000"/>
          </a:bodyPr>
          <a:lstStyle/>
          <a:p>
            <a:pPr lvl="0" algn="l">
              <a:lnSpc>
                <a:spcPct val="107000"/>
              </a:lnSpc>
              <a:spcAft>
                <a:spcPts val="800"/>
              </a:spcAft>
            </a:pPr>
            <a:r>
              <a:rPr lang="en-GB"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Children may not realise it but they make many transitions every day e.g. from home to town, play activities to a meal or a visit to friends or family.                          </a:t>
            </a:r>
          </a:p>
          <a:p>
            <a:pPr lvl="0" algn="l">
              <a:lnSpc>
                <a:spcPct val="107000"/>
              </a:lnSpc>
              <a:spcAft>
                <a:spcPts val="800"/>
              </a:spcAft>
            </a:pPr>
            <a:r>
              <a:rPr lang="en-GB"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Remind them of this fact, it will encourage them to know that they already have many of the skills necessary to help them cope with something new.</a:t>
            </a:r>
            <a:endPar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nvPr>
        </p:nvGraphicFramePr>
        <p:xfrm>
          <a:off x="0" y="1571612"/>
          <a:ext cx="9144008" cy="243840"/>
        </p:xfrm>
        <a:graphic>
          <a:graphicData uri="http://schemas.openxmlformats.org/drawingml/2006/table">
            <a:tbl>
              <a:tblPr firstRow="1" bandRow="1">
                <a:tableStyleId>{5C22544A-7EE6-4342-B048-85BDC9FD1C3A}</a:tableStyleId>
              </a:tblPr>
              <a:tblGrid>
                <a:gridCol w="343730">
                  <a:extLst>
                    <a:ext uri="{9D8B030D-6E8A-4147-A177-3AD203B41FA5}">
                      <a16:colId xmlns:a16="http://schemas.microsoft.com/office/drawing/2014/main" val="20000"/>
                    </a:ext>
                  </a:extLst>
                </a:gridCol>
                <a:gridCol w="333604">
                  <a:extLst>
                    <a:ext uri="{9D8B030D-6E8A-4147-A177-3AD203B41FA5}">
                      <a16:colId xmlns:a16="http://schemas.microsoft.com/office/drawing/2014/main" val="20001"/>
                    </a:ext>
                  </a:extLst>
                </a:gridCol>
                <a:gridCol w="338667">
                  <a:extLst>
                    <a:ext uri="{9D8B030D-6E8A-4147-A177-3AD203B41FA5}">
                      <a16:colId xmlns:a16="http://schemas.microsoft.com/office/drawing/2014/main" val="20002"/>
                    </a:ext>
                  </a:extLst>
                </a:gridCol>
                <a:gridCol w="338667">
                  <a:extLst>
                    <a:ext uri="{9D8B030D-6E8A-4147-A177-3AD203B41FA5}">
                      <a16:colId xmlns:a16="http://schemas.microsoft.com/office/drawing/2014/main" val="20003"/>
                    </a:ext>
                  </a:extLst>
                </a:gridCol>
                <a:gridCol w="338667">
                  <a:extLst>
                    <a:ext uri="{9D8B030D-6E8A-4147-A177-3AD203B41FA5}">
                      <a16:colId xmlns:a16="http://schemas.microsoft.com/office/drawing/2014/main" val="20004"/>
                    </a:ext>
                  </a:extLst>
                </a:gridCol>
                <a:gridCol w="338667">
                  <a:extLst>
                    <a:ext uri="{9D8B030D-6E8A-4147-A177-3AD203B41FA5}">
                      <a16:colId xmlns:a16="http://schemas.microsoft.com/office/drawing/2014/main" val="20005"/>
                    </a:ext>
                  </a:extLst>
                </a:gridCol>
                <a:gridCol w="338667">
                  <a:extLst>
                    <a:ext uri="{9D8B030D-6E8A-4147-A177-3AD203B41FA5}">
                      <a16:colId xmlns:a16="http://schemas.microsoft.com/office/drawing/2014/main" val="20006"/>
                    </a:ext>
                  </a:extLst>
                </a:gridCol>
                <a:gridCol w="338667">
                  <a:extLst>
                    <a:ext uri="{9D8B030D-6E8A-4147-A177-3AD203B41FA5}">
                      <a16:colId xmlns:a16="http://schemas.microsoft.com/office/drawing/2014/main" val="20007"/>
                    </a:ext>
                  </a:extLst>
                </a:gridCol>
                <a:gridCol w="338667">
                  <a:extLst>
                    <a:ext uri="{9D8B030D-6E8A-4147-A177-3AD203B41FA5}">
                      <a16:colId xmlns:a16="http://schemas.microsoft.com/office/drawing/2014/main" val="20008"/>
                    </a:ext>
                  </a:extLst>
                </a:gridCol>
                <a:gridCol w="338667">
                  <a:extLst>
                    <a:ext uri="{9D8B030D-6E8A-4147-A177-3AD203B41FA5}">
                      <a16:colId xmlns:a16="http://schemas.microsoft.com/office/drawing/2014/main" val="20009"/>
                    </a:ext>
                  </a:extLst>
                </a:gridCol>
                <a:gridCol w="338667">
                  <a:extLst>
                    <a:ext uri="{9D8B030D-6E8A-4147-A177-3AD203B41FA5}">
                      <a16:colId xmlns:a16="http://schemas.microsoft.com/office/drawing/2014/main" val="20010"/>
                    </a:ext>
                  </a:extLst>
                </a:gridCol>
                <a:gridCol w="338667">
                  <a:extLst>
                    <a:ext uri="{9D8B030D-6E8A-4147-A177-3AD203B41FA5}">
                      <a16:colId xmlns:a16="http://schemas.microsoft.com/office/drawing/2014/main" val="20011"/>
                    </a:ext>
                  </a:extLst>
                </a:gridCol>
                <a:gridCol w="338667">
                  <a:extLst>
                    <a:ext uri="{9D8B030D-6E8A-4147-A177-3AD203B41FA5}">
                      <a16:colId xmlns:a16="http://schemas.microsoft.com/office/drawing/2014/main" val="20012"/>
                    </a:ext>
                  </a:extLst>
                </a:gridCol>
                <a:gridCol w="338667">
                  <a:extLst>
                    <a:ext uri="{9D8B030D-6E8A-4147-A177-3AD203B41FA5}">
                      <a16:colId xmlns:a16="http://schemas.microsoft.com/office/drawing/2014/main" val="20013"/>
                    </a:ext>
                  </a:extLst>
                </a:gridCol>
                <a:gridCol w="338667">
                  <a:extLst>
                    <a:ext uri="{9D8B030D-6E8A-4147-A177-3AD203B41FA5}">
                      <a16:colId xmlns:a16="http://schemas.microsoft.com/office/drawing/2014/main" val="20014"/>
                    </a:ext>
                  </a:extLst>
                </a:gridCol>
                <a:gridCol w="338667">
                  <a:extLst>
                    <a:ext uri="{9D8B030D-6E8A-4147-A177-3AD203B41FA5}">
                      <a16:colId xmlns:a16="http://schemas.microsoft.com/office/drawing/2014/main" val="20015"/>
                    </a:ext>
                  </a:extLst>
                </a:gridCol>
                <a:gridCol w="338667">
                  <a:extLst>
                    <a:ext uri="{9D8B030D-6E8A-4147-A177-3AD203B41FA5}">
                      <a16:colId xmlns:a16="http://schemas.microsoft.com/office/drawing/2014/main" val="20016"/>
                    </a:ext>
                  </a:extLst>
                </a:gridCol>
                <a:gridCol w="338667">
                  <a:extLst>
                    <a:ext uri="{9D8B030D-6E8A-4147-A177-3AD203B41FA5}">
                      <a16:colId xmlns:a16="http://schemas.microsoft.com/office/drawing/2014/main" val="20017"/>
                    </a:ext>
                  </a:extLst>
                </a:gridCol>
                <a:gridCol w="338667">
                  <a:extLst>
                    <a:ext uri="{9D8B030D-6E8A-4147-A177-3AD203B41FA5}">
                      <a16:colId xmlns:a16="http://schemas.microsoft.com/office/drawing/2014/main" val="20018"/>
                    </a:ext>
                  </a:extLst>
                </a:gridCol>
                <a:gridCol w="338667">
                  <a:extLst>
                    <a:ext uri="{9D8B030D-6E8A-4147-A177-3AD203B41FA5}">
                      <a16:colId xmlns:a16="http://schemas.microsoft.com/office/drawing/2014/main" val="20019"/>
                    </a:ext>
                  </a:extLst>
                </a:gridCol>
                <a:gridCol w="338667">
                  <a:extLst>
                    <a:ext uri="{9D8B030D-6E8A-4147-A177-3AD203B41FA5}">
                      <a16:colId xmlns:a16="http://schemas.microsoft.com/office/drawing/2014/main" val="20020"/>
                    </a:ext>
                  </a:extLst>
                </a:gridCol>
                <a:gridCol w="338667">
                  <a:extLst>
                    <a:ext uri="{9D8B030D-6E8A-4147-A177-3AD203B41FA5}">
                      <a16:colId xmlns:a16="http://schemas.microsoft.com/office/drawing/2014/main" val="20021"/>
                    </a:ext>
                  </a:extLst>
                </a:gridCol>
                <a:gridCol w="338667">
                  <a:extLst>
                    <a:ext uri="{9D8B030D-6E8A-4147-A177-3AD203B41FA5}">
                      <a16:colId xmlns:a16="http://schemas.microsoft.com/office/drawing/2014/main" val="20022"/>
                    </a:ext>
                  </a:extLst>
                </a:gridCol>
                <a:gridCol w="338667">
                  <a:extLst>
                    <a:ext uri="{9D8B030D-6E8A-4147-A177-3AD203B41FA5}">
                      <a16:colId xmlns:a16="http://schemas.microsoft.com/office/drawing/2014/main" val="20023"/>
                    </a:ext>
                  </a:extLst>
                </a:gridCol>
                <a:gridCol w="259728">
                  <a:extLst>
                    <a:ext uri="{9D8B030D-6E8A-4147-A177-3AD203B41FA5}">
                      <a16:colId xmlns:a16="http://schemas.microsoft.com/office/drawing/2014/main" val="20024"/>
                    </a:ext>
                  </a:extLst>
                </a:gridCol>
                <a:gridCol w="275009">
                  <a:extLst>
                    <a:ext uri="{9D8B030D-6E8A-4147-A177-3AD203B41FA5}">
                      <a16:colId xmlns:a16="http://schemas.microsoft.com/office/drawing/2014/main" val="20025"/>
                    </a:ext>
                  </a:extLst>
                </a:gridCol>
                <a:gridCol w="481263">
                  <a:extLst>
                    <a:ext uri="{9D8B030D-6E8A-4147-A177-3AD203B41FA5}">
                      <a16:colId xmlns:a16="http://schemas.microsoft.com/office/drawing/2014/main" val="20026"/>
                    </a:ext>
                  </a:extLst>
                </a:gridCol>
              </a:tblGrid>
              <a:tr h="214314">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solidFill>
                          <a:srgbClr val="00B050"/>
                        </a:solidFill>
                      </a:endParaRPr>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pPr lvl="1"/>
                      <a:endParaRPr lang="en-GB" sz="1000" dirty="0"/>
                    </a:p>
                  </a:txBody>
                  <a:tcPr>
                    <a:solidFill>
                      <a:schemeClr val="bg2">
                        <a:lumMod val="20000"/>
                        <a:lumOff val="80000"/>
                      </a:schemeClr>
                    </a:solidFill>
                  </a:tcPr>
                </a:tc>
                <a:tc>
                  <a:txBody>
                    <a:bodyPr/>
                    <a:lstStyle/>
                    <a:p>
                      <a:endParaRPr lang="en-GB" sz="1000" dirty="0"/>
                    </a:p>
                  </a:txBody>
                  <a:tcPr>
                    <a:solidFill>
                      <a:srgbClr val="002060"/>
                    </a:solidFill>
                  </a:tcPr>
                </a:tc>
                <a:tc>
                  <a:txBody>
                    <a:bodyPr/>
                    <a:lstStyle/>
                    <a:p>
                      <a:endParaRPr lang="en-GB" sz="1000" dirty="0"/>
                    </a:p>
                  </a:txBody>
                  <a:tcPr>
                    <a:solidFill>
                      <a:schemeClr val="accent6">
                        <a:lumMod val="75000"/>
                      </a:schemeClr>
                    </a:solidFill>
                  </a:tcPr>
                </a:tc>
                <a:tc>
                  <a:txBody>
                    <a:bodyPr/>
                    <a:lstStyle/>
                    <a:p>
                      <a:endParaRPr lang="en-GB" sz="1000" dirty="0"/>
                    </a:p>
                  </a:txBody>
                  <a:tcPr>
                    <a:solidFill>
                      <a:schemeClr val="accent4">
                        <a:lumMod val="75000"/>
                      </a:schemeClr>
                    </a:solidFill>
                  </a:tcPr>
                </a:tc>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endParaRPr lang="en-GB" sz="1000" dirty="0"/>
                    </a:p>
                  </a:txBody>
                  <a:tcPr>
                    <a:solidFill>
                      <a:schemeClr val="accent5">
                        <a:lumMod val="40000"/>
                        <a:lumOff val="60000"/>
                      </a:schemeClr>
                    </a:solidFill>
                  </a:tcPr>
                </a:tc>
                <a:tc>
                  <a:txBody>
                    <a:bodyPr/>
                    <a:lstStyle/>
                    <a:p>
                      <a:endParaRPr lang="en-GB" sz="1000" dirty="0"/>
                    </a:p>
                  </a:txBody>
                  <a:tcPr>
                    <a:solidFill>
                      <a:srgbClr val="7030A0"/>
                    </a:solidFill>
                  </a:tcPr>
                </a:tc>
                <a:tc>
                  <a:txBody>
                    <a:bodyPr/>
                    <a:lstStyle/>
                    <a:p>
                      <a:endParaRPr lang="en-GB" sz="1000" dirty="0"/>
                    </a:p>
                  </a:txBody>
                  <a:tcPr>
                    <a:solidFill>
                      <a:schemeClr val="accent6">
                        <a:lumMod val="75000"/>
                      </a:schemeClr>
                    </a:solidFill>
                  </a:tcP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1411560" cy="1159768"/>
          </a:xfrm>
          <a:prstGeom prst="rect">
            <a:avLst/>
          </a:prstGeom>
        </p:spPr>
      </p:pic>
      <p:sp>
        <p:nvSpPr>
          <p:cNvPr id="6" name="AutoShape 2" descr="Image result for home">
            <a:extLst>
              <a:ext uri="{FF2B5EF4-FFF2-40B4-BE49-F238E27FC236}">
                <a16:creationId xmlns:a16="http://schemas.microsoft.com/office/drawing/2014/main" id="{B6812FA9-7A79-4919-A0B6-21862138BA1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0" name="Picture 4" descr="Image result for home">
            <a:extLst>
              <a:ext uri="{FF2B5EF4-FFF2-40B4-BE49-F238E27FC236}">
                <a16:creationId xmlns:a16="http://schemas.microsoft.com/office/drawing/2014/main" id="{D368E13D-F9BE-45BA-812B-C2003823CD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2922" y="3646601"/>
            <a:ext cx="949077" cy="654536"/>
          </a:xfrm>
          <a:prstGeom prst="rect">
            <a:avLst/>
          </a:prstGeom>
          <a:noFill/>
          <a:extLst>
            <a:ext uri="{909E8E84-426E-40DD-AFC4-6F175D3DCCD1}">
              <a14:hiddenFill xmlns:a14="http://schemas.microsoft.com/office/drawing/2010/main">
                <a:solidFill>
                  <a:srgbClr val="FFFFFF"/>
                </a:solidFill>
              </a14:hiddenFill>
            </a:ext>
          </a:extLst>
        </p:spPr>
      </p:pic>
      <p:sp>
        <p:nvSpPr>
          <p:cNvPr id="9" name="Arrow: Right 8">
            <a:extLst>
              <a:ext uri="{FF2B5EF4-FFF2-40B4-BE49-F238E27FC236}">
                <a16:creationId xmlns:a16="http://schemas.microsoft.com/office/drawing/2014/main" id="{CB0A7C4E-133B-4DCC-9662-EE6F9AE24459}"/>
              </a:ext>
            </a:extLst>
          </p:cNvPr>
          <p:cNvSpPr/>
          <p:nvPr/>
        </p:nvSpPr>
        <p:spPr>
          <a:xfrm>
            <a:off x="4724400" y="3863290"/>
            <a:ext cx="432048" cy="221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04" name="Picture 8" descr="Image result for town">
            <a:extLst>
              <a:ext uri="{FF2B5EF4-FFF2-40B4-BE49-F238E27FC236}">
                <a16:creationId xmlns:a16="http://schemas.microsoft.com/office/drawing/2014/main" id="{4231FF57-8A18-4C9B-993C-E2A40EB2AB3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8849" y="3667461"/>
            <a:ext cx="850414" cy="63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552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100"/>
                                        </p:tgtEl>
                                        <p:attrNameLst>
                                          <p:attrName>style.visibility</p:attrName>
                                        </p:attrNameLst>
                                      </p:cBhvr>
                                      <p:to>
                                        <p:strVal val="visible"/>
                                      </p:to>
                                    </p:set>
                                    <p:animEffect transition="in" filter="fade">
                                      <p:cBhvr>
                                        <p:cTn id="14" dur="2000"/>
                                        <p:tgtEl>
                                          <p:spTgt spid="4100"/>
                                        </p:tgtEl>
                                      </p:cBhvr>
                                    </p:animEffect>
                                  </p:childTnLst>
                                </p:cTn>
                              </p:par>
                            </p:childTnLst>
                          </p:cTn>
                        </p:par>
                        <p:par>
                          <p:cTn id="15" fill="hold">
                            <p:stCondLst>
                              <p:cond delay="2500"/>
                            </p:stCondLst>
                            <p:childTnLst>
                              <p:par>
                                <p:cTn id="16" presetID="2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2000"/>
                                        <p:tgtEl>
                                          <p:spTgt spid="9"/>
                                        </p:tgtEl>
                                      </p:cBhvr>
                                    </p:animEffect>
                                  </p:childTnLst>
                                </p:cTn>
                              </p:par>
                            </p:childTnLst>
                          </p:cTn>
                        </p:par>
                        <p:par>
                          <p:cTn id="19" fill="hold">
                            <p:stCondLst>
                              <p:cond delay="4500"/>
                            </p:stCondLst>
                            <p:childTnLst>
                              <p:par>
                                <p:cTn id="20" presetID="10" presetClass="entr" presetSubtype="0" fill="hold" nodeType="after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fade">
                                      <p:cBhvr>
                                        <p:cTn id="22" dur="2000"/>
                                        <p:tgtEl>
                                          <p:spTgt spid="4104"/>
                                        </p:tgtEl>
                                      </p:cBhvr>
                                    </p:animEffect>
                                  </p:childTnLst>
                                </p:cTn>
                              </p:par>
                            </p:childTnLst>
                          </p:cTn>
                        </p:par>
                        <p:par>
                          <p:cTn id="23" fill="hold">
                            <p:stCondLst>
                              <p:cond delay="6500"/>
                            </p:stCondLst>
                            <p:childTnLst>
                              <p:par>
                                <p:cTn id="24" presetID="22" presetClass="entr" presetSubtype="1" fill="hold" grpId="0"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up)">
                                      <p:cBhvr>
                                        <p:cTn id="2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1071569"/>
          </a:xfrm>
        </p:spPr>
        <p:txBody>
          <a:bodyPr>
            <a:normAutofit fontScale="90000"/>
          </a:bodyPr>
          <a:lstStyle/>
          <a:p>
            <a:r>
              <a:rPr lang="en-GB" b="1" dirty="0">
                <a:latin typeface="Bradley Hand ITC" pitchFamily="66" charset="0"/>
              </a:rPr>
              <a:t>          Helping your child to prepare for change</a:t>
            </a:r>
            <a:br>
              <a:rPr lang="en-GB" b="1" dirty="0">
                <a:latin typeface="Bradley Hand ITC" pitchFamily="66" charset="0"/>
              </a:rPr>
            </a:br>
            <a:endParaRPr lang="en-GB" b="1" dirty="0">
              <a:latin typeface="Bradley Hand ITC" pitchFamily="66" charset="0"/>
            </a:endParaRPr>
          </a:p>
        </p:txBody>
      </p:sp>
      <p:sp>
        <p:nvSpPr>
          <p:cNvPr id="3" name="Subtitle 2"/>
          <p:cNvSpPr>
            <a:spLocks noGrp="1"/>
          </p:cNvSpPr>
          <p:nvPr>
            <p:ph type="subTitle" idx="1"/>
          </p:nvPr>
        </p:nvSpPr>
        <p:spPr>
          <a:xfrm>
            <a:off x="183678" y="2460273"/>
            <a:ext cx="8776643" cy="3623602"/>
          </a:xfr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p:spPr>
        <p:txBody>
          <a:bodyPr>
            <a:normAutofit/>
          </a:bodyPr>
          <a:lstStyle/>
          <a:p>
            <a:pPr algn="l">
              <a:lnSpc>
                <a:spcPct val="107000"/>
              </a:lnSpc>
              <a:spcAft>
                <a:spcPts val="800"/>
              </a:spcAft>
            </a:pPr>
            <a:r>
              <a:rPr lang="en-GB" dirty="0">
                <a:solidFill>
                  <a:schemeClr val="bg1"/>
                </a:solidFill>
                <a:latin typeface="Comic Sans MS" panose="030F0702030302020204" pitchFamily="66" charset="0"/>
              </a:rPr>
              <a:t>Be calm and positive about them starting school and enjoy your child’s excitement even if you are anxious about it yourself – children pick up on their parent’s feelings very easily and it may lead them to feel worried themselves.    </a:t>
            </a:r>
          </a:p>
          <a:p>
            <a:pPr lvl="0" algn="l">
              <a:lnSpc>
                <a:spcPct val="107000"/>
              </a:lnSpc>
              <a:spcAft>
                <a:spcPts val="800"/>
              </a:spcAft>
            </a:pPr>
            <a:endParaRPr lang="en-GB" sz="2800" dirty="0">
              <a:solidFill>
                <a:schemeClr val="bg1"/>
              </a:solidFill>
              <a:latin typeface="Brush Script MT" panose="03060802040406070304" pitchFamily="66"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nvPr>
        </p:nvGraphicFramePr>
        <p:xfrm>
          <a:off x="0" y="1571612"/>
          <a:ext cx="9144008" cy="243840"/>
        </p:xfrm>
        <a:graphic>
          <a:graphicData uri="http://schemas.openxmlformats.org/drawingml/2006/table">
            <a:tbl>
              <a:tblPr firstRow="1" bandRow="1">
                <a:tableStyleId>{5C22544A-7EE6-4342-B048-85BDC9FD1C3A}</a:tableStyleId>
              </a:tblPr>
              <a:tblGrid>
                <a:gridCol w="343730">
                  <a:extLst>
                    <a:ext uri="{9D8B030D-6E8A-4147-A177-3AD203B41FA5}">
                      <a16:colId xmlns:a16="http://schemas.microsoft.com/office/drawing/2014/main" val="20000"/>
                    </a:ext>
                  </a:extLst>
                </a:gridCol>
                <a:gridCol w="333604">
                  <a:extLst>
                    <a:ext uri="{9D8B030D-6E8A-4147-A177-3AD203B41FA5}">
                      <a16:colId xmlns:a16="http://schemas.microsoft.com/office/drawing/2014/main" val="20001"/>
                    </a:ext>
                  </a:extLst>
                </a:gridCol>
                <a:gridCol w="338667">
                  <a:extLst>
                    <a:ext uri="{9D8B030D-6E8A-4147-A177-3AD203B41FA5}">
                      <a16:colId xmlns:a16="http://schemas.microsoft.com/office/drawing/2014/main" val="20002"/>
                    </a:ext>
                  </a:extLst>
                </a:gridCol>
                <a:gridCol w="338667">
                  <a:extLst>
                    <a:ext uri="{9D8B030D-6E8A-4147-A177-3AD203B41FA5}">
                      <a16:colId xmlns:a16="http://schemas.microsoft.com/office/drawing/2014/main" val="20003"/>
                    </a:ext>
                  </a:extLst>
                </a:gridCol>
                <a:gridCol w="338667">
                  <a:extLst>
                    <a:ext uri="{9D8B030D-6E8A-4147-A177-3AD203B41FA5}">
                      <a16:colId xmlns:a16="http://schemas.microsoft.com/office/drawing/2014/main" val="20004"/>
                    </a:ext>
                  </a:extLst>
                </a:gridCol>
                <a:gridCol w="338667">
                  <a:extLst>
                    <a:ext uri="{9D8B030D-6E8A-4147-A177-3AD203B41FA5}">
                      <a16:colId xmlns:a16="http://schemas.microsoft.com/office/drawing/2014/main" val="20005"/>
                    </a:ext>
                  </a:extLst>
                </a:gridCol>
                <a:gridCol w="338667">
                  <a:extLst>
                    <a:ext uri="{9D8B030D-6E8A-4147-A177-3AD203B41FA5}">
                      <a16:colId xmlns:a16="http://schemas.microsoft.com/office/drawing/2014/main" val="20006"/>
                    </a:ext>
                  </a:extLst>
                </a:gridCol>
                <a:gridCol w="338667">
                  <a:extLst>
                    <a:ext uri="{9D8B030D-6E8A-4147-A177-3AD203B41FA5}">
                      <a16:colId xmlns:a16="http://schemas.microsoft.com/office/drawing/2014/main" val="20007"/>
                    </a:ext>
                  </a:extLst>
                </a:gridCol>
                <a:gridCol w="338667">
                  <a:extLst>
                    <a:ext uri="{9D8B030D-6E8A-4147-A177-3AD203B41FA5}">
                      <a16:colId xmlns:a16="http://schemas.microsoft.com/office/drawing/2014/main" val="20008"/>
                    </a:ext>
                  </a:extLst>
                </a:gridCol>
                <a:gridCol w="338667">
                  <a:extLst>
                    <a:ext uri="{9D8B030D-6E8A-4147-A177-3AD203B41FA5}">
                      <a16:colId xmlns:a16="http://schemas.microsoft.com/office/drawing/2014/main" val="20009"/>
                    </a:ext>
                  </a:extLst>
                </a:gridCol>
                <a:gridCol w="338667">
                  <a:extLst>
                    <a:ext uri="{9D8B030D-6E8A-4147-A177-3AD203B41FA5}">
                      <a16:colId xmlns:a16="http://schemas.microsoft.com/office/drawing/2014/main" val="20010"/>
                    </a:ext>
                  </a:extLst>
                </a:gridCol>
                <a:gridCol w="338667">
                  <a:extLst>
                    <a:ext uri="{9D8B030D-6E8A-4147-A177-3AD203B41FA5}">
                      <a16:colId xmlns:a16="http://schemas.microsoft.com/office/drawing/2014/main" val="20011"/>
                    </a:ext>
                  </a:extLst>
                </a:gridCol>
                <a:gridCol w="338667">
                  <a:extLst>
                    <a:ext uri="{9D8B030D-6E8A-4147-A177-3AD203B41FA5}">
                      <a16:colId xmlns:a16="http://schemas.microsoft.com/office/drawing/2014/main" val="20012"/>
                    </a:ext>
                  </a:extLst>
                </a:gridCol>
                <a:gridCol w="338667">
                  <a:extLst>
                    <a:ext uri="{9D8B030D-6E8A-4147-A177-3AD203B41FA5}">
                      <a16:colId xmlns:a16="http://schemas.microsoft.com/office/drawing/2014/main" val="20013"/>
                    </a:ext>
                  </a:extLst>
                </a:gridCol>
                <a:gridCol w="338667">
                  <a:extLst>
                    <a:ext uri="{9D8B030D-6E8A-4147-A177-3AD203B41FA5}">
                      <a16:colId xmlns:a16="http://schemas.microsoft.com/office/drawing/2014/main" val="20014"/>
                    </a:ext>
                  </a:extLst>
                </a:gridCol>
                <a:gridCol w="338667">
                  <a:extLst>
                    <a:ext uri="{9D8B030D-6E8A-4147-A177-3AD203B41FA5}">
                      <a16:colId xmlns:a16="http://schemas.microsoft.com/office/drawing/2014/main" val="20015"/>
                    </a:ext>
                  </a:extLst>
                </a:gridCol>
                <a:gridCol w="338667">
                  <a:extLst>
                    <a:ext uri="{9D8B030D-6E8A-4147-A177-3AD203B41FA5}">
                      <a16:colId xmlns:a16="http://schemas.microsoft.com/office/drawing/2014/main" val="20016"/>
                    </a:ext>
                  </a:extLst>
                </a:gridCol>
                <a:gridCol w="338667">
                  <a:extLst>
                    <a:ext uri="{9D8B030D-6E8A-4147-A177-3AD203B41FA5}">
                      <a16:colId xmlns:a16="http://schemas.microsoft.com/office/drawing/2014/main" val="20017"/>
                    </a:ext>
                  </a:extLst>
                </a:gridCol>
                <a:gridCol w="338667">
                  <a:extLst>
                    <a:ext uri="{9D8B030D-6E8A-4147-A177-3AD203B41FA5}">
                      <a16:colId xmlns:a16="http://schemas.microsoft.com/office/drawing/2014/main" val="20018"/>
                    </a:ext>
                  </a:extLst>
                </a:gridCol>
                <a:gridCol w="338667">
                  <a:extLst>
                    <a:ext uri="{9D8B030D-6E8A-4147-A177-3AD203B41FA5}">
                      <a16:colId xmlns:a16="http://schemas.microsoft.com/office/drawing/2014/main" val="20019"/>
                    </a:ext>
                  </a:extLst>
                </a:gridCol>
                <a:gridCol w="338667">
                  <a:extLst>
                    <a:ext uri="{9D8B030D-6E8A-4147-A177-3AD203B41FA5}">
                      <a16:colId xmlns:a16="http://schemas.microsoft.com/office/drawing/2014/main" val="20020"/>
                    </a:ext>
                  </a:extLst>
                </a:gridCol>
                <a:gridCol w="338667">
                  <a:extLst>
                    <a:ext uri="{9D8B030D-6E8A-4147-A177-3AD203B41FA5}">
                      <a16:colId xmlns:a16="http://schemas.microsoft.com/office/drawing/2014/main" val="20021"/>
                    </a:ext>
                  </a:extLst>
                </a:gridCol>
                <a:gridCol w="338667">
                  <a:extLst>
                    <a:ext uri="{9D8B030D-6E8A-4147-A177-3AD203B41FA5}">
                      <a16:colId xmlns:a16="http://schemas.microsoft.com/office/drawing/2014/main" val="20022"/>
                    </a:ext>
                  </a:extLst>
                </a:gridCol>
                <a:gridCol w="338667">
                  <a:extLst>
                    <a:ext uri="{9D8B030D-6E8A-4147-A177-3AD203B41FA5}">
                      <a16:colId xmlns:a16="http://schemas.microsoft.com/office/drawing/2014/main" val="20023"/>
                    </a:ext>
                  </a:extLst>
                </a:gridCol>
                <a:gridCol w="259728">
                  <a:extLst>
                    <a:ext uri="{9D8B030D-6E8A-4147-A177-3AD203B41FA5}">
                      <a16:colId xmlns:a16="http://schemas.microsoft.com/office/drawing/2014/main" val="20024"/>
                    </a:ext>
                  </a:extLst>
                </a:gridCol>
                <a:gridCol w="275009">
                  <a:extLst>
                    <a:ext uri="{9D8B030D-6E8A-4147-A177-3AD203B41FA5}">
                      <a16:colId xmlns:a16="http://schemas.microsoft.com/office/drawing/2014/main" val="20025"/>
                    </a:ext>
                  </a:extLst>
                </a:gridCol>
                <a:gridCol w="481263">
                  <a:extLst>
                    <a:ext uri="{9D8B030D-6E8A-4147-A177-3AD203B41FA5}">
                      <a16:colId xmlns:a16="http://schemas.microsoft.com/office/drawing/2014/main" val="20026"/>
                    </a:ext>
                  </a:extLst>
                </a:gridCol>
              </a:tblGrid>
              <a:tr h="214314">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solidFill>
                          <a:srgbClr val="00B050"/>
                        </a:solidFill>
                      </a:endParaRPr>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pPr lvl="1"/>
                      <a:endParaRPr lang="en-GB" sz="1000" dirty="0"/>
                    </a:p>
                  </a:txBody>
                  <a:tcPr>
                    <a:solidFill>
                      <a:schemeClr val="bg2">
                        <a:lumMod val="20000"/>
                        <a:lumOff val="80000"/>
                      </a:schemeClr>
                    </a:solidFill>
                  </a:tcPr>
                </a:tc>
                <a:tc>
                  <a:txBody>
                    <a:bodyPr/>
                    <a:lstStyle/>
                    <a:p>
                      <a:endParaRPr lang="en-GB" sz="1000" dirty="0"/>
                    </a:p>
                  </a:txBody>
                  <a:tcPr>
                    <a:solidFill>
                      <a:srgbClr val="002060"/>
                    </a:solidFill>
                  </a:tcPr>
                </a:tc>
                <a:tc>
                  <a:txBody>
                    <a:bodyPr/>
                    <a:lstStyle/>
                    <a:p>
                      <a:endParaRPr lang="en-GB" sz="1000" dirty="0"/>
                    </a:p>
                  </a:txBody>
                  <a:tcPr>
                    <a:solidFill>
                      <a:schemeClr val="accent6">
                        <a:lumMod val="75000"/>
                      </a:schemeClr>
                    </a:solidFill>
                  </a:tcPr>
                </a:tc>
                <a:tc>
                  <a:txBody>
                    <a:bodyPr/>
                    <a:lstStyle/>
                    <a:p>
                      <a:endParaRPr lang="en-GB" sz="1000" dirty="0"/>
                    </a:p>
                  </a:txBody>
                  <a:tcPr>
                    <a:solidFill>
                      <a:schemeClr val="accent4">
                        <a:lumMod val="75000"/>
                      </a:schemeClr>
                    </a:solidFill>
                  </a:tcPr>
                </a:tc>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endParaRPr lang="en-GB" sz="1000" dirty="0"/>
                    </a:p>
                  </a:txBody>
                  <a:tcPr>
                    <a:solidFill>
                      <a:schemeClr val="accent5">
                        <a:lumMod val="40000"/>
                        <a:lumOff val="60000"/>
                      </a:schemeClr>
                    </a:solidFill>
                  </a:tcPr>
                </a:tc>
                <a:tc>
                  <a:txBody>
                    <a:bodyPr/>
                    <a:lstStyle/>
                    <a:p>
                      <a:endParaRPr lang="en-GB" sz="1000" dirty="0"/>
                    </a:p>
                  </a:txBody>
                  <a:tcPr>
                    <a:solidFill>
                      <a:srgbClr val="7030A0"/>
                    </a:solidFill>
                  </a:tcPr>
                </a:tc>
                <a:tc>
                  <a:txBody>
                    <a:bodyPr/>
                    <a:lstStyle/>
                    <a:p>
                      <a:endParaRPr lang="en-GB" sz="1000" dirty="0"/>
                    </a:p>
                  </a:txBody>
                  <a:tcPr>
                    <a:solidFill>
                      <a:schemeClr val="accent6">
                        <a:lumMod val="75000"/>
                      </a:schemeClr>
                    </a:solidFill>
                  </a:tcP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1411560" cy="1159768"/>
          </a:xfrm>
          <a:prstGeom prst="rect">
            <a:avLst/>
          </a:prstGeom>
        </p:spPr>
      </p:pic>
      <p:sp>
        <p:nvSpPr>
          <p:cNvPr id="6" name="AutoShape 2" descr="Image result for home">
            <a:extLst>
              <a:ext uri="{FF2B5EF4-FFF2-40B4-BE49-F238E27FC236}">
                <a16:creationId xmlns:a16="http://schemas.microsoft.com/office/drawing/2014/main" id="{B6812FA9-7A79-4919-A0B6-21862138BA1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2" name="Picture 2" descr="Image result for calm parenting">
            <a:extLst>
              <a:ext uri="{FF2B5EF4-FFF2-40B4-BE49-F238E27FC236}">
                <a16:creationId xmlns:a16="http://schemas.microsoft.com/office/drawing/2014/main" id="{05774E60-BC34-4396-ACD9-9BAE5436B1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5157192"/>
            <a:ext cx="1800200"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5341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10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1000"/>
                                        <p:tgtEl>
                                          <p:spTgt spid="3">
                                            <p:txEl>
                                              <p:pRg st="0" end="0"/>
                                            </p:txEl>
                                          </p:spTgt>
                                        </p:tgtEl>
                                      </p:cBhvr>
                                    </p:animEffect>
                                  </p:childTnLst>
                                </p:cTn>
                              </p:par>
                            </p:childTnLst>
                          </p:cTn>
                        </p:par>
                        <p:par>
                          <p:cTn id="11" fill="hold">
                            <p:stCondLst>
                              <p:cond delay="1000"/>
                            </p:stCondLst>
                            <p:childTnLst>
                              <p:par>
                                <p:cTn id="12" presetID="8" presetClass="entr" presetSubtype="32" fill="hold" nodeType="after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diamond(out)">
                                      <p:cBhvr>
                                        <p:cTn id="14"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1071569"/>
          </a:xfrm>
        </p:spPr>
        <p:txBody>
          <a:bodyPr>
            <a:normAutofit fontScale="90000"/>
          </a:bodyPr>
          <a:lstStyle/>
          <a:p>
            <a:r>
              <a:rPr lang="en-GB" b="1" dirty="0">
                <a:latin typeface="Bradley Hand ITC" pitchFamily="66" charset="0"/>
              </a:rPr>
              <a:t>          </a:t>
            </a:r>
            <a:br>
              <a:rPr lang="en-GB" b="1" dirty="0">
                <a:latin typeface="Bradley Hand ITC" pitchFamily="66" charset="0"/>
              </a:rPr>
            </a:br>
            <a:endParaRPr lang="en-GB" b="1" dirty="0">
              <a:latin typeface="Bradley Hand ITC" pitchFamily="66" charset="0"/>
            </a:endParaRPr>
          </a:p>
        </p:txBody>
      </p:sp>
      <p:sp>
        <p:nvSpPr>
          <p:cNvPr id="3" name="Subtitle 2"/>
          <p:cNvSpPr>
            <a:spLocks noGrp="1"/>
          </p:cNvSpPr>
          <p:nvPr>
            <p:ph type="subTitle" idx="1"/>
          </p:nvPr>
        </p:nvSpPr>
        <p:spPr>
          <a:xfrm>
            <a:off x="183678" y="2038656"/>
            <a:ext cx="8776643" cy="4045219"/>
          </a:xfr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p:spPr>
        <p:txBody>
          <a:bodyPr>
            <a:normAutofit/>
          </a:bodyPr>
          <a:lstStyle/>
          <a:p>
            <a:pPr algn="l">
              <a:lnSpc>
                <a:spcPct val="107000"/>
              </a:lnSpc>
              <a:spcAft>
                <a:spcPts val="800"/>
              </a:spcAft>
            </a:pPr>
            <a:r>
              <a:rPr lang="en-GB" dirty="0">
                <a:solidFill>
                  <a:schemeClr val="bg1"/>
                </a:solidFill>
                <a:latin typeface="Comic Sans MS" panose="030F0702030302020204" pitchFamily="66" charset="0"/>
              </a:rPr>
              <a:t>Remember that children are adaptable and resilient. Sometimes, what seems important to them one minute is forgotten about in the next and there may be certain things that worry you but not your child. Our feelings as adults  might possibly be based on own experiences of school as a child.  </a:t>
            </a:r>
          </a:p>
          <a:p>
            <a:pPr lvl="0" algn="l">
              <a:lnSpc>
                <a:spcPct val="107000"/>
              </a:lnSpc>
              <a:spcAft>
                <a:spcPts val="800"/>
              </a:spcAft>
            </a:pPr>
            <a:endParaRPr lang="en-GB" sz="2800" dirty="0">
              <a:solidFill>
                <a:schemeClr val="bg1"/>
              </a:solidFill>
              <a:latin typeface="Brush Script MT" panose="03060802040406070304" pitchFamily="66"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nvPr>
        </p:nvGraphicFramePr>
        <p:xfrm>
          <a:off x="0" y="1571612"/>
          <a:ext cx="9144008" cy="243840"/>
        </p:xfrm>
        <a:graphic>
          <a:graphicData uri="http://schemas.openxmlformats.org/drawingml/2006/table">
            <a:tbl>
              <a:tblPr firstRow="1" bandRow="1">
                <a:tableStyleId>{5C22544A-7EE6-4342-B048-85BDC9FD1C3A}</a:tableStyleId>
              </a:tblPr>
              <a:tblGrid>
                <a:gridCol w="343730">
                  <a:extLst>
                    <a:ext uri="{9D8B030D-6E8A-4147-A177-3AD203B41FA5}">
                      <a16:colId xmlns:a16="http://schemas.microsoft.com/office/drawing/2014/main" val="20000"/>
                    </a:ext>
                  </a:extLst>
                </a:gridCol>
                <a:gridCol w="333604">
                  <a:extLst>
                    <a:ext uri="{9D8B030D-6E8A-4147-A177-3AD203B41FA5}">
                      <a16:colId xmlns:a16="http://schemas.microsoft.com/office/drawing/2014/main" val="20001"/>
                    </a:ext>
                  </a:extLst>
                </a:gridCol>
                <a:gridCol w="338667">
                  <a:extLst>
                    <a:ext uri="{9D8B030D-6E8A-4147-A177-3AD203B41FA5}">
                      <a16:colId xmlns:a16="http://schemas.microsoft.com/office/drawing/2014/main" val="20002"/>
                    </a:ext>
                  </a:extLst>
                </a:gridCol>
                <a:gridCol w="338667">
                  <a:extLst>
                    <a:ext uri="{9D8B030D-6E8A-4147-A177-3AD203B41FA5}">
                      <a16:colId xmlns:a16="http://schemas.microsoft.com/office/drawing/2014/main" val="20003"/>
                    </a:ext>
                  </a:extLst>
                </a:gridCol>
                <a:gridCol w="338667">
                  <a:extLst>
                    <a:ext uri="{9D8B030D-6E8A-4147-A177-3AD203B41FA5}">
                      <a16:colId xmlns:a16="http://schemas.microsoft.com/office/drawing/2014/main" val="20004"/>
                    </a:ext>
                  </a:extLst>
                </a:gridCol>
                <a:gridCol w="338667">
                  <a:extLst>
                    <a:ext uri="{9D8B030D-6E8A-4147-A177-3AD203B41FA5}">
                      <a16:colId xmlns:a16="http://schemas.microsoft.com/office/drawing/2014/main" val="20005"/>
                    </a:ext>
                  </a:extLst>
                </a:gridCol>
                <a:gridCol w="338667">
                  <a:extLst>
                    <a:ext uri="{9D8B030D-6E8A-4147-A177-3AD203B41FA5}">
                      <a16:colId xmlns:a16="http://schemas.microsoft.com/office/drawing/2014/main" val="20006"/>
                    </a:ext>
                  </a:extLst>
                </a:gridCol>
                <a:gridCol w="338667">
                  <a:extLst>
                    <a:ext uri="{9D8B030D-6E8A-4147-A177-3AD203B41FA5}">
                      <a16:colId xmlns:a16="http://schemas.microsoft.com/office/drawing/2014/main" val="20007"/>
                    </a:ext>
                  </a:extLst>
                </a:gridCol>
                <a:gridCol w="338667">
                  <a:extLst>
                    <a:ext uri="{9D8B030D-6E8A-4147-A177-3AD203B41FA5}">
                      <a16:colId xmlns:a16="http://schemas.microsoft.com/office/drawing/2014/main" val="20008"/>
                    </a:ext>
                  </a:extLst>
                </a:gridCol>
                <a:gridCol w="338667">
                  <a:extLst>
                    <a:ext uri="{9D8B030D-6E8A-4147-A177-3AD203B41FA5}">
                      <a16:colId xmlns:a16="http://schemas.microsoft.com/office/drawing/2014/main" val="20009"/>
                    </a:ext>
                  </a:extLst>
                </a:gridCol>
                <a:gridCol w="338667">
                  <a:extLst>
                    <a:ext uri="{9D8B030D-6E8A-4147-A177-3AD203B41FA5}">
                      <a16:colId xmlns:a16="http://schemas.microsoft.com/office/drawing/2014/main" val="20010"/>
                    </a:ext>
                  </a:extLst>
                </a:gridCol>
                <a:gridCol w="338667">
                  <a:extLst>
                    <a:ext uri="{9D8B030D-6E8A-4147-A177-3AD203B41FA5}">
                      <a16:colId xmlns:a16="http://schemas.microsoft.com/office/drawing/2014/main" val="20011"/>
                    </a:ext>
                  </a:extLst>
                </a:gridCol>
                <a:gridCol w="338667">
                  <a:extLst>
                    <a:ext uri="{9D8B030D-6E8A-4147-A177-3AD203B41FA5}">
                      <a16:colId xmlns:a16="http://schemas.microsoft.com/office/drawing/2014/main" val="20012"/>
                    </a:ext>
                  </a:extLst>
                </a:gridCol>
                <a:gridCol w="338667">
                  <a:extLst>
                    <a:ext uri="{9D8B030D-6E8A-4147-A177-3AD203B41FA5}">
                      <a16:colId xmlns:a16="http://schemas.microsoft.com/office/drawing/2014/main" val="20013"/>
                    </a:ext>
                  </a:extLst>
                </a:gridCol>
                <a:gridCol w="338667">
                  <a:extLst>
                    <a:ext uri="{9D8B030D-6E8A-4147-A177-3AD203B41FA5}">
                      <a16:colId xmlns:a16="http://schemas.microsoft.com/office/drawing/2014/main" val="20014"/>
                    </a:ext>
                  </a:extLst>
                </a:gridCol>
                <a:gridCol w="338667">
                  <a:extLst>
                    <a:ext uri="{9D8B030D-6E8A-4147-A177-3AD203B41FA5}">
                      <a16:colId xmlns:a16="http://schemas.microsoft.com/office/drawing/2014/main" val="20015"/>
                    </a:ext>
                  </a:extLst>
                </a:gridCol>
                <a:gridCol w="338667">
                  <a:extLst>
                    <a:ext uri="{9D8B030D-6E8A-4147-A177-3AD203B41FA5}">
                      <a16:colId xmlns:a16="http://schemas.microsoft.com/office/drawing/2014/main" val="20016"/>
                    </a:ext>
                  </a:extLst>
                </a:gridCol>
                <a:gridCol w="338667">
                  <a:extLst>
                    <a:ext uri="{9D8B030D-6E8A-4147-A177-3AD203B41FA5}">
                      <a16:colId xmlns:a16="http://schemas.microsoft.com/office/drawing/2014/main" val="20017"/>
                    </a:ext>
                  </a:extLst>
                </a:gridCol>
                <a:gridCol w="338667">
                  <a:extLst>
                    <a:ext uri="{9D8B030D-6E8A-4147-A177-3AD203B41FA5}">
                      <a16:colId xmlns:a16="http://schemas.microsoft.com/office/drawing/2014/main" val="20018"/>
                    </a:ext>
                  </a:extLst>
                </a:gridCol>
                <a:gridCol w="338667">
                  <a:extLst>
                    <a:ext uri="{9D8B030D-6E8A-4147-A177-3AD203B41FA5}">
                      <a16:colId xmlns:a16="http://schemas.microsoft.com/office/drawing/2014/main" val="20019"/>
                    </a:ext>
                  </a:extLst>
                </a:gridCol>
                <a:gridCol w="338667">
                  <a:extLst>
                    <a:ext uri="{9D8B030D-6E8A-4147-A177-3AD203B41FA5}">
                      <a16:colId xmlns:a16="http://schemas.microsoft.com/office/drawing/2014/main" val="20020"/>
                    </a:ext>
                  </a:extLst>
                </a:gridCol>
                <a:gridCol w="338667">
                  <a:extLst>
                    <a:ext uri="{9D8B030D-6E8A-4147-A177-3AD203B41FA5}">
                      <a16:colId xmlns:a16="http://schemas.microsoft.com/office/drawing/2014/main" val="20021"/>
                    </a:ext>
                  </a:extLst>
                </a:gridCol>
                <a:gridCol w="338667">
                  <a:extLst>
                    <a:ext uri="{9D8B030D-6E8A-4147-A177-3AD203B41FA5}">
                      <a16:colId xmlns:a16="http://schemas.microsoft.com/office/drawing/2014/main" val="20022"/>
                    </a:ext>
                  </a:extLst>
                </a:gridCol>
                <a:gridCol w="338667">
                  <a:extLst>
                    <a:ext uri="{9D8B030D-6E8A-4147-A177-3AD203B41FA5}">
                      <a16:colId xmlns:a16="http://schemas.microsoft.com/office/drawing/2014/main" val="20023"/>
                    </a:ext>
                  </a:extLst>
                </a:gridCol>
                <a:gridCol w="259728">
                  <a:extLst>
                    <a:ext uri="{9D8B030D-6E8A-4147-A177-3AD203B41FA5}">
                      <a16:colId xmlns:a16="http://schemas.microsoft.com/office/drawing/2014/main" val="20024"/>
                    </a:ext>
                  </a:extLst>
                </a:gridCol>
                <a:gridCol w="275009">
                  <a:extLst>
                    <a:ext uri="{9D8B030D-6E8A-4147-A177-3AD203B41FA5}">
                      <a16:colId xmlns:a16="http://schemas.microsoft.com/office/drawing/2014/main" val="20025"/>
                    </a:ext>
                  </a:extLst>
                </a:gridCol>
                <a:gridCol w="481263">
                  <a:extLst>
                    <a:ext uri="{9D8B030D-6E8A-4147-A177-3AD203B41FA5}">
                      <a16:colId xmlns:a16="http://schemas.microsoft.com/office/drawing/2014/main" val="20026"/>
                    </a:ext>
                  </a:extLst>
                </a:gridCol>
              </a:tblGrid>
              <a:tr h="214314">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solidFill>
                          <a:srgbClr val="00B050"/>
                        </a:solidFill>
                      </a:endParaRPr>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pPr lvl="1"/>
                      <a:endParaRPr lang="en-GB" sz="1000" dirty="0"/>
                    </a:p>
                  </a:txBody>
                  <a:tcPr>
                    <a:solidFill>
                      <a:schemeClr val="bg2">
                        <a:lumMod val="20000"/>
                        <a:lumOff val="80000"/>
                      </a:schemeClr>
                    </a:solidFill>
                  </a:tcPr>
                </a:tc>
                <a:tc>
                  <a:txBody>
                    <a:bodyPr/>
                    <a:lstStyle/>
                    <a:p>
                      <a:endParaRPr lang="en-GB" sz="1000" dirty="0"/>
                    </a:p>
                  </a:txBody>
                  <a:tcPr>
                    <a:solidFill>
                      <a:srgbClr val="002060"/>
                    </a:solidFill>
                  </a:tcPr>
                </a:tc>
                <a:tc>
                  <a:txBody>
                    <a:bodyPr/>
                    <a:lstStyle/>
                    <a:p>
                      <a:endParaRPr lang="en-GB" sz="1000" dirty="0"/>
                    </a:p>
                  </a:txBody>
                  <a:tcPr>
                    <a:solidFill>
                      <a:schemeClr val="accent6">
                        <a:lumMod val="75000"/>
                      </a:schemeClr>
                    </a:solidFill>
                  </a:tcPr>
                </a:tc>
                <a:tc>
                  <a:txBody>
                    <a:bodyPr/>
                    <a:lstStyle/>
                    <a:p>
                      <a:endParaRPr lang="en-GB" sz="1000" dirty="0"/>
                    </a:p>
                  </a:txBody>
                  <a:tcPr>
                    <a:solidFill>
                      <a:schemeClr val="accent4">
                        <a:lumMod val="75000"/>
                      </a:schemeClr>
                    </a:solidFill>
                  </a:tcPr>
                </a:tc>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endParaRPr lang="en-GB" sz="1000" dirty="0"/>
                    </a:p>
                  </a:txBody>
                  <a:tcPr>
                    <a:solidFill>
                      <a:schemeClr val="accent5">
                        <a:lumMod val="40000"/>
                        <a:lumOff val="60000"/>
                      </a:schemeClr>
                    </a:solidFill>
                  </a:tcPr>
                </a:tc>
                <a:tc>
                  <a:txBody>
                    <a:bodyPr/>
                    <a:lstStyle/>
                    <a:p>
                      <a:endParaRPr lang="en-GB" sz="1000" dirty="0"/>
                    </a:p>
                  </a:txBody>
                  <a:tcPr>
                    <a:solidFill>
                      <a:srgbClr val="7030A0"/>
                    </a:solidFill>
                  </a:tcPr>
                </a:tc>
                <a:tc>
                  <a:txBody>
                    <a:bodyPr/>
                    <a:lstStyle/>
                    <a:p>
                      <a:endParaRPr lang="en-GB" sz="1000" dirty="0"/>
                    </a:p>
                  </a:txBody>
                  <a:tcPr>
                    <a:solidFill>
                      <a:schemeClr val="accent6">
                        <a:lumMod val="75000"/>
                      </a:schemeClr>
                    </a:solidFill>
                  </a:tcP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1411560" cy="1159768"/>
          </a:xfrm>
          <a:prstGeom prst="rect">
            <a:avLst/>
          </a:prstGeom>
        </p:spPr>
      </p:pic>
      <p:sp>
        <p:nvSpPr>
          <p:cNvPr id="6" name="AutoShape 2" descr="Image result for home">
            <a:extLst>
              <a:ext uri="{FF2B5EF4-FFF2-40B4-BE49-F238E27FC236}">
                <a16:creationId xmlns:a16="http://schemas.microsoft.com/office/drawing/2014/main" id="{B6812FA9-7A79-4919-A0B6-21862138BA1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6" name="Picture 2" descr="Image result for victorian school">
            <a:extLst>
              <a:ext uri="{FF2B5EF4-FFF2-40B4-BE49-F238E27FC236}">
                <a16:creationId xmlns:a16="http://schemas.microsoft.com/office/drawing/2014/main" id="{BBF06781-D9EF-4548-83F2-F854FDE8D3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5373216"/>
            <a:ext cx="1912394" cy="127174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54C6134-73EF-4372-AC74-8CEDA4EF981A}"/>
              </a:ext>
            </a:extLst>
          </p:cNvPr>
          <p:cNvSpPr/>
          <p:nvPr/>
        </p:nvSpPr>
        <p:spPr>
          <a:xfrm>
            <a:off x="2073119" y="188640"/>
            <a:ext cx="6385081" cy="1323439"/>
          </a:xfrm>
          <a:prstGeom prst="rect">
            <a:avLst/>
          </a:prstGeom>
        </p:spPr>
        <p:txBody>
          <a:bodyPr wrap="none">
            <a:spAutoFit/>
          </a:bodyPr>
          <a:lstStyle/>
          <a:p>
            <a:r>
              <a:rPr lang="en-GB" sz="4000" b="1" dirty="0">
                <a:latin typeface="Bradley Hand ITC" pitchFamily="66" charset="0"/>
              </a:rPr>
              <a:t>Helping your child to prepare</a:t>
            </a:r>
          </a:p>
          <a:p>
            <a:r>
              <a:rPr lang="en-GB" sz="4000" b="1" dirty="0">
                <a:latin typeface="Bradley Hand ITC" pitchFamily="66" charset="0"/>
              </a:rPr>
              <a:t> for change</a:t>
            </a:r>
            <a:endParaRPr lang="en-GB" sz="4000" dirty="0"/>
          </a:p>
        </p:txBody>
      </p:sp>
    </p:spTree>
    <p:extLst>
      <p:ext uri="{BB962C8B-B14F-4D97-AF65-F5344CB8AC3E}">
        <p14:creationId xmlns:p14="http://schemas.microsoft.com/office/powerpoint/2010/main" val="17972218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10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1000"/>
                                        <p:tgtEl>
                                          <p:spTgt spid="3">
                                            <p:txEl>
                                              <p:pRg st="0" end="0"/>
                                            </p:txEl>
                                          </p:spTgt>
                                        </p:tgtEl>
                                      </p:cBhvr>
                                    </p:animEffect>
                                  </p:childTnLst>
                                </p:cTn>
                              </p:par>
                            </p:childTnLst>
                          </p:cTn>
                        </p:par>
                        <p:par>
                          <p:cTn id="11" fill="hold">
                            <p:stCondLst>
                              <p:cond delay="1000"/>
                            </p:stCondLst>
                            <p:childTnLst>
                              <p:par>
                                <p:cTn id="12" presetID="8" presetClass="entr" presetSubtype="32" fill="hold" nodeType="after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diamond(out)">
                                      <p:cBhvr>
                                        <p:cTn id="14"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1071569"/>
          </a:xfrm>
        </p:spPr>
        <p:txBody>
          <a:bodyPr>
            <a:normAutofit fontScale="90000"/>
          </a:bodyPr>
          <a:lstStyle/>
          <a:p>
            <a:r>
              <a:rPr lang="en-GB" b="1" dirty="0">
                <a:latin typeface="Bradley Hand ITC" pitchFamily="66" charset="0"/>
              </a:rPr>
              <a:t>          </a:t>
            </a:r>
            <a:br>
              <a:rPr lang="en-GB" b="1" dirty="0">
                <a:latin typeface="Bradley Hand ITC" pitchFamily="66" charset="0"/>
              </a:rPr>
            </a:br>
            <a:endParaRPr lang="en-GB" b="1" dirty="0">
              <a:latin typeface="Bradley Hand ITC" pitchFamily="66" charset="0"/>
            </a:endParaRPr>
          </a:p>
        </p:txBody>
      </p:sp>
      <p:sp>
        <p:nvSpPr>
          <p:cNvPr id="3" name="Subtitle 2"/>
          <p:cNvSpPr>
            <a:spLocks noGrp="1"/>
          </p:cNvSpPr>
          <p:nvPr>
            <p:ph type="subTitle" idx="1"/>
          </p:nvPr>
        </p:nvSpPr>
        <p:spPr>
          <a:xfrm>
            <a:off x="183678" y="2460273"/>
            <a:ext cx="8776643" cy="3623602"/>
          </a:xfr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p:spPr>
        <p:txBody>
          <a:bodyPr>
            <a:normAutofit/>
          </a:bodyPr>
          <a:lstStyle/>
          <a:p>
            <a:pPr algn="l">
              <a:lnSpc>
                <a:spcPct val="107000"/>
              </a:lnSpc>
              <a:spcAft>
                <a:spcPts val="800"/>
              </a:spcAft>
            </a:pPr>
            <a:r>
              <a:rPr lang="en-GB" dirty="0">
                <a:solidFill>
                  <a:schemeClr val="bg1"/>
                </a:solidFill>
                <a:latin typeface="Comic Sans MS" panose="030F0702030302020204" pitchFamily="66" charset="0"/>
              </a:rPr>
              <a:t>Be prepared to listen and chat about the changes ahead, your child may prefer to do this while you are both busy doing a creative activity – side by side rather than an ‘interview’ style situation.</a:t>
            </a:r>
          </a:p>
          <a:p>
            <a:pPr algn="l">
              <a:lnSpc>
                <a:spcPct val="107000"/>
              </a:lnSpc>
              <a:spcAft>
                <a:spcPts val="800"/>
              </a:spcAft>
            </a:pPr>
            <a:endParaRPr lang="en-GB" dirty="0">
              <a:solidFill>
                <a:schemeClr val="bg1"/>
              </a:solidFill>
              <a:latin typeface="Comic Sans MS" panose="030F0702030302020204" pitchFamily="66" charset="0"/>
            </a:endParaRPr>
          </a:p>
          <a:p>
            <a:pPr algn="l">
              <a:lnSpc>
                <a:spcPct val="107000"/>
              </a:lnSpc>
              <a:spcAft>
                <a:spcPts val="800"/>
              </a:spcAft>
            </a:pPr>
            <a:endParaRPr lang="en-GB" dirty="0">
              <a:solidFill>
                <a:schemeClr val="bg1"/>
              </a:solidFill>
              <a:latin typeface="Comic Sans MS" panose="030F0702030302020204" pitchFamily="66" charset="0"/>
            </a:endParaRPr>
          </a:p>
          <a:p>
            <a:pPr lvl="0" algn="l">
              <a:lnSpc>
                <a:spcPct val="107000"/>
              </a:lnSpc>
              <a:spcAft>
                <a:spcPts val="800"/>
              </a:spcAft>
            </a:pPr>
            <a:endParaRPr lang="en-GB" sz="2800" dirty="0">
              <a:solidFill>
                <a:schemeClr val="bg1"/>
              </a:solidFill>
              <a:latin typeface="Brush Script MT" panose="03060802040406070304" pitchFamily="66"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nvPr>
        </p:nvGraphicFramePr>
        <p:xfrm>
          <a:off x="0" y="1571612"/>
          <a:ext cx="9144008" cy="243840"/>
        </p:xfrm>
        <a:graphic>
          <a:graphicData uri="http://schemas.openxmlformats.org/drawingml/2006/table">
            <a:tbl>
              <a:tblPr firstRow="1" bandRow="1">
                <a:tableStyleId>{5C22544A-7EE6-4342-B048-85BDC9FD1C3A}</a:tableStyleId>
              </a:tblPr>
              <a:tblGrid>
                <a:gridCol w="343730">
                  <a:extLst>
                    <a:ext uri="{9D8B030D-6E8A-4147-A177-3AD203B41FA5}">
                      <a16:colId xmlns:a16="http://schemas.microsoft.com/office/drawing/2014/main" val="20000"/>
                    </a:ext>
                  </a:extLst>
                </a:gridCol>
                <a:gridCol w="333604">
                  <a:extLst>
                    <a:ext uri="{9D8B030D-6E8A-4147-A177-3AD203B41FA5}">
                      <a16:colId xmlns:a16="http://schemas.microsoft.com/office/drawing/2014/main" val="20001"/>
                    </a:ext>
                  </a:extLst>
                </a:gridCol>
                <a:gridCol w="338667">
                  <a:extLst>
                    <a:ext uri="{9D8B030D-6E8A-4147-A177-3AD203B41FA5}">
                      <a16:colId xmlns:a16="http://schemas.microsoft.com/office/drawing/2014/main" val="20002"/>
                    </a:ext>
                  </a:extLst>
                </a:gridCol>
                <a:gridCol w="338667">
                  <a:extLst>
                    <a:ext uri="{9D8B030D-6E8A-4147-A177-3AD203B41FA5}">
                      <a16:colId xmlns:a16="http://schemas.microsoft.com/office/drawing/2014/main" val="20003"/>
                    </a:ext>
                  </a:extLst>
                </a:gridCol>
                <a:gridCol w="338667">
                  <a:extLst>
                    <a:ext uri="{9D8B030D-6E8A-4147-A177-3AD203B41FA5}">
                      <a16:colId xmlns:a16="http://schemas.microsoft.com/office/drawing/2014/main" val="20004"/>
                    </a:ext>
                  </a:extLst>
                </a:gridCol>
                <a:gridCol w="338667">
                  <a:extLst>
                    <a:ext uri="{9D8B030D-6E8A-4147-A177-3AD203B41FA5}">
                      <a16:colId xmlns:a16="http://schemas.microsoft.com/office/drawing/2014/main" val="20005"/>
                    </a:ext>
                  </a:extLst>
                </a:gridCol>
                <a:gridCol w="338667">
                  <a:extLst>
                    <a:ext uri="{9D8B030D-6E8A-4147-A177-3AD203B41FA5}">
                      <a16:colId xmlns:a16="http://schemas.microsoft.com/office/drawing/2014/main" val="20006"/>
                    </a:ext>
                  </a:extLst>
                </a:gridCol>
                <a:gridCol w="338667">
                  <a:extLst>
                    <a:ext uri="{9D8B030D-6E8A-4147-A177-3AD203B41FA5}">
                      <a16:colId xmlns:a16="http://schemas.microsoft.com/office/drawing/2014/main" val="20007"/>
                    </a:ext>
                  </a:extLst>
                </a:gridCol>
                <a:gridCol w="338667">
                  <a:extLst>
                    <a:ext uri="{9D8B030D-6E8A-4147-A177-3AD203B41FA5}">
                      <a16:colId xmlns:a16="http://schemas.microsoft.com/office/drawing/2014/main" val="20008"/>
                    </a:ext>
                  </a:extLst>
                </a:gridCol>
                <a:gridCol w="338667">
                  <a:extLst>
                    <a:ext uri="{9D8B030D-6E8A-4147-A177-3AD203B41FA5}">
                      <a16:colId xmlns:a16="http://schemas.microsoft.com/office/drawing/2014/main" val="20009"/>
                    </a:ext>
                  </a:extLst>
                </a:gridCol>
                <a:gridCol w="338667">
                  <a:extLst>
                    <a:ext uri="{9D8B030D-6E8A-4147-A177-3AD203B41FA5}">
                      <a16:colId xmlns:a16="http://schemas.microsoft.com/office/drawing/2014/main" val="20010"/>
                    </a:ext>
                  </a:extLst>
                </a:gridCol>
                <a:gridCol w="338667">
                  <a:extLst>
                    <a:ext uri="{9D8B030D-6E8A-4147-A177-3AD203B41FA5}">
                      <a16:colId xmlns:a16="http://schemas.microsoft.com/office/drawing/2014/main" val="20011"/>
                    </a:ext>
                  </a:extLst>
                </a:gridCol>
                <a:gridCol w="338667">
                  <a:extLst>
                    <a:ext uri="{9D8B030D-6E8A-4147-A177-3AD203B41FA5}">
                      <a16:colId xmlns:a16="http://schemas.microsoft.com/office/drawing/2014/main" val="20012"/>
                    </a:ext>
                  </a:extLst>
                </a:gridCol>
                <a:gridCol w="338667">
                  <a:extLst>
                    <a:ext uri="{9D8B030D-6E8A-4147-A177-3AD203B41FA5}">
                      <a16:colId xmlns:a16="http://schemas.microsoft.com/office/drawing/2014/main" val="20013"/>
                    </a:ext>
                  </a:extLst>
                </a:gridCol>
                <a:gridCol w="338667">
                  <a:extLst>
                    <a:ext uri="{9D8B030D-6E8A-4147-A177-3AD203B41FA5}">
                      <a16:colId xmlns:a16="http://schemas.microsoft.com/office/drawing/2014/main" val="20014"/>
                    </a:ext>
                  </a:extLst>
                </a:gridCol>
                <a:gridCol w="338667">
                  <a:extLst>
                    <a:ext uri="{9D8B030D-6E8A-4147-A177-3AD203B41FA5}">
                      <a16:colId xmlns:a16="http://schemas.microsoft.com/office/drawing/2014/main" val="20015"/>
                    </a:ext>
                  </a:extLst>
                </a:gridCol>
                <a:gridCol w="338667">
                  <a:extLst>
                    <a:ext uri="{9D8B030D-6E8A-4147-A177-3AD203B41FA5}">
                      <a16:colId xmlns:a16="http://schemas.microsoft.com/office/drawing/2014/main" val="20016"/>
                    </a:ext>
                  </a:extLst>
                </a:gridCol>
                <a:gridCol w="338667">
                  <a:extLst>
                    <a:ext uri="{9D8B030D-6E8A-4147-A177-3AD203B41FA5}">
                      <a16:colId xmlns:a16="http://schemas.microsoft.com/office/drawing/2014/main" val="20017"/>
                    </a:ext>
                  </a:extLst>
                </a:gridCol>
                <a:gridCol w="338667">
                  <a:extLst>
                    <a:ext uri="{9D8B030D-6E8A-4147-A177-3AD203B41FA5}">
                      <a16:colId xmlns:a16="http://schemas.microsoft.com/office/drawing/2014/main" val="20018"/>
                    </a:ext>
                  </a:extLst>
                </a:gridCol>
                <a:gridCol w="338667">
                  <a:extLst>
                    <a:ext uri="{9D8B030D-6E8A-4147-A177-3AD203B41FA5}">
                      <a16:colId xmlns:a16="http://schemas.microsoft.com/office/drawing/2014/main" val="20019"/>
                    </a:ext>
                  </a:extLst>
                </a:gridCol>
                <a:gridCol w="338667">
                  <a:extLst>
                    <a:ext uri="{9D8B030D-6E8A-4147-A177-3AD203B41FA5}">
                      <a16:colId xmlns:a16="http://schemas.microsoft.com/office/drawing/2014/main" val="20020"/>
                    </a:ext>
                  </a:extLst>
                </a:gridCol>
                <a:gridCol w="338667">
                  <a:extLst>
                    <a:ext uri="{9D8B030D-6E8A-4147-A177-3AD203B41FA5}">
                      <a16:colId xmlns:a16="http://schemas.microsoft.com/office/drawing/2014/main" val="20021"/>
                    </a:ext>
                  </a:extLst>
                </a:gridCol>
                <a:gridCol w="338667">
                  <a:extLst>
                    <a:ext uri="{9D8B030D-6E8A-4147-A177-3AD203B41FA5}">
                      <a16:colId xmlns:a16="http://schemas.microsoft.com/office/drawing/2014/main" val="20022"/>
                    </a:ext>
                  </a:extLst>
                </a:gridCol>
                <a:gridCol w="338667">
                  <a:extLst>
                    <a:ext uri="{9D8B030D-6E8A-4147-A177-3AD203B41FA5}">
                      <a16:colId xmlns:a16="http://schemas.microsoft.com/office/drawing/2014/main" val="20023"/>
                    </a:ext>
                  </a:extLst>
                </a:gridCol>
                <a:gridCol w="259728">
                  <a:extLst>
                    <a:ext uri="{9D8B030D-6E8A-4147-A177-3AD203B41FA5}">
                      <a16:colId xmlns:a16="http://schemas.microsoft.com/office/drawing/2014/main" val="20024"/>
                    </a:ext>
                  </a:extLst>
                </a:gridCol>
                <a:gridCol w="275009">
                  <a:extLst>
                    <a:ext uri="{9D8B030D-6E8A-4147-A177-3AD203B41FA5}">
                      <a16:colId xmlns:a16="http://schemas.microsoft.com/office/drawing/2014/main" val="20025"/>
                    </a:ext>
                  </a:extLst>
                </a:gridCol>
                <a:gridCol w="481263">
                  <a:extLst>
                    <a:ext uri="{9D8B030D-6E8A-4147-A177-3AD203B41FA5}">
                      <a16:colId xmlns:a16="http://schemas.microsoft.com/office/drawing/2014/main" val="20026"/>
                    </a:ext>
                  </a:extLst>
                </a:gridCol>
              </a:tblGrid>
              <a:tr h="214314">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solidFill>
                          <a:srgbClr val="00B050"/>
                        </a:solidFill>
                      </a:endParaRPr>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pPr lvl="1"/>
                      <a:endParaRPr lang="en-GB" sz="1000" dirty="0"/>
                    </a:p>
                  </a:txBody>
                  <a:tcPr>
                    <a:solidFill>
                      <a:schemeClr val="bg2">
                        <a:lumMod val="20000"/>
                        <a:lumOff val="80000"/>
                      </a:schemeClr>
                    </a:solidFill>
                  </a:tcPr>
                </a:tc>
                <a:tc>
                  <a:txBody>
                    <a:bodyPr/>
                    <a:lstStyle/>
                    <a:p>
                      <a:endParaRPr lang="en-GB" sz="1000" dirty="0"/>
                    </a:p>
                  </a:txBody>
                  <a:tcPr>
                    <a:solidFill>
                      <a:srgbClr val="002060"/>
                    </a:solidFill>
                  </a:tcPr>
                </a:tc>
                <a:tc>
                  <a:txBody>
                    <a:bodyPr/>
                    <a:lstStyle/>
                    <a:p>
                      <a:endParaRPr lang="en-GB" sz="1000" dirty="0"/>
                    </a:p>
                  </a:txBody>
                  <a:tcPr>
                    <a:solidFill>
                      <a:schemeClr val="accent6">
                        <a:lumMod val="75000"/>
                      </a:schemeClr>
                    </a:solidFill>
                  </a:tcPr>
                </a:tc>
                <a:tc>
                  <a:txBody>
                    <a:bodyPr/>
                    <a:lstStyle/>
                    <a:p>
                      <a:endParaRPr lang="en-GB" sz="1000" dirty="0"/>
                    </a:p>
                  </a:txBody>
                  <a:tcPr>
                    <a:solidFill>
                      <a:schemeClr val="accent4">
                        <a:lumMod val="75000"/>
                      </a:schemeClr>
                    </a:solidFill>
                  </a:tcPr>
                </a:tc>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endParaRPr lang="en-GB" sz="1000" dirty="0"/>
                    </a:p>
                  </a:txBody>
                  <a:tcPr>
                    <a:solidFill>
                      <a:schemeClr val="accent5">
                        <a:lumMod val="40000"/>
                        <a:lumOff val="60000"/>
                      </a:schemeClr>
                    </a:solidFill>
                  </a:tcPr>
                </a:tc>
                <a:tc>
                  <a:txBody>
                    <a:bodyPr/>
                    <a:lstStyle/>
                    <a:p>
                      <a:endParaRPr lang="en-GB" sz="1000" dirty="0"/>
                    </a:p>
                  </a:txBody>
                  <a:tcPr>
                    <a:solidFill>
                      <a:srgbClr val="7030A0"/>
                    </a:solidFill>
                  </a:tcPr>
                </a:tc>
                <a:tc>
                  <a:txBody>
                    <a:bodyPr/>
                    <a:lstStyle/>
                    <a:p>
                      <a:endParaRPr lang="en-GB" sz="1000" dirty="0"/>
                    </a:p>
                  </a:txBody>
                  <a:tcPr>
                    <a:solidFill>
                      <a:schemeClr val="accent6">
                        <a:lumMod val="75000"/>
                      </a:schemeClr>
                    </a:solidFill>
                  </a:tcP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1411560" cy="1159768"/>
          </a:xfrm>
          <a:prstGeom prst="rect">
            <a:avLst/>
          </a:prstGeom>
        </p:spPr>
      </p:pic>
      <p:sp>
        <p:nvSpPr>
          <p:cNvPr id="6" name="AutoShape 2" descr="Image result for home">
            <a:extLst>
              <a:ext uri="{FF2B5EF4-FFF2-40B4-BE49-F238E27FC236}">
                <a16:creationId xmlns:a16="http://schemas.microsoft.com/office/drawing/2014/main" id="{B6812FA9-7A79-4919-A0B6-21862138BA1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a:extLst>
              <a:ext uri="{FF2B5EF4-FFF2-40B4-BE49-F238E27FC236}">
                <a16:creationId xmlns:a16="http://schemas.microsoft.com/office/drawing/2014/main" id="{A54C6134-73EF-4372-AC74-8CEDA4EF981A}"/>
              </a:ext>
            </a:extLst>
          </p:cNvPr>
          <p:cNvSpPr/>
          <p:nvPr/>
        </p:nvSpPr>
        <p:spPr>
          <a:xfrm>
            <a:off x="3006622" y="309376"/>
            <a:ext cx="3435556" cy="707886"/>
          </a:xfrm>
          <a:prstGeom prst="rect">
            <a:avLst/>
          </a:prstGeom>
        </p:spPr>
        <p:txBody>
          <a:bodyPr wrap="none">
            <a:spAutoFit/>
          </a:bodyPr>
          <a:lstStyle/>
          <a:p>
            <a:r>
              <a:rPr lang="en-GB" sz="4000" b="1" dirty="0">
                <a:latin typeface="Bradley Hand ITC" pitchFamily="66" charset="0"/>
              </a:rPr>
              <a:t>A listening ear</a:t>
            </a:r>
          </a:p>
        </p:txBody>
      </p:sp>
      <p:pic>
        <p:nvPicPr>
          <p:cNvPr id="23554" name="Picture 2" descr="Image result for playing a board game with your child">
            <a:extLst>
              <a:ext uri="{FF2B5EF4-FFF2-40B4-BE49-F238E27FC236}">
                <a16:creationId xmlns:a16="http://schemas.microsoft.com/office/drawing/2014/main" id="{80DC22F7-74ED-4AB7-AF41-9F5E8AA02E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4941168"/>
            <a:ext cx="2505472" cy="1670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4326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10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1000"/>
                                        <p:tgtEl>
                                          <p:spTgt spid="3">
                                            <p:txEl>
                                              <p:pRg st="0" end="0"/>
                                            </p:txEl>
                                          </p:spTgt>
                                        </p:tgtEl>
                                      </p:cBhvr>
                                    </p:animEffect>
                                  </p:childTnLst>
                                </p:cTn>
                              </p:par>
                            </p:childTnLst>
                          </p:cTn>
                        </p:par>
                        <p:par>
                          <p:cTn id="11" fill="hold">
                            <p:stCondLst>
                              <p:cond delay="1000"/>
                            </p:stCondLst>
                            <p:childTnLst>
                              <p:par>
                                <p:cTn id="12" presetID="6" presetClass="entr" presetSubtype="32" fill="hold" nodeType="afterEffect">
                                  <p:stCondLst>
                                    <p:cond delay="0"/>
                                  </p:stCondLst>
                                  <p:childTnLst>
                                    <p:set>
                                      <p:cBhvr>
                                        <p:cTn id="13" dur="1" fill="hold">
                                          <p:stCondLst>
                                            <p:cond delay="0"/>
                                          </p:stCondLst>
                                        </p:cTn>
                                        <p:tgtEl>
                                          <p:spTgt spid="23554"/>
                                        </p:tgtEl>
                                        <p:attrNameLst>
                                          <p:attrName>style.visibility</p:attrName>
                                        </p:attrNameLst>
                                      </p:cBhvr>
                                      <p:to>
                                        <p:strVal val="visible"/>
                                      </p:to>
                                    </p:set>
                                    <p:animEffect transition="in" filter="circle(out)">
                                      <p:cBhvr>
                                        <p:cTn id="14" dur="2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1071569"/>
          </a:xfrm>
        </p:spPr>
        <p:txBody>
          <a:bodyPr>
            <a:normAutofit fontScale="90000"/>
          </a:bodyPr>
          <a:lstStyle/>
          <a:p>
            <a:r>
              <a:rPr lang="en-GB" b="1" dirty="0">
                <a:latin typeface="Bradley Hand ITC" pitchFamily="66" charset="0"/>
              </a:rPr>
              <a:t>          </a:t>
            </a:r>
            <a:br>
              <a:rPr lang="en-GB" b="1" dirty="0">
                <a:latin typeface="Bradley Hand ITC" pitchFamily="66" charset="0"/>
              </a:rPr>
            </a:br>
            <a:endParaRPr lang="en-GB" b="1" dirty="0">
              <a:latin typeface="Bradley Hand ITC" pitchFamily="66" charset="0"/>
            </a:endParaRPr>
          </a:p>
        </p:txBody>
      </p:sp>
      <p:sp>
        <p:nvSpPr>
          <p:cNvPr id="3" name="Subtitle 2"/>
          <p:cNvSpPr>
            <a:spLocks noGrp="1"/>
          </p:cNvSpPr>
          <p:nvPr>
            <p:ph type="subTitle" idx="1"/>
          </p:nvPr>
        </p:nvSpPr>
        <p:spPr>
          <a:xfrm>
            <a:off x="183678" y="2460273"/>
            <a:ext cx="8776643" cy="3623602"/>
          </a:xfr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p:spPr>
        <p:txBody>
          <a:bodyPr>
            <a:normAutofit fontScale="85000" lnSpcReduction="10000"/>
          </a:bodyPr>
          <a:lstStyle/>
          <a:p>
            <a:pPr algn="l">
              <a:lnSpc>
                <a:spcPct val="107000"/>
              </a:lnSpc>
              <a:spcAft>
                <a:spcPts val="800"/>
              </a:spcAft>
            </a:pPr>
            <a:r>
              <a:rPr lang="en-GB" dirty="0">
                <a:solidFill>
                  <a:schemeClr val="bg1"/>
                </a:solidFill>
                <a:latin typeface="Comic Sans MS" panose="030F0702030302020204" pitchFamily="66" charset="0"/>
              </a:rPr>
              <a:t>Do acknowledge any feelings your child may have even if they don’t mirror your own. </a:t>
            </a:r>
          </a:p>
          <a:p>
            <a:pPr algn="l">
              <a:lnSpc>
                <a:spcPct val="107000"/>
              </a:lnSpc>
              <a:spcAft>
                <a:spcPts val="800"/>
              </a:spcAft>
            </a:pPr>
            <a:r>
              <a:rPr lang="en-GB" dirty="0">
                <a:solidFill>
                  <a:schemeClr val="bg1"/>
                </a:solidFill>
                <a:latin typeface="Comic Sans MS" panose="030F0702030302020204" pitchFamily="66" charset="0"/>
              </a:rPr>
              <a:t>Try saying, </a:t>
            </a:r>
            <a:r>
              <a:rPr lang="en-GB" i="1" dirty="0">
                <a:solidFill>
                  <a:schemeClr val="bg1"/>
                </a:solidFill>
                <a:latin typeface="Comic Sans MS" panose="030F0702030302020204" pitchFamily="66" charset="0"/>
              </a:rPr>
              <a:t>'it’s only natural to feel nervous' </a:t>
            </a:r>
            <a:r>
              <a:rPr lang="en-GB" dirty="0">
                <a:solidFill>
                  <a:schemeClr val="bg1"/>
                </a:solidFill>
                <a:latin typeface="Comic Sans MS" panose="030F0702030302020204" pitchFamily="66" charset="0"/>
              </a:rPr>
              <a:t>rather than</a:t>
            </a:r>
            <a:r>
              <a:rPr lang="en-GB" i="1" dirty="0">
                <a:solidFill>
                  <a:schemeClr val="bg1"/>
                </a:solidFill>
                <a:latin typeface="Comic Sans MS" panose="030F0702030302020204" pitchFamily="66" charset="0"/>
              </a:rPr>
              <a:t> 'don’t be silly, there’s nothing to worry about’</a:t>
            </a:r>
            <a:r>
              <a:rPr lang="en-GB" dirty="0">
                <a:solidFill>
                  <a:schemeClr val="bg1"/>
                </a:solidFill>
                <a:latin typeface="Comic Sans MS" panose="030F0702030302020204" pitchFamily="66" charset="0"/>
              </a:rPr>
              <a:t>. </a:t>
            </a:r>
          </a:p>
          <a:p>
            <a:pPr algn="l">
              <a:lnSpc>
                <a:spcPct val="107000"/>
              </a:lnSpc>
              <a:spcAft>
                <a:spcPts val="800"/>
              </a:spcAft>
            </a:pPr>
            <a:r>
              <a:rPr lang="en-GB" dirty="0">
                <a:solidFill>
                  <a:schemeClr val="bg1"/>
                </a:solidFill>
                <a:latin typeface="Comic Sans MS" panose="030F0702030302020204" pitchFamily="66" charset="0"/>
              </a:rPr>
              <a:t>These feelings are normal, offer reassurance by telling them that others may share the same feelings and that together you can overcome them.</a:t>
            </a:r>
          </a:p>
          <a:p>
            <a:pPr algn="l">
              <a:lnSpc>
                <a:spcPct val="107000"/>
              </a:lnSpc>
              <a:spcAft>
                <a:spcPts val="800"/>
              </a:spcAft>
            </a:pPr>
            <a:endParaRPr lang="en-GB" dirty="0">
              <a:solidFill>
                <a:schemeClr val="bg1"/>
              </a:solidFill>
              <a:latin typeface="Comic Sans MS" panose="030F0702030302020204" pitchFamily="66" charset="0"/>
            </a:endParaRPr>
          </a:p>
          <a:p>
            <a:pPr lvl="0" algn="l">
              <a:lnSpc>
                <a:spcPct val="107000"/>
              </a:lnSpc>
              <a:spcAft>
                <a:spcPts val="800"/>
              </a:spcAft>
            </a:pPr>
            <a:endParaRPr lang="en-GB" sz="2800" dirty="0">
              <a:solidFill>
                <a:schemeClr val="bg1"/>
              </a:solidFill>
              <a:latin typeface="Brush Script MT" panose="03060802040406070304" pitchFamily="66"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nvPr>
        </p:nvGraphicFramePr>
        <p:xfrm>
          <a:off x="0" y="1571612"/>
          <a:ext cx="9144008" cy="243840"/>
        </p:xfrm>
        <a:graphic>
          <a:graphicData uri="http://schemas.openxmlformats.org/drawingml/2006/table">
            <a:tbl>
              <a:tblPr firstRow="1" bandRow="1">
                <a:tableStyleId>{5C22544A-7EE6-4342-B048-85BDC9FD1C3A}</a:tableStyleId>
              </a:tblPr>
              <a:tblGrid>
                <a:gridCol w="343730">
                  <a:extLst>
                    <a:ext uri="{9D8B030D-6E8A-4147-A177-3AD203B41FA5}">
                      <a16:colId xmlns:a16="http://schemas.microsoft.com/office/drawing/2014/main" val="20000"/>
                    </a:ext>
                  </a:extLst>
                </a:gridCol>
                <a:gridCol w="333604">
                  <a:extLst>
                    <a:ext uri="{9D8B030D-6E8A-4147-A177-3AD203B41FA5}">
                      <a16:colId xmlns:a16="http://schemas.microsoft.com/office/drawing/2014/main" val="20001"/>
                    </a:ext>
                  </a:extLst>
                </a:gridCol>
                <a:gridCol w="338667">
                  <a:extLst>
                    <a:ext uri="{9D8B030D-6E8A-4147-A177-3AD203B41FA5}">
                      <a16:colId xmlns:a16="http://schemas.microsoft.com/office/drawing/2014/main" val="20002"/>
                    </a:ext>
                  </a:extLst>
                </a:gridCol>
                <a:gridCol w="338667">
                  <a:extLst>
                    <a:ext uri="{9D8B030D-6E8A-4147-A177-3AD203B41FA5}">
                      <a16:colId xmlns:a16="http://schemas.microsoft.com/office/drawing/2014/main" val="20003"/>
                    </a:ext>
                  </a:extLst>
                </a:gridCol>
                <a:gridCol w="338667">
                  <a:extLst>
                    <a:ext uri="{9D8B030D-6E8A-4147-A177-3AD203B41FA5}">
                      <a16:colId xmlns:a16="http://schemas.microsoft.com/office/drawing/2014/main" val="20004"/>
                    </a:ext>
                  </a:extLst>
                </a:gridCol>
                <a:gridCol w="338667">
                  <a:extLst>
                    <a:ext uri="{9D8B030D-6E8A-4147-A177-3AD203B41FA5}">
                      <a16:colId xmlns:a16="http://schemas.microsoft.com/office/drawing/2014/main" val="20005"/>
                    </a:ext>
                  </a:extLst>
                </a:gridCol>
                <a:gridCol w="338667">
                  <a:extLst>
                    <a:ext uri="{9D8B030D-6E8A-4147-A177-3AD203B41FA5}">
                      <a16:colId xmlns:a16="http://schemas.microsoft.com/office/drawing/2014/main" val="20006"/>
                    </a:ext>
                  </a:extLst>
                </a:gridCol>
                <a:gridCol w="338667">
                  <a:extLst>
                    <a:ext uri="{9D8B030D-6E8A-4147-A177-3AD203B41FA5}">
                      <a16:colId xmlns:a16="http://schemas.microsoft.com/office/drawing/2014/main" val="20007"/>
                    </a:ext>
                  </a:extLst>
                </a:gridCol>
                <a:gridCol w="338667">
                  <a:extLst>
                    <a:ext uri="{9D8B030D-6E8A-4147-A177-3AD203B41FA5}">
                      <a16:colId xmlns:a16="http://schemas.microsoft.com/office/drawing/2014/main" val="20008"/>
                    </a:ext>
                  </a:extLst>
                </a:gridCol>
                <a:gridCol w="338667">
                  <a:extLst>
                    <a:ext uri="{9D8B030D-6E8A-4147-A177-3AD203B41FA5}">
                      <a16:colId xmlns:a16="http://schemas.microsoft.com/office/drawing/2014/main" val="20009"/>
                    </a:ext>
                  </a:extLst>
                </a:gridCol>
                <a:gridCol w="338667">
                  <a:extLst>
                    <a:ext uri="{9D8B030D-6E8A-4147-A177-3AD203B41FA5}">
                      <a16:colId xmlns:a16="http://schemas.microsoft.com/office/drawing/2014/main" val="20010"/>
                    </a:ext>
                  </a:extLst>
                </a:gridCol>
                <a:gridCol w="338667">
                  <a:extLst>
                    <a:ext uri="{9D8B030D-6E8A-4147-A177-3AD203B41FA5}">
                      <a16:colId xmlns:a16="http://schemas.microsoft.com/office/drawing/2014/main" val="20011"/>
                    </a:ext>
                  </a:extLst>
                </a:gridCol>
                <a:gridCol w="338667">
                  <a:extLst>
                    <a:ext uri="{9D8B030D-6E8A-4147-A177-3AD203B41FA5}">
                      <a16:colId xmlns:a16="http://schemas.microsoft.com/office/drawing/2014/main" val="20012"/>
                    </a:ext>
                  </a:extLst>
                </a:gridCol>
                <a:gridCol w="338667">
                  <a:extLst>
                    <a:ext uri="{9D8B030D-6E8A-4147-A177-3AD203B41FA5}">
                      <a16:colId xmlns:a16="http://schemas.microsoft.com/office/drawing/2014/main" val="20013"/>
                    </a:ext>
                  </a:extLst>
                </a:gridCol>
                <a:gridCol w="338667">
                  <a:extLst>
                    <a:ext uri="{9D8B030D-6E8A-4147-A177-3AD203B41FA5}">
                      <a16:colId xmlns:a16="http://schemas.microsoft.com/office/drawing/2014/main" val="20014"/>
                    </a:ext>
                  </a:extLst>
                </a:gridCol>
                <a:gridCol w="338667">
                  <a:extLst>
                    <a:ext uri="{9D8B030D-6E8A-4147-A177-3AD203B41FA5}">
                      <a16:colId xmlns:a16="http://schemas.microsoft.com/office/drawing/2014/main" val="20015"/>
                    </a:ext>
                  </a:extLst>
                </a:gridCol>
                <a:gridCol w="338667">
                  <a:extLst>
                    <a:ext uri="{9D8B030D-6E8A-4147-A177-3AD203B41FA5}">
                      <a16:colId xmlns:a16="http://schemas.microsoft.com/office/drawing/2014/main" val="20016"/>
                    </a:ext>
                  </a:extLst>
                </a:gridCol>
                <a:gridCol w="338667">
                  <a:extLst>
                    <a:ext uri="{9D8B030D-6E8A-4147-A177-3AD203B41FA5}">
                      <a16:colId xmlns:a16="http://schemas.microsoft.com/office/drawing/2014/main" val="20017"/>
                    </a:ext>
                  </a:extLst>
                </a:gridCol>
                <a:gridCol w="338667">
                  <a:extLst>
                    <a:ext uri="{9D8B030D-6E8A-4147-A177-3AD203B41FA5}">
                      <a16:colId xmlns:a16="http://schemas.microsoft.com/office/drawing/2014/main" val="20018"/>
                    </a:ext>
                  </a:extLst>
                </a:gridCol>
                <a:gridCol w="338667">
                  <a:extLst>
                    <a:ext uri="{9D8B030D-6E8A-4147-A177-3AD203B41FA5}">
                      <a16:colId xmlns:a16="http://schemas.microsoft.com/office/drawing/2014/main" val="20019"/>
                    </a:ext>
                  </a:extLst>
                </a:gridCol>
                <a:gridCol w="338667">
                  <a:extLst>
                    <a:ext uri="{9D8B030D-6E8A-4147-A177-3AD203B41FA5}">
                      <a16:colId xmlns:a16="http://schemas.microsoft.com/office/drawing/2014/main" val="20020"/>
                    </a:ext>
                  </a:extLst>
                </a:gridCol>
                <a:gridCol w="338667">
                  <a:extLst>
                    <a:ext uri="{9D8B030D-6E8A-4147-A177-3AD203B41FA5}">
                      <a16:colId xmlns:a16="http://schemas.microsoft.com/office/drawing/2014/main" val="20021"/>
                    </a:ext>
                  </a:extLst>
                </a:gridCol>
                <a:gridCol w="338667">
                  <a:extLst>
                    <a:ext uri="{9D8B030D-6E8A-4147-A177-3AD203B41FA5}">
                      <a16:colId xmlns:a16="http://schemas.microsoft.com/office/drawing/2014/main" val="20022"/>
                    </a:ext>
                  </a:extLst>
                </a:gridCol>
                <a:gridCol w="338667">
                  <a:extLst>
                    <a:ext uri="{9D8B030D-6E8A-4147-A177-3AD203B41FA5}">
                      <a16:colId xmlns:a16="http://schemas.microsoft.com/office/drawing/2014/main" val="20023"/>
                    </a:ext>
                  </a:extLst>
                </a:gridCol>
                <a:gridCol w="259728">
                  <a:extLst>
                    <a:ext uri="{9D8B030D-6E8A-4147-A177-3AD203B41FA5}">
                      <a16:colId xmlns:a16="http://schemas.microsoft.com/office/drawing/2014/main" val="20024"/>
                    </a:ext>
                  </a:extLst>
                </a:gridCol>
                <a:gridCol w="275009">
                  <a:extLst>
                    <a:ext uri="{9D8B030D-6E8A-4147-A177-3AD203B41FA5}">
                      <a16:colId xmlns:a16="http://schemas.microsoft.com/office/drawing/2014/main" val="20025"/>
                    </a:ext>
                  </a:extLst>
                </a:gridCol>
                <a:gridCol w="481263">
                  <a:extLst>
                    <a:ext uri="{9D8B030D-6E8A-4147-A177-3AD203B41FA5}">
                      <a16:colId xmlns:a16="http://schemas.microsoft.com/office/drawing/2014/main" val="20026"/>
                    </a:ext>
                  </a:extLst>
                </a:gridCol>
              </a:tblGrid>
              <a:tr h="214314">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solidFill>
                          <a:srgbClr val="00B050"/>
                        </a:solidFill>
                      </a:endParaRPr>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pPr lvl="1"/>
                      <a:endParaRPr lang="en-GB" sz="1000" dirty="0"/>
                    </a:p>
                  </a:txBody>
                  <a:tcPr>
                    <a:solidFill>
                      <a:schemeClr val="bg2">
                        <a:lumMod val="20000"/>
                        <a:lumOff val="80000"/>
                      </a:schemeClr>
                    </a:solidFill>
                  </a:tcPr>
                </a:tc>
                <a:tc>
                  <a:txBody>
                    <a:bodyPr/>
                    <a:lstStyle/>
                    <a:p>
                      <a:endParaRPr lang="en-GB" sz="1000" dirty="0"/>
                    </a:p>
                  </a:txBody>
                  <a:tcPr>
                    <a:solidFill>
                      <a:srgbClr val="002060"/>
                    </a:solidFill>
                  </a:tcPr>
                </a:tc>
                <a:tc>
                  <a:txBody>
                    <a:bodyPr/>
                    <a:lstStyle/>
                    <a:p>
                      <a:endParaRPr lang="en-GB" sz="1000" dirty="0"/>
                    </a:p>
                  </a:txBody>
                  <a:tcPr>
                    <a:solidFill>
                      <a:schemeClr val="accent6">
                        <a:lumMod val="75000"/>
                      </a:schemeClr>
                    </a:solidFill>
                  </a:tcPr>
                </a:tc>
                <a:tc>
                  <a:txBody>
                    <a:bodyPr/>
                    <a:lstStyle/>
                    <a:p>
                      <a:endParaRPr lang="en-GB" sz="1000" dirty="0"/>
                    </a:p>
                  </a:txBody>
                  <a:tcPr>
                    <a:solidFill>
                      <a:schemeClr val="accent4">
                        <a:lumMod val="75000"/>
                      </a:schemeClr>
                    </a:solidFill>
                  </a:tcPr>
                </a:tc>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endParaRPr lang="en-GB" sz="1000" dirty="0"/>
                    </a:p>
                  </a:txBody>
                  <a:tcPr>
                    <a:solidFill>
                      <a:schemeClr val="accent5">
                        <a:lumMod val="40000"/>
                        <a:lumOff val="60000"/>
                      </a:schemeClr>
                    </a:solidFill>
                  </a:tcPr>
                </a:tc>
                <a:tc>
                  <a:txBody>
                    <a:bodyPr/>
                    <a:lstStyle/>
                    <a:p>
                      <a:endParaRPr lang="en-GB" sz="1000" dirty="0"/>
                    </a:p>
                  </a:txBody>
                  <a:tcPr>
                    <a:solidFill>
                      <a:srgbClr val="7030A0"/>
                    </a:solidFill>
                  </a:tcPr>
                </a:tc>
                <a:tc>
                  <a:txBody>
                    <a:bodyPr/>
                    <a:lstStyle/>
                    <a:p>
                      <a:endParaRPr lang="en-GB" sz="1000" dirty="0"/>
                    </a:p>
                  </a:txBody>
                  <a:tcPr>
                    <a:solidFill>
                      <a:schemeClr val="accent6">
                        <a:lumMod val="75000"/>
                      </a:schemeClr>
                    </a:solidFill>
                  </a:tcP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1411560" cy="1159768"/>
          </a:xfrm>
          <a:prstGeom prst="rect">
            <a:avLst/>
          </a:prstGeom>
        </p:spPr>
      </p:pic>
      <p:sp>
        <p:nvSpPr>
          <p:cNvPr id="6" name="AutoShape 2" descr="Image result for home">
            <a:extLst>
              <a:ext uri="{FF2B5EF4-FFF2-40B4-BE49-F238E27FC236}">
                <a16:creationId xmlns:a16="http://schemas.microsoft.com/office/drawing/2014/main" id="{B6812FA9-7A79-4919-A0B6-21862138BA1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a:extLst>
              <a:ext uri="{FF2B5EF4-FFF2-40B4-BE49-F238E27FC236}">
                <a16:creationId xmlns:a16="http://schemas.microsoft.com/office/drawing/2014/main" id="{A54C6134-73EF-4372-AC74-8CEDA4EF981A}"/>
              </a:ext>
            </a:extLst>
          </p:cNvPr>
          <p:cNvSpPr/>
          <p:nvPr/>
        </p:nvSpPr>
        <p:spPr>
          <a:xfrm>
            <a:off x="3006622" y="309376"/>
            <a:ext cx="3435556" cy="707886"/>
          </a:xfrm>
          <a:prstGeom prst="rect">
            <a:avLst/>
          </a:prstGeom>
        </p:spPr>
        <p:txBody>
          <a:bodyPr wrap="none">
            <a:spAutoFit/>
          </a:bodyPr>
          <a:lstStyle/>
          <a:p>
            <a:r>
              <a:rPr lang="en-GB" sz="4000" b="1" dirty="0">
                <a:latin typeface="Bradley Hand ITC" pitchFamily="66" charset="0"/>
              </a:rPr>
              <a:t>A listening ear</a:t>
            </a:r>
          </a:p>
        </p:txBody>
      </p:sp>
    </p:spTree>
    <p:extLst>
      <p:ext uri="{BB962C8B-B14F-4D97-AF65-F5344CB8AC3E}">
        <p14:creationId xmlns:p14="http://schemas.microsoft.com/office/powerpoint/2010/main" val="32615000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1000"/>
                                        <p:tgtEl>
                                          <p:spTgt spid="3">
                                            <p:bg/>
                                          </p:spTgt>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2000"/>
                                        <p:tgtEl>
                                          <p:spTgt spid="3">
                                            <p:txEl>
                                              <p:pRg st="0" end="0"/>
                                            </p:txEl>
                                          </p:spTgt>
                                        </p:tgtEl>
                                      </p:cBhvr>
                                    </p:animEffect>
                                  </p:childTnLst>
                                </p:cTn>
                              </p:par>
                            </p:childTnLst>
                          </p:cTn>
                        </p:par>
                        <p:par>
                          <p:cTn id="12" fill="hold">
                            <p:stCondLst>
                              <p:cond delay="3000"/>
                            </p:stCondLst>
                            <p:childTnLst>
                              <p:par>
                                <p:cTn id="13" presetID="22" presetClass="entr" presetSubtype="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2000"/>
                                        <p:tgtEl>
                                          <p:spTgt spid="3">
                                            <p:txEl>
                                              <p:pRg st="1" end="1"/>
                                            </p:txEl>
                                          </p:spTgt>
                                        </p:tgtEl>
                                      </p:cBhvr>
                                    </p:animEffect>
                                  </p:childTnLst>
                                </p:cTn>
                              </p:par>
                            </p:childTnLst>
                          </p:cTn>
                        </p:par>
                        <p:par>
                          <p:cTn id="16" fill="hold">
                            <p:stCondLst>
                              <p:cond delay="5000"/>
                            </p:stCondLst>
                            <p:childTnLst>
                              <p:par>
                                <p:cTn id="17" presetID="22" presetClass="entr" presetSubtype="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up)">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1071569"/>
          </a:xfrm>
        </p:spPr>
        <p:txBody>
          <a:bodyPr>
            <a:normAutofit fontScale="90000"/>
          </a:bodyPr>
          <a:lstStyle/>
          <a:p>
            <a:r>
              <a:rPr lang="en-GB" b="1" dirty="0">
                <a:latin typeface="Bradley Hand ITC" pitchFamily="66" charset="0"/>
              </a:rPr>
              <a:t>          </a:t>
            </a:r>
            <a:br>
              <a:rPr lang="en-GB" b="1" dirty="0">
                <a:latin typeface="Bradley Hand ITC" pitchFamily="66" charset="0"/>
              </a:rPr>
            </a:br>
            <a:endParaRPr lang="en-GB" b="1" dirty="0">
              <a:latin typeface="Bradley Hand ITC" pitchFamily="66" charset="0"/>
            </a:endParaRPr>
          </a:p>
        </p:txBody>
      </p:sp>
      <p:sp>
        <p:nvSpPr>
          <p:cNvPr id="3" name="Subtitle 2"/>
          <p:cNvSpPr>
            <a:spLocks noGrp="1"/>
          </p:cNvSpPr>
          <p:nvPr>
            <p:ph type="subTitle" idx="1"/>
          </p:nvPr>
        </p:nvSpPr>
        <p:spPr>
          <a:xfrm>
            <a:off x="183678" y="1902758"/>
            <a:ext cx="8776643" cy="4838610"/>
          </a:xfr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p:spPr>
        <p:txBody>
          <a:bodyPr>
            <a:normAutofit/>
          </a:bodyPr>
          <a:lstStyle/>
          <a:p>
            <a:pPr algn="l">
              <a:lnSpc>
                <a:spcPct val="107000"/>
              </a:lnSpc>
              <a:spcAft>
                <a:spcPts val="800"/>
              </a:spcAft>
            </a:pPr>
            <a:r>
              <a:rPr lang="en-GB" dirty="0">
                <a:solidFill>
                  <a:schemeClr val="bg1"/>
                </a:solidFill>
                <a:latin typeface="Comic Sans MS" panose="030F0702030302020204" pitchFamily="66" charset="0"/>
              </a:rPr>
              <a:t>Your child will choose to ask you questions about starting school or joining a new class at a time that suits them. </a:t>
            </a:r>
          </a:p>
          <a:p>
            <a:pPr algn="l">
              <a:lnSpc>
                <a:spcPct val="107000"/>
              </a:lnSpc>
              <a:spcAft>
                <a:spcPts val="800"/>
              </a:spcAft>
            </a:pPr>
            <a:r>
              <a:rPr lang="en-GB" dirty="0">
                <a:solidFill>
                  <a:schemeClr val="bg1"/>
                </a:solidFill>
                <a:latin typeface="Comic Sans MS" panose="030F0702030302020204" pitchFamily="66" charset="0"/>
              </a:rPr>
              <a:t>These questions are important but if you aren’t able to answer them at the time, allow for another opportunity to sit with them to talk about what they have asked you. </a:t>
            </a:r>
          </a:p>
          <a:p>
            <a:pPr algn="l">
              <a:lnSpc>
                <a:spcPct val="107000"/>
              </a:lnSpc>
              <a:spcAft>
                <a:spcPts val="800"/>
              </a:spcAft>
            </a:pPr>
            <a:r>
              <a:rPr lang="en-GB" dirty="0">
                <a:solidFill>
                  <a:schemeClr val="bg1"/>
                </a:solidFill>
                <a:latin typeface="Comic Sans MS" panose="030F0702030302020204" pitchFamily="66" charset="0"/>
              </a:rPr>
              <a:t> </a:t>
            </a:r>
          </a:p>
          <a:p>
            <a:pPr algn="l">
              <a:lnSpc>
                <a:spcPct val="107000"/>
              </a:lnSpc>
              <a:spcAft>
                <a:spcPts val="800"/>
              </a:spcAft>
            </a:pPr>
            <a:endParaRPr lang="en-GB" dirty="0">
              <a:solidFill>
                <a:schemeClr val="bg1"/>
              </a:solidFill>
              <a:latin typeface="Comic Sans MS" panose="030F0702030302020204" pitchFamily="66" charset="0"/>
            </a:endParaRPr>
          </a:p>
          <a:p>
            <a:pPr lvl="0" algn="l">
              <a:lnSpc>
                <a:spcPct val="107000"/>
              </a:lnSpc>
              <a:spcAft>
                <a:spcPts val="800"/>
              </a:spcAft>
            </a:pPr>
            <a:endParaRPr lang="en-GB" sz="2800" dirty="0">
              <a:solidFill>
                <a:schemeClr val="bg1"/>
              </a:solidFill>
              <a:latin typeface="Brush Script MT" panose="03060802040406070304" pitchFamily="66"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nvPr>
        </p:nvGraphicFramePr>
        <p:xfrm>
          <a:off x="0" y="1571612"/>
          <a:ext cx="9144008" cy="243840"/>
        </p:xfrm>
        <a:graphic>
          <a:graphicData uri="http://schemas.openxmlformats.org/drawingml/2006/table">
            <a:tbl>
              <a:tblPr firstRow="1" bandRow="1">
                <a:tableStyleId>{5C22544A-7EE6-4342-B048-85BDC9FD1C3A}</a:tableStyleId>
              </a:tblPr>
              <a:tblGrid>
                <a:gridCol w="343730">
                  <a:extLst>
                    <a:ext uri="{9D8B030D-6E8A-4147-A177-3AD203B41FA5}">
                      <a16:colId xmlns:a16="http://schemas.microsoft.com/office/drawing/2014/main" val="20000"/>
                    </a:ext>
                  </a:extLst>
                </a:gridCol>
                <a:gridCol w="333604">
                  <a:extLst>
                    <a:ext uri="{9D8B030D-6E8A-4147-A177-3AD203B41FA5}">
                      <a16:colId xmlns:a16="http://schemas.microsoft.com/office/drawing/2014/main" val="20001"/>
                    </a:ext>
                  </a:extLst>
                </a:gridCol>
                <a:gridCol w="338667">
                  <a:extLst>
                    <a:ext uri="{9D8B030D-6E8A-4147-A177-3AD203B41FA5}">
                      <a16:colId xmlns:a16="http://schemas.microsoft.com/office/drawing/2014/main" val="20002"/>
                    </a:ext>
                  </a:extLst>
                </a:gridCol>
                <a:gridCol w="338667">
                  <a:extLst>
                    <a:ext uri="{9D8B030D-6E8A-4147-A177-3AD203B41FA5}">
                      <a16:colId xmlns:a16="http://schemas.microsoft.com/office/drawing/2014/main" val="20003"/>
                    </a:ext>
                  </a:extLst>
                </a:gridCol>
                <a:gridCol w="338667">
                  <a:extLst>
                    <a:ext uri="{9D8B030D-6E8A-4147-A177-3AD203B41FA5}">
                      <a16:colId xmlns:a16="http://schemas.microsoft.com/office/drawing/2014/main" val="20004"/>
                    </a:ext>
                  </a:extLst>
                </a:gridCol>
                <a:gridCol w="338667">
                  <a:extLst>
                    <a:ext uri="{9D8B030D-6E8A-4147-A177-3AD203B41FA5}">
                      <a16:colId xmlns:a16="http://schemas.microsoft.com/office/drawing/2014/main" val="20005"/>
                    </a:ext>
                  </a:extLst>
                </a:gridCol>
                <a:gridCol w="338667">
                  <a:extLst>
                    <a:ext uri="{9D8B030D-6E8A-4147-A177-3AD203B41FA5}">
                      <a16:colId xmlns:a16="http://schemas.microsoft.com/office/drawing/2014/main" val="20006"/>
                    </a:ext>
                  </a:extLst>
                </a:gridCol>
                <a:gridCol w="338667">
                  <a:extLst>
                    <a:ext uri="{9D8B030D-6E8A-4147-A177-3AD203B41FA5}">
                      <a16:colId xmlns:a16="http://schemas.microsoft.com/office/drawing/2014/main" val="20007"/>
                    </a:ext>
                  </a:extLst>
                </a:gridCol>
                <a:gridCol w="338667">
                  <a:extLst>
                    <a:ext uri="{9D8B030D-6E8A-4147-A177-3AD203B41FA5}">
                      <a16:colId xmlns:a16="http://schemas.microsoft.com/office/drawing/2014/main" val="20008"/>
                    </a:ext>
                  </a:extLst>
                </a:gridCol>
                <a:gridCol w="338667">
                  <a:extLst>
                    <a:ext uri="{9D8B030D-6E8A-4147-A177-3AD203B41FA5}">
                      <a16:colId xmlns:a16="http://schemas.microsoft.com/office/drawing/2014/main" val="20009"/>
                    </a:ext>
                  </a:extLst>
                </a:gridCol>
                <a:gridCol w="338667">
                  <a:extLst>
                    <a:ext uri="{9D8B030D-6E8A-4147-A177-3AD203B41FA5}">
                      <a16:colId xmlns:a16="http://schemas.microsoft.com/office/drawing/2014/main" val="20010"/>
                    </a:ext>
                  </a:extLst>
                </a:gridCol>
                <a:gridCol w="338667">
                  <a:extLst>
                    <a:ext uri="{9D8B030D-6E8A-4147-A177-3AD203B41FA5}">
                      <a16:colId xmlns:a16="http://schemas.microsoft.com/office/drawing/2014/main" val="20011"/>
                    </a:ext>
                  </a:extLst>
                </a:gridCol>
                <a:gridCol w="338667">
                  <a:extLst>
                    <a:ext uri="{9D8B030D-6E8A-4147-A177-3AD203B41FA5}">
                      <a16:colId xmlns:a16="http://schemas.microsoft.com/office/drawing/2014/main" val="20012"/>
                    </a:ext>
                  </a:extLst>
                </a:gridCol>
                <a:gridCol w="338667">
                  <a:extLst>
                    <a:ext uri="{9D8B030D-6E8A-4147-A177-3AD203B41FA5}">
                      <a16:colId xmlns:a16="http://schemas.microsoft.com/office/drawing/2014/main" val="20013"/>
                    </a:ext>
                  </a:extLst>
                </a:gridCol>
                <a:gridCol w="338667">
                  <a:extLst>
                    <a:ext uri="{9D8B030D-6E8A-4147-A177-3AD203B41FA5}">
                      <a16:colId xmlns:a16="http://schemas.microsoft.com/office/drawing/2014/main" val="20014"/>
                    </a:ext>
                  </a:extLst>
                </a:gridCol>
                <a:gridCol w="338667">
                  <a:extLst>
                    <a:ext uri="{9D8B030D-6E8A-4147-A177-3AD203B41FA5}">
                      <a16:colId xmlns:a16="http://schemas.microsoft.com/office/drawing/2014/main" val="20015"/>
                    </a:ext>
                  </a:extLst>
                </a:gridCol>
                <a:gridCol w="338667">
                  <a:extLst>
                    <a:ext uri="{9D8B030D-6E8A-4147-A177-3AD203B41FA5}">
                      <a16:colId xmlns:a16="http://schemas.microsoft.com/office/drawing/2014/main" val="20016"/>
                    </a:ext>
                  </a:extLst>
                </a:gridCol>
                <a:gridCol w="338667">
                  <a:extLst>
                    <a:ext uri="{9D8B030D-6E8A-4147-A177-3AD203B41FA5}">
                      <a16:colId xmlns:a16="http://schemas.microsoft.com/office/drawing/2014/main" val="20017"/>
                    </a:ext>
                  </a:extLst>
                </a:gridCol>
                <a:gridCol w="338667">
                  <a:extLst>
                    <a:ext uri="{9D8B030D-6E8A-4147-A177-3AD203B41FA5}">
                      <a16:colId xmlns:a16="http://schemas.microsoft.com/office/drawing/2014/main" val="20018"/>
                    </a:ext>
                  </a:extLst>
                </a:gridCol>
                <a:gridCol w="338667">
                  <a:extLst>
                    <a:ext uri="{9D8B030D-6E8A-4147-A177-3AD203B41FA5}">
                      <a16:colId xmlns:a16="http://schemas.microsoft.com/office/drawing/2014/main" val="20019"/>
                    </a:ext>
                  </a:extLst>
                </a:gridCol>
                <a:gridCol w="338667">
                  <a:extLst>
                    <a:ext uri="{9D8B030D-6E8A-4147-A177-3AD203B41FA5}">
                      <a16:colId xmlns:a16="http://schemas.microsoft.com/office/drawing/2014/main" val="20020"/>
                    </a:ext>
                  </a:extLst>
                </a:gridCol>
                <a:gridCol w="338667">
                  <a:extLst>
                    <a:ext uri="{9D8B030D-6E8A-4147-A177-3AD203B41FA5}">
                      <a16:colId xmlns:a16="http://schemas.microsoft.com/office/drawing/2014/main" val="20021"/>
                    </a:ext>
                  </a:extLst>
                </a:gridCol>
                <a:gridCol w="338667">
                  <a:extLst>
                    <a:ext uri="{9D8B030D-6E8A-4147-A177-3AD203B41FA5}">
                      <a16:colId xmlns:a16="http://schemas.microsoft.com/office/drawing/2014/main" val="20022"/>
                    </a:ext>
                  </a:extLst>
                </a:gridCol>
                <a:gridCol w="338667">
                  <a:extLst>
                    <a:ext uri="{9D8B030D-6E8A-4147-A177-3AD203B41FA5}">
                      <a16:colId xmlns:a16="http://schemas.microsoft.com/office/drawing/2014/main" val="20023"/>
                    </a:ext>
                  </a:extLst>
                </a:gridCol>
                <a:gridCol w="259728">
                  <a:extLst>
                    <a:ext uri="{9D8B030D-6E8A-4147-A177-3AD203B41FA5}">
                      <a16:colId xmlns:a16="http://schemas.microsoft.com/office/drawing/2014/main" val="20024"/>
                    </a:ext>
                  </a:extLst>
                </a:gridCol>
                <a:gridCol w="275009">
                  <a:extLst>
                    <a:ext uri="{9D8B030D-6E8A-4147-A177-3AD203B41FA5}">
                      <a16:colId xmlns:a16="http://schemas.microsoft.com/office/drawing/2014/main" val="20025"/>
                    </a:ext>
                  </a:extLst>
                </a:gridCol>
                <a:gridCol w="481263">
                  <a:extLst>
                    <a:ext uri="{9D8B030D-6E8A-4147-A177-3AD203B41FA5}">
                      <a16:colId xmlns:a16="http://schemas.microsoft.com/office/drawing/2014/main" val="20026"/>
                    </a:ext>
                  </a:extLst>
                </a:gridCol>
              </a:tblGrid>
              <a:tr h="214314">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solidFill>
                          <a:srgbClr val="00B050"/>
                        </a:solidFill>
                      </a:endParaRPr>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pPr lvl="1"/>
                      <a:endParaRPr lang="en-GB" sz="1000" dirty="0"/>
                    </a:p>
                  </a:txBody>
                  <a:tcPr>
                    <a:solidFill>
                      <a:schemeClr val="bg2">
                        <a:lumMod val="20000"/>
                        <a:lumOff val="80000"/>
                      </a:schemeClr>
                    </a:solidFill>
                  </a:tcPr>
                </a:tc>
                <a:tc>
                  <a:txBody>
                    <a:bodyPr/>
                    <a:lstStyle/>
                    <a:p>
                      <a:endParaRPr lang="en-GB" sz="1000" dirty="0"/>
                    </a:p>
                  </a:txBody>
                  <a:tcPr>
                    <a:solidFill>
                      <a:srgbClr val="002060"/>
                    </a:solidFill>
                  </a:tcPr>
                </a:tc>
                <a:tc>
                  <a:txBody>
                    <a:bodyPr/>
                    <a:lstStyle/>
                    <a:p>
                      <a:endParaRPr lang="en-GB" sz="1000" dirty="0"/>
                    </a:p>
                  </a:txBody>
                  <a:tcPr>
                    <a:solidFill>
                      <a:schemeClr val="accent6">
                        <a:lumMod val="75000"/>
                      </a:schemeClr>
                    </a:solidFill>
                  </a:tcPr>
                </a:tc>
                <a:tc>
                  <a:txBody>
                    <a:bodyPr/>
                    <a:lstStyle/>
                    <a:p>
                      <a:endParaRPr lang="en-GB" sz="1000" dirty="0"/>
                    </a:p>
                  </a:txBody>
                  <a:tcPr>
                    <a:solidFill>
                      <a:schemeClr val="accent4">
                        <a:lumMod val="75000"/>
                      </a:schemeClr>
                    </a:solidFill>
                  </a:tcPr>
                </a:tc>
                <a:tc>
                  <a:txBody>
                    <a:bodyPr/>
                    <a:lstStyle/>
                    <a:p>
                      <a:endParaRPr lang="en-GB" sz="1000" dirty="0"/>
                    </a:p>
                  </a:txBody>
                  <a:tcPr>
                    <a:solidFill>
                      <a:srgbClr val="FFFF00"/>
                    </a:solidFill>
                  </a:tcPr>
                </a:tc>
                <a:tc>
                  <a:txBody>
                    <a:bodyPr/>
                    <a:lstStyle/>
                    <a:p>
                      <a:endParaRPr lang="en-GB" sz="1000" dirty="0"/>
                    </a:p>
                  </a:txBody>
                  <a:tcPr>
                    <a:solidFill>
                      <a:srgbClr val="92D050"/>
                    </a:solidFill>
                  </a:tcPr>
                </a:tc>
                <a:tc>
                  <a:txBody>
                    <a:bodyPr/>
                    <a:lstStyle/>
                    <a:p>
                      <a:endParaRPr lang="en-GB" sz="1000" dirty="0"/>
                    </a:p>
                  </a:txBody>
                  <a:tcPr>
                    <a:solidFill>
                      <a:srgbClr val="00B0F0"/>
                    </a:solidFill>
                  </a:tcPr>
                </a:tc>
                <a:tc>
                  <a:txBody>
                    <a:bodyPr/>
                    <a:lstStyle/>
                    <a:p>
                      <a:endParaRPr lang="en-GB" sz="1000" dirty="0"/>
                    </a:p>
                  </a:txBody>
                  <a:tcPr>
                    <a:solidFill>
                      <a:srgbClr val="FF0000"/>
                    </a:solidFill>
                  </a:tcPr>
                </a:tc>
                <a:tc>
                  <a:txBody>
                    <a:bodyPr/>
                    <a:lstStyle/>
                    <a:p>
                      <a:endParaRPr lang="en-GB" sz="1000" dirty="0"/>
                    </a:p>
                  </a:txBody>
                  <a:tcPr>
                    <a:solidFill>
                      <a:srgbClr val="002060"/>
                    </a:solidFill>
                  </a:tcPr>
                </a:tc>
                <a:tc>
                  <a:txBody>
                    <a:bodyPr/>
                    <a:lstStyle/>
                    <a:p>
                      <a:endParaRPr lang="en-GB" sz="1000" dirty="0"/>
                    </a:p>
                  </a:txBody>
                  <a:tcPr>
                    <a:solidFill>
                      <a:srgbClr val="00B050"/>
                    </a:solidFill>
                  </a:tcPr>
                </a:tc>
                <a:tc>
                  <a:txBody>
                    <a:bodyPr/>
                    <a:lstStyle/>
                    <a:p>
                      <a:endParaRPr lang="en-GB" sz="1000" dirty="0"/>
                    </a:p>
                  </a:txBody>
                  <a:tcPr>
                    <a:solidFill>
                      <a:srgbClr val="FFC000"/>
                    </a:solidFill>
                  </a:tcPr>
                </a:tc>
                <a:tc>
                  <a:txBody>
                    <a:bodyPr/>
                    <a:lstStyle/>
                    <a:p>
                      <a:endParaRPr lang="en-GB" sz="1000" dirty="0"/>
                    </a:p>
                  </a:txBody>
                  <a:tcPr>
                    <a:solidFill>
                      <a:srgbClr val="F715C7"/>
                    </a:solidFill>
                  </a:tcPr>
                </a:tc>
                <a:tc>
                  <a:txBody>
                    <a:bodyPr/>
                    <a:lstStyle/>
                    <a:p>
                      <a:endParaRPr lang="en-GB" sz="1000" dirty="0"/>
                    </a:p>
                  </a:txBody>
                  <a:tcPr>
                    <a:solidFill>
                      <a:srgbClr val="00B0F0"/>
                    </a:solidFill>
                  </a:tcPr>
                </a:tc>
                <a:tc>
                  <a:txBody>
                    <a:bodyPr/>
                    <a:lstStyle/>
                    <a:p>
                      <a:endParaRPr lang="en-GB" sz="1000" dirty="0"/>
                    </a:p>
                  </a:txBody>
                  <a:tcPr>
                    <a:solidFill>
                      <a:srgbClr val="FFFF00"/>
                    </a:solidFill>
                  </a:tcPr>
                </a:tc>
                <a:tc>
                  <a:txBody>
                    <a:bodyPr/>
                    <a:lstStyle/>
                    <a:p>
                      <a:endParaRPr lang="en-GB" sz="1000" dirty="0"/>
                    </a:p>
                  </a:txBody>
                  <a:tcPr>
                    <a:solidFill>
                      <a:schemeClr val="accent5">
                        <a:lumMod val="40000"/>
                        <a:lumOff val="60000"/>
                      </a:schemeClr>
                    </a:solidFill>
                  </a:tcPr>
                </a:tc>
                <a:tc>
                  <a:txBody>
                    <a:bodyPr/>
                    <a:lstStyle/>
                    <a:p>
                      <a:endParaRPr lang="en-GB" sz="1000" dirty="0"/>
                    </a:p>
                  </a:txBody>
                  <a:tcPr>
                    <a:solidFill>
                      <a:srgbClr val="7030A0"/>
                    </a:solidFill>
                  </a:tcPr>
                </a:tc>
                <a:tc>
                  <a:txBody>
                    <a:bodyPr/>
                    <a:lstStyle/>
                    <a:p>
                      <a:endParaRPr lang="en-GB" sz="1000" dirty="0"/>
                    </a:p>
                  </a:txBody>
                  <a:tcPr>
                    <a:solidFill>
                      <a:schemeClr val="accent6">
                        <a:lumMod val="75000"/>
                      </a:schemeClr>
                    </a:solidFill>
                  </a:tcP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1411560" cy="1159768"/>
          </a:xfrm>
          <a:prstGeom prst="rect">
            <a:avLst/>
          </a:prstGeom>
        </p:spPr>
      </p:pic>
      <p:sp>
        <p:nvSpPr>
          <p:cNvPr id="6" name="AutoShape 2" descr="Image result for home">
            <a:extLst>
              <a:ext uri="{FF2B5EF4-FFF2-40B4-BE49-F238E27FC236}">
                <a16:creationId xmlns:a16="http://schemas.microsoft.com/office/drawing/2014/main" id="{B6812FA9-7A79-4919-A0B6-21862138BA1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a:extLst>
              <a:ext uri="{FF2B5EF4-FFF2-40B4-BE49-F238E27FC236}">
                <a16:creationId xmlns:a16="http://schemas.microsoft.com/office/drawing/2014/main" id="{A54C6134-73EF-4372-AC74-8CEDA4EF981A}"/>
              </a:ext>
            </a:extLst>
          </p:cNvPr>
          <p:cNvSpPr/>
          <p:nvPr/>
        </p:nvSpPr>
        <p:spPr>
          <a:xfrm>
            <a:off x="3006622" y="309376"/>
            <a:ext cx="3435556" cy="707886"/>
          </a:xfrm>
          <a:prstGeom prst="rect">
            <a:avLst/>
          </a:prstGeom>
        </p:spPr>
        <p:txBody>
          <a:bodyPr wrap="none">
            <a:spAutoFit/>
          </a:bodyPr>
          <a:lstStyle/>
          <a:p>
            <a:r>
              <a:rPr lang="en-GB" sz="4000" b="1" dirty="0">
                <a:latin typeface="Bradley Hand ITC" pitchFamily="66" charset="0"/>
              </a:rPr>
              <a:t>A listening ear</a:t>
            </a:r>
          </a:p>
        </p:txBody>
      </p:sp>
      <p:pic>
        <p:nvPicPr>
          <p:cNvPr id="29698" name="Picture 2" descr="Image result for listening">
            <a:extLst>
              <a:ext uri="{FF2B5EF4-FFF2-40B4-BE49-F238E27FC236}">
                <a16:creationId xmlns:a16="http://schemas.microsoft.com/office/drawing/2014/main" id="{2059C876-9FE9-49EE-84EF-127FDA5E18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3243" y="5522931"/>
            <a:ext cx="3788917" cy="1335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5802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2000"/>
                                        <p:tgtEl>
                                          <p:spTgt spid="3">
                                            <p:txEl>
                                              <p:pRg st="0" end="0"/>
                                            </p:txEl>
                                          </p:spTgt>
                                        </p:tgtEl>
                                      </p:cBhvr>
                                    </p:animEffect>
                                  </p:childTnLst>
                                </p:cTn>
                              </p:par>
                            </p:childTnLst>
                          </p:cTn>
                        </p:par>
                        <p:par>
                          <p:cTn id="12" fill="hold">
                            <p:stCondLst>
                              <p:cond delay="2500"/>
                            </p:stCondLst>
                            <p:childTnLst>
                              <p:par>
                                <p:cTn id="13" presetID="16" presetClass="entr" presetSubtype="37" fill="hold" nodeType="afterEffect">
                                  <p:stCondLst>
                                    <p:cond delay="0"/>
                                  </p:stCondLst>
                                  <p:childTnLst>
                                    <p:set>
                                      <p:cBhvr>
                                        <p:cTn id="14" dur="1" fill="hold">
                                          <p:stCondLst>
                                            <p:cond delay="0"/>
                                          </p:stCondLst>
                                        </p:cTn>
                                        <p:tgtEl>
                                          <p:spTgt spid="29698"/>
                                        </p:tgtEl>
                                        <p:attrNameLst>
                                          <p:attrName>style.visibility</p:attrName>
                                        </p:attrNameLst>
                                      </p:cBhvr>
                                      <p:to>
                                        <p:strVal val="visible"/>
                                      </p:to>
                                    </p:set>
                                    <p:animEffect transition="in" filter="barn(outVertical)">
                                      <p:cBhvr>
                                        <p:cTn id="15" dur="1500"/>
                                        <p:tgtEl>
                                          <p:spTgt spid="29698"/>
                                        </p:tgtEl>
                                      </p:cBhvr>
                                    </p:animEffect>
                                  </p:childTnLst>
                                </p:cTn>
                              </p:par>
                            </p:childTnLst>
                          </p:cTn>
                        </p:par>
                        <p:par>
                          <p:cTn id="16" fill="hold">
                            <p:stCondLst>
                              <p:cond delay="4000"/>
                            </p:stCondLst>
                            <p:childTnLst>
                              <p:par>
                                <p:cTn id="17" presetID="22" presetClass="entr" presetSubtype="1"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up)">
                                      <p:cBhvr>
                                        <p:cTn id="19" dur="2000"/>
                                        <p:tgtEl>
                                          <p:spTgt spid="3">
                                            <p:txEl>
                                              <p:pRg st="1" end="1"/>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1674</TotalTime>
  <Words>1819</Words>
  <Application>Microsoft Office PowerPoint</Application>
  <PresentationFormat>On-screen Show (4:3)</PresentationFormat>
  <Paragraphs>168</Paragraphs>
  <Slides>30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30</vt:i4>
      </vt:variant>
      <vt:variant>
        <vt:lpstr>Custom Shows</vt:lpstr>
      </vt:variant>
      <vt:variant>
        <vt:i4>1</vt:i4>
      </vt:variant>
    </vt:vector>
  </HeadingPairs>
  <TitlesOfParts>
    <vt:vector size="39" baseType="lpstr">
      <vt:lpstr>Arial</vt:lpstr>
      <vt:lpstr>Bradley Hand ITC</vt:lpstr>
      <vt:lpstr>Brush Script MT</vt:lpstr>
      <vt:lpstr>Calibri</vt:lpstr>
      <vt:lpstr>Comic Sans MS</vt:lpstr>
      <vt:lpstr>Symbol</vt:lpstr>
      <vt:lpstr>Times New Roman</vt:lpstr>
      <vt:lpstr>Office Theme</vt:lpstr>
      <vt:lpstr>          Transition – How can I help my child? </vt:lpstr>
      <vt:lpstr>          What do the children think about moving on? </vt:lpstr>
      <vt:lpstr>          Transition – How can I help my child? </vt:lpstr>
      <vt:lpstr>          Helping your child to prepare for change </vt:lpstr>
      <vt:lpstr>          Helping your child to prepare for change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Custom Show 1</vt:lpstr>
    </vt:vector>
  </TitlesOfParts>
  <Company>Buckinghamshire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John Hampden School Wendover</dc:title>
  <dc:creator>sbarnes</dc:creator>
  <cp:lastModifiedBy>Andy</cp:lastModifiedBy>
  <cp:revision>154</cp:revision>
  <cp:lastPrinted>2012-10-19T12:06:25Z</cp:lastPrinted>
  <dcterms:created xsi:type="dcterms:W3CDTF">2008-06-07T11:05:49Z</dcterms:created>
  <dcterms:modified xsi:type="dcterms:W3CDTF">2017-07-02T11:42:46Z</dcterms:modified>
</cp:coreProperties>
</file>